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261" r:id="rId3"/>
    <p:sldId id="303" r:id="rId4"/>
    <p:sldId id="305" r:id="rId5"/>
    <p:sldId id="302" r:id="rId6"/>
    <p:sldId id="304" r:id="rId7"/>
    <p:sldId id="307" r:id="rId8"/>
    <p:sldId id="308" r:id="rId9"/>
    <p:sldId id="301" r:id="rId10"/>
    <p:sldId id="30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83" autoAdjust="0"/>
  </p:normalViewPr>
  <p:slideViewPr>
    <p:cSldViewPr>
      <p:cViewPr varScale="1">
        <p:scale>
          <a:sx n="77" d="100"/>
          <a:sy n="77" d="100"/>
        </p:scale>
        <p:origin x="15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92740-C699-4FF6-8D9B-C15F129A4228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0D7ED-0172-4326-B969-B99259FA8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9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27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65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7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32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53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08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0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7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97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17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5000">
              <a:srgbClr val="C5D5E9"/>
            </a:gs>
            <a:gs pos="100000">
              <a:schemeClr val="tx2">
                <a:lumMod val="40000"/>
                <a:lumOff val="60000"/>
              </a:schemeClr>
            </a:gs>
            <a:gs pos="64000">
              <a:schemeClr val="accent1">
                <a:lumMod val="40000"/>
                <a:lumOff val="6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13E2-02C1-4EEB-93C7-5E9389B142F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6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23528" y="1340768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Čísla soudělná a nesoudělná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79512" y="4509120"/>
            <a:ext cx="518457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/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04805" y="5661248"/>
            <a:ext cx="609538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800" b="1" dirty="0"/>
              <a:t>Autor materiálu: </a:t>
            </a:r>
            <a:r>
              <a:rPr lang="cs-CZ" sz="2800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221088"/>
            <a:ext cx="3026417" cy="2294396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388866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107504" y="2996952"/>
            <a:ext cx="864096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prstClr val="black"/>
                </a:solidFill>
              </a:rPr>
              <a:t>Konec prezentace</a:t>
            </a:r>
          </a:p>
        </p:txBody>
      </p:sp>
      <p:sp>
        <p:nvSpPr>
          <p:cNvPr id="8" name="Šipka doprava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9B25D88-7D65-466F-BDDF-BA161D02DD5F}"/>
              </a:ext>
            </a:extLst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A031ABE-23B0-4063-81C8-4CA96DDF3D71}"/>
              </a:ext>
            </a:extLst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C95F5C3A-BEE7-48CB-8EC7-D9E236B336D9}"/>
              </a:ext>
            </a:extLst>
          </p:cNvPr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Čísla soudělná a nesoudělná</a:t>
            </a:r>
          </a:p>
        </p:txBody>
      </p:sp>
      <p:sp>
        <p:nvSpPr>
          <p:cNvPr id="11" name="Zahnutá šipka doleva 6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D7EADBD6-F95B-4377-AE97-2AF2BE92E228}"/>
              </a:ext>
            </a:extLst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083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Čísla soudělná a nesoudělná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TextovéPole 3"/>
          <p:cNvSpPr txBox="1">
            <a:spLocks noChangeArrowheads="1"/>
          </p:cNvSpPr>
          <p:nvPr/>
        </p:nvSpPr>
        <p:spPr bwMode="auto">
          <a:xfrm>
            <a:off x="395536" y="744314"/>
            <a:ext cx="777716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 b="1"/>
              <a:t>Nesoudělná čísla</a:t>
            </a:r>
            <a:r>
              <a:rPr lang="cs-CZ" altLang="cs-CZ" sz="2800"/>
              <a:t> jsou čísla, jejichž největší společný dělitel je 1. </a:t>
            </a:r>
          </a:p>
        </p:txBody>
      </p:sp>
      <p:sp>
        <p:nvSpPr>
          <p:cNvPr id="25" name="TextovéPole 11"/>
          <p:cNvSpPr txBox="1">
            <a:spLocks noChangeArrowheads="1"/>
          </p:cNvSpPr>
          <p:nvPr/>
        </p:nvSpPr>
        <p:spPr bwMode="auto">
          <a:xfrm>
            <a:off x="432049" y="1833339"/>
            <a:ext cx="81359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/>
              <a:t>Nemají žádného jiného společného dělitele než 1.</a:t>
            </a:r>
          </a:p>
        </p:txBody>
      </p:sp>
      <p:sp>
        <p:nvSpPr>
          <p:cNvPr id="26" name="TextovéPole 12"/>
          <p:cNvSpPr txBox="1">
            <a:spLocks noChangeArrowheads="1"/>
          </p:cNvSpPr>
          <p:nvPr/>
        </p:nvSpPr>
        <p:spPr bwMode="auto">
          <a:xfrm>
            <a:off x="687636" y="2617564"/>
            <a:ext cx="237331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/>
              <a:t>D(17,36) = 1 </a:t>
            </a:r>
          </a:p>
        </p:txBody>
      </p:sp>
      <p:sp>
        <p:nvSpPr>
          <p:cNvPr id="27" name="TextovéPole 12"/>
          <p:cNvSpPr txBox="1">
            <a:spLocks noChangeArrowheads="1"/>
          </p:cNvSpPr>
          <p:nvPr/>
        </p:nvSpPr>
        <p:spPr bwMode="auto">
          <a:xfrm>
            <a:off x="684461" y="3243039"/>
            <a:ext cx="23764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/>
              <a:t>D(24,25) = 1 </a:t>
            </a:r>
          </a:p>
        </p:txBody>
      </p:sp>
      <p:sp>
        <p:nvSpPr>
          <p:cNvPr id="28" name="TextovéPole 12"/>
          <p:cNvSpPr txBox="1">
            <a:spLocks noChangeArrowheads="1"/>
          </p:cNvSpPr>
          <p:nvPr/>
        </p:nvSpPr>
        <p:spPr bwMode="auto">
          <a:xfrm>
            <a:off x="1044824" y="3965352"/>
            <a:ext cx="78914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/>
              <a:t>Každá 2 po sobě jdoucí čísla jsou nesoudělná !!!</a:t>
            </a:r>
          </a:p>
        </p:txBody>
      </p:sp>
      <p:sp>
        <p:nvSpPr>
          <p:cNvPr id="29" name="TextovéPole 12"/>
          <p:cNvSpPr txBox="1">
            <a:spLocks noChangeArrowheads="1"/>
          </p:cNvSpPr>
          <p:nvPr/>
        </p:nvSpPr>
        <p:spPr bwMode="auto">
          <a:xfrm>
            <a:off x="684461" y="4633689"/>
            <a:ext cx="23764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/>
              <a:t>D(17,19) = 1 </a:t>
            </a:r>
          </a:p>
        </p:txBody>
      </p:sp>
      <p:sp>
        <p:nvSpPr>
          <p:cNvPr id="30" name="TextovéPole 12"/>
          <p:cNvSpPr txBox="1">
            <a:spLocks noChangeArrowheads="1"/>
          </p:cNvSpPr>
          <p:nvPr/>
        </p:nvSpPr>
        <p:spPr bwMode="auto">
          <a:xfrm>
            <a:off x="1116261" y="5281389"/>
            <a:ext cx="66309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/>
              <a:t>Každá 2 prvočísla jsou nesoudělná !!!</a:t>
            </a:r>
          </a:p>
        </p:txBody>
      </p:sp>
      <p:sp>
        <p:nvSpPr>
          <p:cNvPr id="32" name="TextovéPole 12"/>
          <p:cNvSpPr txBox="1">
            <a:spLocks noChangeArrowheads="1"/>
          </p:cNvSpPr>
          <p:nvPr/>
        </p:nvSpPr>
        <p:spPr bwMode="auto">
          <a:xfrm>
            <a:off x="2700586" y="2617564"/>
            <a:ext cx="60483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/>
              <a:t> </a:t>
            </a:r>
            <a:r>
              <a:rPr lang="cs-CZ" altLang="cs-CZ" sz="2800">
                <a:sym typeface="Wingdings" pitchFamily="2" charset="2"/>
              </a:rPr>
              <a:t></a:t>
            </a:r>
            <a:r>
              <a:rPr lang="cs-CZ" altLang="cs-CZ" sz="2800"/>
              <a:t> čísla 17 a 36 jsou nesoudělná</a:t>
            </a:r>
          </a:p>
        </p:txBody>
      </p:sp>
      <p:sp>
        <p:nvSpPr>
          <p:cNvPr id="33" name="TextovéPole 12"/>
          <p:cNvSpPr txBox="1">
            <a:spLocks noChangeArrowheads="1"/>
          </p:cNvSpPr>
          <p:nvPr/>
        </p:nvSpPr>
        <p:spPr bwMode="auto">
          <a:xfrm>
            <a:off x="2700586" y="3246214"/>
            <a:ext cx="5867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>
                <a:sym typeface="Wingdings" pitchFamily="2" charset="2"/>
              </a:rPr>
              <a:t> </a:t>
            </a:r>
            <a:r>
              <a:rPr lang="cs-CZ" altLang="cs-CZ" sz="2800"/>
              <a:t> čísla 24 a 25 jsou nesoudělná</a:t>
            </a:r>
          </a:p>
        </p:txBody>
      </p:sp>
    </p:spTree>
    <p:extLst>
      <p:ext uri="{BB962C8B-B14F-4D97-AF65-F5344CB8AC3E}">
        <p14:creationId xmlns:p14="http://schemas.microsoft.com/office/powerpoint/2010/main" val="259202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Čísla soudělná a nesoudělná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TextovéPole 3"/>
          <p:cNvSpPr txBox="1">
            <a:spLocks noChangeArrowheads="1"/>
          </p:cNvSpPr>
          <p:nvPr/>
        </p:nvSpPr>
        <p:spPr bwMode="auto">
          <a:xfrm>
            <a:off x="466725" y="692150"/>
            <a:ext cx="777716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 b="1"/>
              <a:t>Soudělná čísla</a:t>
            </a:r>
            <a:r>
              <a:rPr lang="cs-CZ" altLang="cs-CZ" sz="2800"/>
              <a:t> jsou čísla, jejichž největší společný dělitel je větší než 1. </a:t>
            </a:r>
          </a:p>
        </p:txBody>
      </p:sp>
      <p:sp>
        <p:nvSpPr>
          <p:cNvPr id="9" name="TextovéPole 11"/>
          <p:cNvSpPr txBox="1">
            <a:spLocks noChangeArrowheads="1"/>
          </p:cNvSpPr>
          <p:nvPr/>
        </p:nvSpPr>
        <p:spPr bwMode="auto">
          <a:xfrm>
            <a:off x="503238" y="1781175"/>
            <a:ext cx="81359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/>
              <a:t>Mají jiného společného dělitele než 1.</a:t>
            </a:r>
          </a:p>
        </p:txBody>
      </p:sp>
      <p:sp>
        <p:nvSpPr>
          <p:cNvPr id="10" name="TextovéPole 12"/>
          <p:cNvSpPr txBox="1">
            <a:spLocks noChangeArrowheads="1"/>
          </p:cNvSpPr>
          <p:nvPr/>
        </p:nvSpPr>
        <p:spPr bwMode="auto">
          <a:xfrm>
            <a:off x="903288" y="2565400"/>
            <a:ext cx="23002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/>
              <a:t>D(25,35) = 5 </a:t>
            </a:r>
          </a:p>
        </p:txBody>
      </p:sp>
      <p:sp>
        <p:nvSpPr>
          <p:cNvPr id="11" name="TextovéPole 12"/>
          <p:cNvSpPr txBox="1">
            <a:spLocks noChangeArrowheads="1"/>
          </p:cNvSpPr>
          <p:nvPr/>
        </p:nvSpPr>
        <p:spPr bwMode="auto">
          <a:xfrm>
            <a:off x="900113" y="3190875"/>
            <a:ext cx="24479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/>
              <a:t>D(24,36) = 12 </a:t>
            </a:r>
          </a:p>
        </p:txBody>
      </p:sp>
      <p:sp>
        <p:nvSpPr>
          <p:cNvPr id="12" name="TextovéPole 12"/>
          <p:cNvSpPr txBox="1">
            <a:spLocks noChangeArrowheads="1"/>
          </p:cNvSpPr>
          <p:nvPr/>
        </p:nvSpPr>
        <p:spPr bwMode="auto">
          <a:xfrm>
            <a:off x="1692275" y="3913188"/>
            <a:ext cx="6264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/>
              <a:t>Každá 2 sudá čísla jsou soudělná !!!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203575" y="2565400"/>
            <a:ext cx="53054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>
                <a:sym typeface="Wingdings" pitchFamily="2" charset="2"/>
              </a:rPr>
              <a:t></a:t>
            </a:r>
            <a:r>
              <a:rPr lang="cs-CZ" altLang="cs-CZ" sz="2800"/>
              <a:t> čísla 25 a 35 jsou soudělná</a:t>
            </a:r>
          </a:p>
        </p:txBody>
      </p:sp>
      <p:sp>
        <p:nvSpPr>
          <p:cNvPr id="14" name="TextovéPole 12"/>
          <p:cNvSpPr txBox="1">
            <a:spLocks noChangeArrowheads="1"/>
          </p:cNvSpPr>
          <p:nvPr/>
        </p:nvSpPr>
        <p:spPr bwMode="auto">
          <a:xfrm>
            <a:off x="3203575" y="3194050"/>
            <a:ext cx="53482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>
                <a:sym typeface="Wingdings" pitchFamily="2" charset="2"/>
              </a:rPr>
              <a:t></a:t>
            </a:r>
            <a:r>
              <a:rPr lang="cs-CZ" altLang="cs-CZ" sz="2800"/>
              <a:t> čísla 24 a 36 jsou soudělná</a:t>
            </a:r>
          </a:p>
        </p:txBody>
      </p:sp>
    </p:spTree>
    <p:extLst>
      <p:ext uri="{BB962C8B-B14F-4D97-AF65-F5344CB8AC3E}">
        <p14:creationId xmlns:p14="http://schemas.microsoft.com/office/powerpoint/2010/main" val="25176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Čísla soudělná a nesoudělná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1"/>
          <p:cNvSpPr>
            <a:spLocks noChangeArrowheads="1"/>
          </p:cNvSpPr>
          <p:nvPr/>
        </p:nvSpPr>
        <p:spPr bwMode="auto">
          <a:xfrm>
            <a:off x="179388" y="796925"/>
            <a:ext cx="8857108" cy="441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 dirty="0">
                <a:latin typeface="+mn-lt"/>
              </a:rPr>
              <a:t>1) Rozhodněte zpaměti, zda uvedená čísla jsou soudělná 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>
                <a:latin typeface="+mn-lt"/>
              </a:rPr>
              <a:t>    či nesoudělná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/>
              <a:t>  </a:t>
            </a:r>
            <a:r>
              <a:rPr lang="cs-CZ" altLang="cs-CZ" sz="3000" dirty="0"/>
              <a:t>a) 8, 10         D(8, 10 ) =          </a:t>
            </a:r>
            <a:r>
              <a:rPr lang="cs-CZ" altLang="cs-CZ" sz="3000" dirty="0">
                <a:sym typeface="Wingdings" panose="05000000000000000000" pitchFamily="2" charset="2"/>
              </a:rPr>
              <a:t></a:t>
            </a:r>
            <a:r>
              <a:rPr lang="cs-CZ" altLang="cs-CZ" sz="3000" dirty="0"/>
              <a:t>     …...soudělná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3000" dirty="0"/>
              <a:t>  b) 14, 15       D(14, 15) =         </a:t>
            </a:r>
            <a:r>
              <a:rPr lang="cs-CZ" altLang="cs-CZ" sz="3000" dirty="0">
                <a:sym typeface="Wingdings" panose="05000000000000000000" pitchFamily="2" charset="2"/>
              </a:rPr>
              <a:t></a:t>
            </a:r>
            <a:r>
              <a:rPr lang="cs-CZ" altLang="cs-CZ" sz="3000" dirty="0"/>
              <a:t>     …...soudělná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3000" dirty="0"/>
              <a:t>  c) 18, 21       D(18, 21) =         </a:t>
            </a:r>
            <a:r>
              <a:rPr lang="cs-CZ" altLang="cs-CZ" sz="3000" dirty="0">
                <a:sym typeface="Wingdings" panose="05000000000000000000" pitchFamily="2" charset="2"/>
              </a:rPr>
              <a:t></a:t>
            </a:r>
            <a:r>
              <a:rPr lang="cs-CZ" altLang="cs-CZ" sz="3000" dirty="0"/>
              <a:t>     …...soudělná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3000" dirty="0"/>
              <a:t>  d) 13, 19       D(13, 19) =         </a:t>
            </a:r>
            <a:r>
              <a:rPr lang="cs-CZ" altLang="cs-CZ" sz="3000" dirty="0">
                <a:sym typeface="Wingdings" panose="05000000000000000000" pitchFamily="2" charset="2"/>
              </a:rPr>
              <a:t></a:t>
            </a:r>
            <a:r>
              <a:rPr lang="cs-CZ" altLang="cs-CZ" sz="3000" dirty="0"/>
              <a:t>     .…..soudělná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3000" dirty="0"/>
              <a:t>  e) 16, 25       D(16, 25) =         </a:t>
            </a:r>
            <a:r>
              <a:rPr lang="cs-CZ" altLang="cs-CZ" sz="3000" dirty="0">
                <a:sym typeface="Wingdings" panose="05000000000000000000" pitchFamily="2" charset="2"/>
              </a:rPr>
              <a:t></a:t>
            </a:r>
            <a:r>
              <a:rPr lang="cs-CZ" altLang="cs-CZ" sz="3000" dirty="0"/>
              <a:t>     …...soudělná</a:t>
            </a:r>
          </a:p>
        </p:txBody>
      </p:sp>
      <p:sp>
        <p:nvSpPr>
          <p:cNvPr id="2" name="Obdélník 1"/>
          <p:cNvSpPr/>
          <p:nvPr/>
        </p:nvSpPr>
        <p:spPr>
          <a:xfrm>
            <a:off x="4644008" y="1844824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2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44008" y="2556193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1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658247" y="2556193"/>
            <a:ext cx="7220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ne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644008" y="3204265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3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716016" y="3924345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1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4716016" y="4581128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1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6586239" y="3924345"/>
            <a:ext cx="7220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ne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6588224" y="4581128"/>
            <a:ext cx="7220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ne</a:t>
            </a:r>
            <a:endParaRPr lang="cs-CZ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6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Čísla soudělná a nesoudělná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1"/>
          <p:cNvSpPr>
            <a:spLocks noChangeArrowheads="1"/>
          </p:cNvSpPr>
          <p:nvPr/>
        </p:nvSpPr>
        <p:spPr bwMode="auto">
          <a:xfrm>
            <a:off x="179512" y="862013"/>
            <a:ext cx="8856984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cs-CZ" altLang="cs-CZ" sz="2800" dirty="0">
                <a:latin typeface="+mn-lt"/>
              </a:rPr>
              <a:t>2) Doplňte čísla tak, aby se jednalo o čísla nesoudělná: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/>
              <a:t>     a) 15, …           b) 24, …                     c) 25, …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/>
              <a:t>     d) 33, …           e) 17, …                     f) 18, …</a:t>
            </a:r>
          </a:p>
        </p:txBody>
      </p:sp>
      <p:sp>
        <p:nvSpPr>
          <p:cNvPr id="9" name="Obdélník 3"/>
          <p:cNvSpPr>
            <a:spLocks noChangeArrowheads="1"/>
          </p:cNvSpPr>
          <p:nvPr/>
        </p:nvSpPr>
        <p:spPr bwMode="auto">
          <a:xfrm>
            <a:off x="179512" y="3525838"/>
            <a:ext cx="862965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cs-CZ" altLang="cs-CZ" sz="2800" dirty="0">
                <a:latin typeface="+mn-lt"/>
              </a:rPr>
              <a:t>3) Doplňte čísla tak, aby se jednalo o čísla soudělná: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/>
              <a:t>     a) 13, …           b) 21, …                     c) 27, …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/>
              <a:t>     d) 35, …           e) 42, …                     f) 9, …</a:t>
            </a:r>
          </a:p>
        </p:txBody>
      </p:sp>
    </p:spTree>
    <p:extLst>
      <p:ext uri="{BB962C8B-B14F-4D97-AF65-F5344CB8AC3E}">
        <p14:creationId xmlns:p14="http://schemas.microsoft.com/office/powerpoint/2010/main" val="251764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Čísla soudělná a nesoudělná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1"/>
          <p:cNvSpPr>
            <a:spLocks noChangeArrowheads="1"/>
          </p:cNvSpPr>
          <p:nvPr/>
        </p:nvSpPr>
        <p:spPr bwMode="auto">
          <a:xfrm>
            <a:off x="250825" y="836613"/>
            <a:ext cx="8497888" cy="530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cs-CZ" altLang="cs-CZ" sz="2800" dirty="0">
                <a:latin typeface="+mn-lt"/>
              </a:rPr>
              <a:t>4) Spojte čarou čísla nesoudělná: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/>
              <a:t>          25             15 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/>
              <a:t>          12             36 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/>
              <a:t>          14             35</a:t>
            </a:r>
          </a:p>
          <a:p>
            <a:pPr eaLnBrk="1" hangingPunct="1">
              <a:spcBef>
                <a:spcPts val="1200"/>
              </a:spcBef>
              <a:spcAft>
                <a:spcPts val="1800"/>
              </a:spcAft>
            </a:pPr>
            <a:r>
              <a:rPr lang="cs-CZ" altLang="cs-CZ" sz="2800" dirty="0">
                <a:latin typeface="+mn-lt"/>
              </a:rPr>
              <a:t>5) Spojte čarou čísla soudělná: 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/>
              <a:t>          27             14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/>
              <a:t>          25             10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/>
              <a:t>          49             18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1907704" y="1772816"/>
            <a:ext cx="936104" cy="5760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1835696" y="2420888"/>
            <a:ext cx="936104" cy="5760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1835696" y="1844824"/>
            <a:ext cx="1080120" cy="12241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1835696" y="4509120"/>
            <a:ext cx="1080120" cy="129614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1835696" y="5157192"/>
            <a:ext cx="100811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1835696" y="4581128"/>
            <a:ext cx="1080120" cy="12241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76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Čísla soudělná a nesoudělná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1"/>
          <p:cNvSpPr>
            <a:spLocks noChangeArrowheads="1"/>
          </p:cNvSpPr>
          <p:nvPr/>
        </p:nvSpPr>
        <p:spPr bwMode="auto">
          <a:xfrm>
            <a:off x="179388" y="796925"/>
            <a:ext cx="8857108" cy="604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200"/>
              </a:spcAft>
            </a:pPr>
            <a:r>
              <a:rPr lang="cs-CZ" altLang="cs-CZ" sz="2700" dirty="0">
                <a:latin typeface="+mn-lt"/>
              </a:rPr>
              <a:t>6) Rozhodněte, zda uvedená čísla jsou soudělná či nesoudělná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/>
              <a:t>  </a:t>
            </a:r>
            <a:r>
              <a:rPr lang="cs-CZ" altLang="cs-CZ" sz="3000" dirty="0"/>
              <a:t>a) 24, 27       D(24, 27) =        </a:t>
            </a:r>
            <a:r>
              <a:rPr lang="cs-CZ" altLang="cs-CZ" sz="3000" dirty="0">
                <a:sym typeface="Wingdings" panose="05000000000000000000" pitchFamily="2" charset="2"/>
              </a:rPr>
              <a:t></a:t>
            </a:r>
            <a:r>
              <a:rPr lang="cs-CZ" altLang="cs-CZ" sz="3000" dirty="0"/>
              <a:t>     …...soudělná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3000" dirty="0"/>
              <a:t>  b) 25, 36       D(25, 36) =        </a:t>
            </a:r>
            <a:r>
              <a:rPr lang="cs-CZ" altLang="cs-CZ" sz="3000" dirty="0">
                <a:sym typeface="Wingdings" panose="05000000000000000000" pitchFamily="2" charset="2"/>
              </a:rPr>
              <a:t></a:t>
            </a:r>
            <a:r>
              <a:rPr lang="cs-CZ" altLang="cs-CZ" sz="3000" dirty="0"/>
              <a:t>     …...soudělná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3000" dirty="0"/>
              <a:t>  c) 29, 58       D(29, 58) =        </a:t>
            </a:r>
            <a:r>
              <a:rPr lang="cs-CZ" altLang="cs-CZ" sz="3000" dirty="0">
                <a:sym typeface="Wingdings" panose="05000000000000000000" pitchFamily="2" charset="2"/>
              </a:rPr>
              <a:t></a:t>
            </a:r>
            <a:r>
              <a:rPr lang="cs-CZ" altLang="cs-CZ" sz="3000" dirty="0"/>
              <a:t>     …...soudělná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3000" dirty="0"/>
              <a:t>  d) 35, 49       D(35, 49) =        </a:t>
            </a:r>
            <a:r>
              <a:rPr lang="cs-CZ" altLang="cs-CZ" sz="3000" dirty="0">
                <a:sym typeface="Wingdings" panose="05000000000000000000" pitchFamily="2" charset="2"/>
              </a:rPr>
              <a:t></a:t>
            </a:r>
            <a:r>
              <a:rPr lang="cs-CZ" altLang="cs-CZ" sz="3000" dirty="0"/>
              <a:t>     .…..soudělná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3000" dirty="0"/>
              <a:t>  e) 27, 28       D(27, 28) =        </a:t>
            </a:r>
            <a:r>
              <a:rPr lang="cs-CZ" altLang="cs-CZ" sz="3000" dirty="0">
                <a:sym typeface="Wingdings" panose="05000000000000000000" pitchFamily="2" charset="2"/>
              </a:rPr>
              <a:t></a:t>
            </a:r>
            <a:r>
              <a:rPr lang="cs-CZ" altLang="cs-CZ" sz="3000" dirty="0"/>
              <a:t>     …...soudělná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3000" dirty="0"/>
              <a:t>  f) 42, 51        D(42, 51) =        </a:t>
            </a:r>
            <a:r>
              <a:rPr lang="cs-CZ" altLang="cs-CZ" sz="3000" dirty="0">
                <a:sym typeface="Wingdings" panose="05000000000000000000" pitchFamily="2" charset="2"/>
              </a:rPr>
              <a:t></a:t>
            </a:r>
            <a:r>
              <a:rPr lang="cs-CZ" altLang="cs-CZ" sz="3000" dirty="0"/>
              <a:t>     .…..soudělná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3000" dirty="0"/>
              <a:t>  g) 13, 78       D(13, 78) =        </a:t>
            </a:r>
            <a:r>
              <a:rPr lang="cs-CZ" altLang="cs-CZ" sz="3000" dirty="0">
                <a:sym typeface="Wingdings" panose="05000000000000000000" pitchFamily="2" charset="2"/>
              </a:rPr>
              <a:t></a:t>
            </a:r>
            <a:r>
              <a:rPr lang="cs-CZ" altLang="cs-CZ" sz="3000" dirty="0"/>
              <a:t>     .…..soudělná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3000" dirty="0"/>
              <a:t>  h) 19, 31       D(19, 31) =        </a:t>
            </a:r>
            <a:r>
              <a:rPr lang="cs-CZ" altLang="cs-CZ" sz="3000" dirty="0">
                <a:sym typeface="Wingdings" panose="05000000000000000000" pitchFamily="2" charset="2"/>
              </a:rPr>
              <a:t></a:t>
            </a:r>
            <a:r>
              <a:rPr lang="cs-CZ" altLang="cs-CZ" sz="3000" dirty="0"/>
              <a:t>     .…..soudělná</a:t>
            </a:r>
          </a:p>
        </p:txBody>
      </p:sp>
      <p:sp>
        <p:nvSpPr>
          <p:cNvPr id="9" name="Obdélník 8"/>
          <p:cNvSpPr/>
          <p:nvPr/>
        </p:nvSpPr>
        <p:spPr>
          <a:xfrm>
            <a:off x="4644008" y="1340768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3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666297" y="2019392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1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442790" y="1960777"/>
            <a:ext cx="7220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ne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611820" y="2708920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29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4716015" y="3383144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7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716015" y="4064992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1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6444207" y="4019503"/>
            <a:ext cx="7220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ne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4697964" y="4754991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3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4644008" y="5444990"/>
            <a:ext cx="6734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13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343EB297-2749-4E91-8686-64F10D4A0C39}"/>
              </a:ext>
            </a:extLst>
          </p:cNvPr>
          <p:cNvSpPr/>
          <p:nvPr/>
        </p:nvSpPr>
        <p:spPr>
          <a:xfrm>
            <a:off x="4716015" y="6131572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1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F8779D33-4C59-4779-8189-8BE32182265C}"/>
              </a:ext>
            </a:extLst>
          </p:cNvPr>
          <p:cNvSpPr/>
          <p:nvPr/>
        </p:nvSpPr>
        <p:spPr>
          <a:xfrm>
            <a:off x="6442790" y="6078229"/>
            <a:ext cx="7220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ne</a:t>
            </a:r>
            <a:endParaRPr lang="cs-CZ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60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Čísla soudělná a nesoudělná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1"/>
          <p:cNvSpPr>
            <a:spLocks noChangeArrowheads="1"/>
          </p:cNvSpPr>
          <p:nvPr/>
        </p:nvSpPr>
        <p:spPr bwMode="auto">
          <a:xfrm>
            <a:off x="179388" y="796925"/>
            <a:ext cx="8857108" cy="584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2100"/>
              </a:spcAft>
            </a:pPr>
            <a:r>
              <a:rPr lang="cs-CZ" altLang="cs-CZ" sz="2700" dirty="0">
                <a:latin typeface="+mn-lt"/>
              </a:rPr>
              <a:t>7) Rozhodněte, zda uvedená čísla jsou soudělná či nesoudělná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/>
              <a:t>  a) 15, 20 a 35   D(15, 20, 35) =       </a:t>
            </a:r>
            <a:r>
              <a:rPr lang="cs-CZ" altLang="cs-CZ" sz="2800" dirty="0">
                <a:sym typeface="Wingdings" panose="05000000000000000000" pitchFamily="2" charset="2"/>
              </a:rPr>
              <a:t></a:t>
            </a:r>
            <a:r>
              <a:rPr lang="cs-CZ" altLang="cs-CZ" sz="2800" dirty="0"/>
              <a:t>    …...soudělná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/>
              <a:t>  b) 9, 21 a 33     D(9, 21, 33 ) =        </a:t>
            </a:r>
            <a:r>
              <a:rPr lang="cs-CZ" altLang="cs-CZ" sz="2800" dirty="0">
                <a:sym typeface="Wingdings" panose="05000000000000000000" pitchFamily="2" charset="2"/>
              </a:rPr>
              <a:t></a:t>
            </a:r>
            <a:r>
              <a:rPr lang="cs-CZ" altLang="cs-CZ" sz="2800" dirty="0"/>
              <a:t>    …...soudělná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/>
              <a:t>  c) 22, 33 a 77   D(22, 33, 77) =       </a:t>
            </a:r>
            <a:r>
              <a:rPr lang="cs-CZ" altLang="cs-CZ" sz="2800" dirty="0">
                <a:sym typeface="Wingdings" panose="05000000000000000000" pitchFamily="2" charset="2"/>
              </a:rPr>
              <a:t></a:t>
            </a:r>
            <a:r>
              <a:rPr lang="cs-CZ" altLang="cs-CZ" sz="2800" dirty="0"/>
              <a:t>    …...soudělná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/>
              <a:t>  d) 25, 36 a 49   D(25, 36, 49) =       </a:t>
            </a:r>
            <a:r>
              <a:rPr lang="cs-CZ" altLang="cs-CZ" sz="2800" dirty="0">
                <a:sym typeface="Wingdings" panose="05000000000000000000" pitchFamily="2" charset="2"/>
              </a:rPr>
              <a:t></a:t>
            </a:r>
            <a:r>
              <a:rPr lang="cs-CZ" altLang="cs-CZ" sz="2800" dirty="0"/>
              <a:t>    .…..soudělná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/>
              <a:t>  e) 27, 36 a 72   D(27, 36, 72) =       </a:t>
            </a:r>
            <a:r>
              <a:rPr lang="cs-CZ" altLang="cs-CZ" sz="2800" dirty="0">
                <a:sym typeface="Wingdings" panose="05000000000000000000" pitchFamily="2" charset="2"/>
              </a:rPr>
              <a:t></a:t>
            </a:r>
            <a:r>
              <a:rPr lang="cs-CZ" altLang="cs-CZ" sz="2800" dirty="0"/>
              <a:t>    …...soudělná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/>
              <a:t>  f) 13, 17 a 19    D(13, 17, 19) =       </a:t>
            </a:r>
            <a:r>
              <a:rPr lang="cs-CZ" altLang="cs-CZ" sz="2800" dirty="0">
                <a:sym typeface="Wingdings" panose="05000000000000000000" pitchFamily="2" charset="2"/>
              </a:rPr>
              <a:t></a:t>
            </a:r>
            <a:r>
              <a:rPr lang="cs-CZ" altLang="cs-CZ" sz="2800" dirty="0"/>
              <a:t>    .…..soudělná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/>
              <a:t>  g) 14, 22 a 38   D(14, 22, 38) =       </a:t>
            </a:r>
            <a:r>
              <a:rPr lang="cs-CZ" altLang="cs-CZ" sz="2800" dirty="0">
                <a:sym typeface="Wingdings" panose="05000000000000000000" pitchFamily="2" charset="2"/>
              </a:rPr>
              <a:t></a:t>
            </a:r>
            <a:r>
              <a:rPr lang="cs-CZ" altLang="cs-CZ" sz="2800" dirty="0"/>
              <a:t>    .…..soudělná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/>
              <a:t>  h) 14, 15 a 16   D(14, 15, 16) =       </a:t>
            </a:r>
            <a:r>
              <a:rPr lang="cs-CZ" altLang="cs-CZ" sz="2800" dirty="0">
                <a:sym typeface="Wingdings" panose="05000000000000000000" pitchFamily="2" charset="2"/>
              </a:rPr>
              <a:t></a:t>
            </a:r>
            <a:r>
              <a:rPr lang="cs-CZ" altLang="cs-CZ" sz="2800" dirty="0"/>
              <a:t>    .…..soudělná</a:t>
            </a:r>
          </a:p>
        </p:txBody>
      </p:sp>
      <p:sp>
        <p:nvSpPr>
          <p:cNvPr id="9" name="Obdélník 8"/>
          <p:cNvSpPr/>
          <p:nvPr/>
        </p:nvSpPr>
        <p:spPr>
          <a:xfrm>
            <a:off x="5403080" y="1412776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5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331072" y="2124145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3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874271" y="3348281"/>
            <a:ext cx="7220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ne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403080" y="2772217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11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5403080" y="3398590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1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5403080" y="4080613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9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6805663" y="4665388"/>
            <a:ext cx="7220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ne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5403080" y="4712683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1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5403080" y="5367530"/>
            <a:ext cx="6734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2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67E415E5-54FB-4EEC-B17B-83189F89DA2B}"/>
              </a:ext>
            </a:extLst>
          </p:cNvPr>
          <p:cNvSpPr/>
          <p:nvPr/>
        </p:nvSpPr>
        <p:spPr>
          <a:xfrm>
            <a:off x="6805663" y="5949305"/>
            <a:ext cx="7220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ne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0094D7C3-735F-49EE-9B72-D9AECDD5DFB5}"/>
              </a:ext>
            </a:extLst>
          </p:cNvPr>
          <p:cNvSpPr/>
          <p:nvPr/>
        </p:nvSpPr>
        <p:spPr>
          <a:xfrm>
            <a:off x="5403080" y="5996600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1</a:t>
            </a:r>
            <a:endParaRPr lang="cs-CZ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9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8F086A9D-9A59-4CB0-B8B6-989C9E5AE60E}"/>
              </a:ext>
            </a:extLst>
          </p:cNvPr>
          <p:cNvSpPr/>
          <p:nvPr/>
        </p:nvSpPr>
        <p:spPr>
          <a:xfrm>
            <a:off x="179512" y="836712"/>
            <a:ext cx="8856984" cy="5567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0165">
              <a:lnSpc>
                <a:spcPct val="115000"/>
              </a:lnSpc>
              <a:spcAft>
                <a:spcPts val="3000"/>
              </a:spcAft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8) Urči, zda jsou čísla 153 234 a 73 852 soudělná či nesoudělná.</a:t>
            </a:r>
          </a:p>
          <a:p>
            <a:pPr indent="49530">
              <a:lnSpc>
                <a:spcPct val="115000"/>
              </a:lnSpc>
              <a:spcAft>
                <a:spcPts val="3000"/>
              </a:spcAft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9) Urči nejmenší dvojciferné číslo nesoudělné s číslem 40.</a:t>
            </a:r>
          </a:p>
          <a:p>
            <a:pPr indent="49530">
              <a:lnSpc>
                <a:spcPct val="115000"/>
              </a:lnSpc>
              <a:spcAft>
                <a:spcPts val="3000"/>
              </a:spcAft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10) Urči největší dvojciferné číslo soudělné s číslem 14.  </a:t>
            </a:r>
          </a:p>
          <a:p>
            <a:pPr indent="49530">
              <a:lnSpc>
                <a:spcPct val="115000"/>
              </a:lnSpc>
              <a:spcAft>
                <a:spcPts val="600"/>
              </a:spcAft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11) Nalezni dvojici soudělných čísel: </a:t>
            </a:r>
          </a:p>
          <a:p>
            <a:pPr indent="49530">
              <a:lnSpc>
                <a:spcPct val="115000"/>
              </a:lnSpc>
              <a:spcAft>
                <a:spcPts val="1300"/>
              </a:spcAft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14 a 25    19 a 27    33 a 51    24 a 49</a:t>
            </a:r>
          </a:p>
          <a:p>
            <a:pPr indent="49530">
              <a:lnSpc>
                <a:spcPct val="115000"/>
              </a:lnSpc>
              <a:spcAft>
                <a:spcPts val="600"/>
              </a:spcAft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12) Nalezni dvojici nesoudělných čísel: </a:t>
            </a:r>
          </a:p>
          <a:p>
            <a:pPr indent="49530">
              <a:lnSpc>
                <a:spcPct val="115000"/>
              </a:lnSpc>
              <a:spcAft>
                <a:spcPts val="1300"/>
              </a:spcAft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35 a 50   27 a 81   18 a </a:t>
            </a:r>
            <a:r>
              <a:rPr lang="cs-CZ" sz="2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72   25 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42</a:t>
            </a:r>
          </a:p>
          <a:p>
            <a:pPr indent="50165">
              <a:lnSpc>
                <a:spcPct val="115000"/>
              </a:lnSpc>
              <a:spcAft>
                <a:spcPts val="0"/>
              </a:spcAft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13) Najdi číslo soudělné s číslem 33:  28, 35, 40, 49, 54 a 61 </a:t>
            </a:r>
            <a:endParaRPr lang="cs-CZ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85E67F88-7FF9-4BFB-A7FA-FC35EF8B25C1}"/>
              </a:ext>
            </a:extLst>
          </p:cNvPr>
          <p:cNvSpPr/>
          <p:nvPr/>
        </p:nvSpPr>
        <p:spPr>
          <a:xfrm>
            <a:off x="4608004" y="1304661"/>
            <a:ext cx="39604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800" b="1" dirty="0">
                <a:solidFill>
                  <a:srgbClr val="0070C0"/>
                </a:solidFill>
              </a:rPr>
              <a:t>soudělná – dělitelná 2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7CE5F235-EB42-4CD4-942D-F74920DC8F5E}"/>
              </a:ext>
            </a:extLst>
          </p:cNvPr>
          <p:cNvSpPr/>
          <p:nvPr/>
        </p:nvSpPr>
        <p:spPr>
          <a:xfrm>
            <a:off x="7095386" y="2132856"/>
            <a:ext cx="7139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800" b="1" dirty="0">
                <a:solidFill>
                  <a:srgbClr val="0070C0"/>
                </a:solidFill>
              </a:rPr>
              <a:t>11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DC3653D7-63D4-40FC-9B9D-5318D3CCF151}"/>
              </a:ext>
            </a:extLst>
          </p:cNvPr>
          <p:cNvSpPr/>
          <p:nvPr/>
        </p:nvSpPr>
        <p:spPr>
          <a:xfrm>
            <a:off x="7095386" y="2935471"/>
            <a:ext cx="7139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800" b="1" dirty="0">
                <a:solidFill>
                  <a:srgbClr val="0070C0"/>
                </a:solidFill>
              </a:rPr>
              <a:t>98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258536FA-48DE-40D7-A293-96A1C1E989B2}"/>
              </a:ext>
            </a:extLst>
          </p:cNvPr>
          <p:cNvSpPr/>
          <p:nvPr/>
        </p:nvSpPr>
        <p:spPr>
          <a:xfrm>
            <a:off x="5076056" y="3753582"/>
            <a:ext cx="1152128" cy="771034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FCE2801B-AF2C-428C-B276-F564EDF9294D}"/>
              </a:ext>
            </a:extLst>
          </p:cNvPr>
          <p:cNvSpPr/>
          <p:nvPr/>
        </p:nvSpPr>
        <p:spPr>
          <a:xfrm>
            <a:off x="6084168" y="4890214"/>
            <a:ext cx="1152128" cy="771034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AF62D47F-9F40-4401-BF77-624F57585245}"/>
              </a:ext>
            </a:extLst>
          </p:cNvPr>
          <p:cNvSpPr/>
          <p:nvPr/>
        </p:nvSpPr>
        <p:spPr>
          <a:xfrm>
            <a:off x="7089222" y="5661248"/>
            <a:ext cx="579146" cy="518343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B038602-F8D9-4B85-B88D-77747B278823}"/>
              </a:ext>
            </a:extLst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CCA56E6-D56F-4031-9D60-BB4512A6D28B}"/>
              </a:ext>
            </a:extLst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9D3D7F80-7942-454C-8F71-15ABA06F93BB}"/>
              </a:ext>
            </a:extLst>
          </p:cNvPr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Čísla soudělná a nesoudělná</a:t>
            </a:r>
          </a:p>
        </p:txBody>
      </p:sp>
      <p:sp>
        <p:nvSpPr>
          <p:cNvPr id="18" name="Zahnutá šipka doleva 6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8EFEAC43-4C84-4178-B832-E280C673A2FB}"/>
              </a:ext>
            </a:extLst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6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3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4200</TotalTime>
  <Words>854</Words>
  <Application>Microsoft Office PowerPoint</Application>
  <PresentationFormat>Předvádění na obrazovce (4:3)</PresentationFormat>
  <Paragraphs>112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holyma</dc:creator>
  <cp:lastModifiedBy>Holý, Martin</cp:lastModifiedBy>
  <cp:revision>240</cp:revision>
  <dcterms:created xsi:type="dcterms:W3CDTF">2012-09-24T07:40:13Z</dcterms:created>
  <dcterms:modified xsi:type="dcterms:W3CDTF">2024-05-07T08:33:43Z</dcterms:modified>
</cp:coreProperties>
</file>