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90" y="-4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63E98C-8253-46D0-B410-C267F513250E}" type="datetimeFigureOut">
              <a:rPr lang="cs-CZ" smtClean="0"/>
              <a:t>8.3.2016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CD5582-E7F1-4C8C-92CD-FE9A9E43E6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87063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1536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1638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20A86-211A-49AD-906B-3951B128FEF7}" type="datetimeFigureOut">
              <a:rPr lang="cs-CZ" smtClean="0"/>
              <a:t>8.3.2016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66ED9-2005-4555-8FCF-0D561FAB4A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4682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20A86-211A-49AD-906B-3951B128FEF7}" type="datetimeFigureOut">
              <a:rPr lang="cs-CZ" smtClean="0"/>
              <a:t>8.3.2016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66ED9-2005-4555-8FCF-0D561FAB4A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552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20A86-211A-49AD-906B-3951B128FEF7}" type="datetimeFigureOut">
              <a:rPr lang="cs-CZ" smtClean="0"/>
              <a:t>8.3.2016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66ED9-2005-4555-8FCF-0D561FAB4A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8312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20A86-211A-49AD-906B-3951B128FEF7}" type="datetimeFigureOut">
              <a:rPr lang="cs-CZ" smtClean="0"/>
              <a:t>8.3.2016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66ED9-2005-4555-8FCF-0D561FAB4A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4313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20A86-211A-49AD-906B-3951B128FEF7}" type="datetimeFigureOut">
              <a:rPr lang="cs-CZ" smtClean="0"/>
              <a:t>8.3.2016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66ED9-2005-4555-8FCF-0D561FAB4A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8374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20A86-211A-49AD-906B-3951B128FEF7}" type="datetimeFigureOut">
              <a:rPr lang="cs-CZ" smtClean="0"/>
              <a:t>8.3.2016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66ED9-2005-4555-8FCF-0D561FAB4A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905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20A86-211A-49AD-906B-3951B128FEF7}" type="datetimeFigureOut">
              <a:rPr lang="cs-CZ" smtClean="0"/>
              <a:t>8.3.2016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66ED9-2005-4555-8FCF-0D561FAB4A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2093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20A86-211A-49AD-906B-3951B128FEF7}" type="datetimeFigureOut">
              <a:rPr lang="cs-CZ" smtClean="0"/>
              <a:t>8.3.2016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66ED9-2005-4555-8FCF-0D561FAB4A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7201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20A86-211A-49AD-906B-3951B128FEF7}" type="datetimeFigureOut">
              <a:rPr lang="cs-CZ" smtClean="0"/>
              <a:t>8.3.2016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66ED9-2005-4555-8FCF-0D561FAB4A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0708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20A86-211A-49AD-906B-3951B128FEF7}" type="datetimeFigureOut">
              <a:rPr lang="cs-CZ" smtClean="0"/>
              <a:t>8.3.2016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66ED9-2005-4555-8FCF-0D561FAB4A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0378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20A86-211A-49AD-906B-3951B128FEF7}" type="datetimeFigureOut">
              <a:rPr lang="cs-CZ" smtClean="0"/>
              <a:t>8.3.2016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66ED9-2005-4555-8FCF-0D561FAB4A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8831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420A86-211A-49AD-906B-3951B128FEF7}" type="datetimeFigureOut">
              <a:rPr lang="cs-CZ" smtClean="0"/>
              <a:t>8.3.2016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166ED9-2005-4555-8FCF-0D561FAB4A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1431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Obdélník 3"/>
          <p:cNvSpPr>
            <a:spLocks noChangeArrowheads="1"/>
          </p:cNvSpPr>
          <p:nvPr/>
        </p:nvSpPr>
        <p:spPr bwMode="auto">
          <a:xfrm>
            <a:off x="323850" y="1268413"/>
            <a:ext cx="8569325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Aft>
                <a:spcPts val="1200"/>
              </a:spcAft>
            </a:pPr>
            <a:r>
              <a:rPr lang="cs-CZ" altLang="cs-CZ" sz="7200">
                <a:solidFill>
                  <a:srgbClr val="0070C0"/>
                </a:solidFill>
              </a:rPr>
              <a:t>Rozdělení úhlů podle velikosti</a:t>
            </a:r>
            <a:endParaRPr lang="cs-CZ" altLang="cs-CZ" sz="88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1" name="Nadpis 1"/>
          <p:cNvSpPr txBox="1">
            <a:spLocks/>
          </p:cNvSpPr>
          <p:nvPr/>
        </p:nvSpPr>
        <p:spPr bwMode="auto">
          <a:xfrm>
            <a:off x="179388" y="4508500"/>
            <a:ext cx="6121400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ts val="800"/>
              </a:spcBef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defTabSz="914400" eaLnBrk="1" hangingPunct="1">
              <a:spcBef>
                <a:spcPct val="0"/>
              </a:spcBef>
            </a:pPr>
            <a:r>
              <a:rPr lang="cs-CZ" altLang="cs-CZ" sz="2800">
                <a:solidFill>
                  <a:schemeClr val="tx1"/>
                </a:solidFill>
              </a:rPr>
              <a:t>Výukový materiál pro 6.ročník</a:t>
            </a:r>
          </a:p>
        </p:txBody>
      </p:sp>
      <p:sp>
        <p:nvSpPr>
          <p:cNvPr id="2052" name="TextovéPole 5"/>
          <p:cNvSpPr txBox="1">
            <a:spLocks noChangeArrowheads="1"/>
          </p:cNvSpPr>
          <p:nvPr/>
        </p:nvSpPr>
        <p:spPr bwMode="auto">
          <a:xfrm>
            <a:off x="204788" y="5661025"/>
            <a:ext cx="6096000" cy="1154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Aft>
                <a:spcPts val="600"/>
              </a:spcAft>
            </a:pPr>
            <a:r>
              <a:rPr lang="cs-CZ" altLang="cs-CZ" sz="2800">
                <a:solidFill>
                  <a:schemeClr val="tx1"/>
                </a:solidFill>
              </a:rPr>
              <a:t>Autor materiálu: Mgr. Martin Holý     </a:t>
            </a:r>
          </a:p>
          <a:p>
            <a:r>
              <a:rPr lang="cs-CZ" altLang="cs-CZ">
                <a:solidFill>
                  <a:schemeClr val="tx1"/>
                </a:solidFill>
              </a:rPr>
              <a:t>Další šíření materiálu je možné pouze se souhlasem autora     </a:t>
            </a:r>
          </a:p>
        </p:txBody>
      </p:sp>
      <p:pic>
        <p:nvPicPr>
          <p:cNvPr id="2053" name="Obráze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0275" y="4446588"/>
            <a:ext cx="3025775" cy="2295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6547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107950" y="620713"/>
            <a:ext cx="8928100" cy="6121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800" dirty="0"/>
              <a:t>autobusy těchto linek ze zastávky vyjet opět současně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3" name="Šipka doprava 2">
            <a:hlinkClick r:id="" action="ppaction://hlinkshowjump?jump=nextslide"/>
          </p:cNvPr>
          <p:cNvSpPr/>
          <p:nvPr/>
        </p:nvSpPr>
        <p:spPr>
          <a:xfrm>
            <a:off x="8532813" y="188913"/>
            <a:ext cx="431800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" name="Šipka doprava 4">
            <a:hlinkClick r:id="" action="ppaction://hlinkshowjump?jump=previousslide"/>
          </p:cNvPr>
          <p:cNvSpPr/>
          <p:nvPr/>
        </p:nvSpPr>
        <p:spPr>
          <a:xfrm flipH="1">
            <a:off x="7451725" y="188913"/>
            <a:ext cx="433388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Zahnutá šipka doleva 6">
            <a:hlinkClick r:id="" action="ppaction://hlinkshowjump?jump=firstslide"/>
          </p:cNvPr>
          <p:cNvSpPr/>
          <p:nvPr/>
        </p:nvSpPr>
        <p:spPr>
          <a:xfrm>
            <a:off x="8027988" y="188913"/>
            <a:ext cx="396875" cy="36036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11270" name="Nadpis 1"/>
          <p:cNvSpPr txBox="1">
            <a:spLocks/>
          </p:cNvSpPr>
          <p:nvPr/>
        </p:nvSpPr>
        <p:spPr bwMode="auto">
          <a:xfrm>
            <a:off x="250825" y="765175"/>
            <a:ext cx="8566150" cy="86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spcBef>
                <a:spcPts val="800"/>
              </a:spcBef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cs-CZ" altLang="cs-CZ" sz="2400" b="0"/>
              <a:t>2) Určete jaký konvexní  úhel (velikost i druh) svírají ručičky</a:t>
            </a:r>
          </a:p>
          <a:p>
            <a:pPr eaLnBrk="1" hangingPunct="1">
              <a:spcBef>
                <a:spcPct val="0"/>
              </a:spcBef>
            </a:pPr>
            <a:r>
              <a:rPr lang="cs-CZ" altLang="cs-CZ" sz="2400" b="0"/>
              <a:t>     hodinek:</a:t>
            </a:r>
          </a:p>
        </p:txBody>
      </p:sp>
      <p:sp>
        <p:nvSpPr>
          <p:cNvPr id="11271" name="Obdélník 21"/>
          <p:cNvSpPr>
            <a:spLocks noChangeArrowheads="1"/>
          </p:cNvSpPr>
          <p:nvPr/>
        </p:nvSpPr>
        <p:spPr bwMode="auto">
          <a:xfrm>
            <a:off x="107950" y="96838"/>
            <a:ext cx="74882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cs-CZ" altLang="cs-CZ" sz="27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Úhly – rozdělení úhlů</a:t>
            </a:r>
          </a:p>
        </p:txBody>
      </p:sp>
      <p:sp>
        <p:nvSpPr>
          <p:cNvPr id="11272" name="Obdélník 1"/>
          <p:cNvSpPr>
            <a:spLocks noChangeArrowheads="1"/>
          </p:cNvSpPr>
          <p:nvPr/>
        </p:nvSpPr>
        <p:spPr bwMode="auto">
          <a:xfrm>
            <a:off x="611188" y="1743075"/>
            <a:ext cx="7848600" cy="412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Aft>
                <a:spcPts val="1800"/>
              </a:spcAft>
            </a:pPr>
            <a:r>
              <a:rPr lang="cs-CZ" altLang="cs-CZ" sz="2400" b="0">
                <a:solidFill>
                  <a:schemeClr val="tx1"/>
                </a:solidFill>
              </a:rPr>
              <a:t>a) ve 3 hodiny  -   ..…….</a:t>
            </a:r>
            <a:r>
              <a:rPr lang="cs-CZ" altLang="cs-CZ" sz="3200" b="0" baseline="30000">
                <a:solidFill>
                  <a:schemeClr val="tx1"/>
                </a:solidFill>
              </a:rPr>
              <a:t>0</a:t>
            </a:r>
            <a:r>
              <a:rPr lang="cs-CZ" altLang="cs-CZ" sz="2400" b="0">
                <a:solidFill>
                  <a:schemeClr val="tx1"/>
                </a:solidFill>
              </a:rPr>
              <a:t>        ………………….úhel</a:t>
            </a:r>
          </a:p>
          <a:p>
            <a:pPr>
              <a:spcAft>
                <a:spcPts val="1800"/>
              </a:spcAft>
            </a:pPr>
            <a:r>
              <a:rPr lang="cs-CZ" altLang="cs-CZ" sz="2400" b="0">
                <a:solidFill>
                  <a:schemeClr val="tx1"/>
                </a:solidFill>
              </a:rPr>
              <a:t>b) v 1 hodinu  -     ..…….</a:t>
            </a:r>
            <a:r>
              <a:rPr lang="cs-CZ" altLang="cs-CZ" sz="3200" b="0" baseline="30000">
                <a:solidFill>
                  <a:schemeClr val="tx1"/>
                </a:solidFill>
              </a:rPr>
              <a:t>0</a:t>
            </a:r>
            <a:r>
              <a:rPr lang="cs-CZ" altLang="cs-CZ" sz="2400" b="0">
                <a:solidFill>
                  <a:schemeClr val="tx1"/>
                </a:solidFill>
              </a:rPr>
              <a:t>        ………………….úhel</a:t>
            </a:r>
          </a:p>
          <a:p>
            <a:pPr>
              <a:spcAft>
                <a:spcPts val="1800"/>
              </a:spcAft>
            </a:pPr>
            <a:r>
              <a:rPr lang="cs-CZ" altLang="cs-CZ" sz="2400" b="0">
                <a:solidFill>
                  <a:schemeClr val="tx1"/>
                </a:solidFill>
              </a:rPr>
              <a:t>c) ve 4 hodiny  -   ..…….</a:t>
            </a:r>
            <a:r>
              <a:rPr lang="cs-CZ" altLang="cs-CZ" sz="3200" b="0" baseline="30000">
                <a:solidFill>
                  <a:schemeClr val="tx1"/>
                </a:solidFill>
              </a:rPr>
              <a:t>0</a:t>
            </a:r>
            <a:r>
              <a:rPr lang="cs-CZ" altLang="cs-CZ" sz="2400" b="0">
                <a:solidFill>
                  <a:schemeClr val="tx1"/>
                </a:solidFill>
              </a:rPr>
              <a:t>        ………………….úhel</a:t>
            </a:r>
          </a:p>
          <a:p>
            <a:pPr>
              <a:spcAft>
                <a:spcPts val="1800"/>
              </a:spcAft>
            </a:pPr>
            <a:r>
              <a:rPr lang="cs-CZ" altLang="cs-CZ" sz="2400" b="0">
                <a:solidFill>
                  <a:schemeClr val="tx1"/>
                </a:solidFill>
              </a:rPr>
              <a:t>d) v 6 hodin  -       ..…….</a:t>
            </a:r>
            <a:r>
              <a:rPr lang="cs-CZ" altLang="cs-CZ" sz="3200" b="0" baseline="30000">
                <a:solidFill>
                  <a:schemeClr val="tx1"/>
                </a:solidFill>
              </a:rPr>
              <a:t>0</a:t>
            </a:r>
            <a:r>
              <a:rPr lang="cs-CZ" altLang="cs-CZ" sz="2400" b="0">
                <a:solidFill>
                  <a:schemeClr val="tx1"/>
                </a:solidFill>
              </a:rPr>
              <a:t>        ………………….úhel</a:t>
            </a:r>
          </a:p>
          <a:p>
            <a:pPr>
              <a:spcAft>
                <a:spcPts val="1800"/>
              </a:spcAft>
            </a:pPr>
            <a:r>
              <a:rPr lang="cs-CZ" altLang="cs-CZ" sz="2400" b="0">
                <a:solidFill>
                  <a:schemeClr val="tx1"/>
                </a:solidFill>
              </a:rPr>
              <a:t>e) ve 12 hodin  -   ..…….</a:t>
            </a:r>
            <a:r>
              <a:rPr lang="cs-CZ" altLang="cs-CZ" sz="3200" b="0" baseline="30000">
                <a:solidFill>
                  <a:schemeClr val="tx1"/>
                </a:solidFill>
              </a:rPr>
              <a:t>0</a:t>
            </a:r>
            <a:r>
              <a:rPr lang="cs-CZ" altLang="cs-CZ" sz="2400" b="0">
                <a:solidFill>
                  <a:schemeClr val="tx1"/>
                </a:solidFill>
              </a:rPr>
              <a:t>        ………………….úhel</a:t>
            </a:r>
          </a:p>
          <a:p>
            <a:pPr>
              <a:spcAft>
                <a:spcPts val="1800"/>
              </a:spcAft>
            </a:pPr>
            <a:r>
              <a:rPr lang="cs-CZ" altLang="cs-CZ" sz="2400" b="0">
                <a:solidFill>
                  <a:schemeClr val="tx1"/>
                </a:solidFill>
              </a:rPr>
              <a:t>f) ve 2 hodiny  -    ..…….</a:t>
            </a:r>
            <a:r>
              <a:rPr lang="cs-CZ" altLang="cs-CZ" sz="3200" b="0" baseline="30000">
                <a:solidFill>
                  <a:schemeClr val="tx1"/>
                </a:solidFill>
              </a:rPr>
              <a:t>0</a:t>
            </a:r>
            <a:r>
              <a:rPr lang="cs-CZ" altLang="cs-CZ" sz="2400" b="0">
                <a:solidFill>
                  <a:schemeClr val="tx1"/>
                </a:solidFill>
              </a:rPr>
              <a:t>        ………………….úhel</a:t>
            </a:r>
          </a:p>
          <a:p>
            <a:pPr>
              <a:spcAft>
                <a:spcPts val="1800"/>
              </a:spcAft>
            </a:pPr>
            <a:r>
              <a:rPr lang="cs-CZ" altLang="cs-CZ" sz="2400" b="0">
                <a:solidFill>
                  <a:schemeClr val="tx1"/>
                </a:solidFill>
              </a:rPr>
              <a:t>g) v 5 hodin  -       ..…….</a:t>
            </a:r>
            <a:r>
              <a:rPr lang="cs-CZ" altLang="cs-CZ" sz="2800" b="0" baseline="30000">
                <a:solidFill>
                  <a:schemeClr val="tx1"/>
                </a:solidFill>
              </a:rPr>
              <a:t>0</a:t>
            </a:r>
            <a:r>
              <a:rPr lang="cs-CZ" altLang="cs-CZ" sz="2800" b="0">
                <a:solidFill>
                  <a:schemeClr val="tx1"/>
                </a:solidFill>
              </a:rPr>
              <a:t> </a:t>
            </a:r>
            <a:r>
              <a:rPr lang="cs-CZ" altLang="cs-CZ" sz="2400" b="0">
                <a:solidFill>
                  <a:schemeClr val="tx1"/>
                </a:solidFill>
              </a:rPr>
              <a:t>       ………………….úhel</a:t>
            </a:r>
          </a:p>
        </p:txBody>
      </p:sp>
      <p:sp>
        <p:nvSpPr>
          <p:cNvPr id="6" name="TextovéPole 5"/>
          <p:cNvSpPr txBox="1">
            <a:spLocks noChangeArrowheads="1"/>
          </p:cNvSpPr>
          <p:nvPr/>
        </p:nvSpPr>
        <p:spPr bwMode="auto">
          <a:xfrm>
            <a:off x="2988915" y="1628800"/>
            <a:ext cx="11509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2800">
                <a:solidFill>
                  <a:srgbClr val="0070C0"/>
                </a:solidFill>
              </a:rPr>
              <a:t>90</a:t>
            </a:r>
          </a:p>
        </p:txBody>
      </p:sp>
      <p:sp>
        <p:nvSpPr>
          <p:cNvPr id="55" name="TextovéPole 54"/>
          <p:cNvSpPr txBox="1">
            <a:spLocks noChangeArrowheads="1"/>
          </p:cNvSpPr>
          <p:nvPr/>
        </p:nvSpPr>
        <p:spPr bwMode="auto">
          <a:xfrm>
            <a:off x="4715892" y="1628800"/>
            <a:ext cx="11525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2800">
                <a:solidFill>
                  <a:srgbClr val="0070C0"/>
                </a:solidFill>
              </a:rPr>
              <a:t>pravý</a:t>
            </a:r>
          </a:p>
        </p:txBody>
      </p:sp>
      <p:sp>
        <p:nvSpPr>
          <p:cNvPr id="56" name="TextovéPole 55"/>
          <p:cNvSpPr txBox="1">
            <a:spLocks noChangeArrowheads="1"/>
          </p:cNvSpPr>
          <p:nvPr/>
        </p:nvSpPr>
        <p:spPr bwMode="auto">
          <a:xfrm>
            <a:off x="2988915" y="2257425"/>
            <a:ext cx="11509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2800">
                <a:solidFill>
                  <a:srgbClr val="0070C0"/>
                </a:solidFill>
              </a:rPr>
              <a:t>30</a:t>
            </a:r>
          </a:p>
        </p:txBody>
      </p:sp>
      <p:sp>
        <p:nvSpPr>
          <p:cNvPr id="57" name="TextovéPole 56"/>
          <p:cNvSpPr txBox="1">
            <a:spLocks noChangeArrowheads="1"/>
          </p:cNvSpPr>
          <p:nvPr/>
        </p:nvSpPr>
        <p:spPr bwMode="auto">
          <a:xfrm>
            <a:off x="4715892" y="2257425"/>
            <a:ext cx="14398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2800">
                <a:solidFill>
                  <a:srgbClr val="0070C0"/>
                </a:solidFill>
              </a:rPr>
              <a:t>ostrý</a:t>
            </a:r>
          </a:p>
        </p:txBody>
      </p:sp>
      <p:sp>
        <p:nvSpPr>
          <p:cNvPr id="58" name="TextovéPole 57"/>
          <p:cNvSpPr txBox="1">
            <a:spLocks noChangeArrowheads="1"/>
          </p:cNvSpPr>
          <p:nvPr/>
        </p:nvSpPr>
        <p:spPr bwMode="auto">
          <a:xfrm>
            <a:off x="2773015" y="2833688"/>
            <a:ext cx="11509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2800">
                <a:solidFill>
                  <a:srgbClr val="0070C0"/>
                </a:solidFill>
              </a:rPr>
              <a:t>120</a:t>
            </a:r>
          </a:p>
        </p:txBody>
      </p:sp>
      <p:sp>
        <p:nvSpPr>
          <p:cNvPr id="60" name="TextovéPole 59"/>
          <p:cNvSpPr txBox="1">
            <a:spLocks noChangeArrowheads="1"/>
          </p:cNvSpPr>
          <p:nvPr/>
        </p:nvSpPr>
        <p:spPr bwMode="auto">
          <a:xfrm>
            <a:off x="4715892" y="2833688"/>
            <a:ext cx="11525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2800">
                <a:solidFill>
                  <a:srgbClr val="0070C0"/>
                </a:solidFill>
              </a:rPr>
              <a:t>tupý</a:t>
            </a:r>
          </a:p>
        </p:txBody>
      </p:sp>
      <p:sp>
        <p:nvSpPr>
          <p:cNvPr id="61" name="TextovéPole 60"/>
          <p:cNvSpPr txBox="1">
            <a:spLocks noChangeArrowheads="1"/>
          </p:cNvSpPr>
          <p:nvPr/>
        </p:nvSpPr>
        <p:spPr bwMode="auto">
          <a:xfrm>
            <a:off x="2773015" y="3409950"/>
            <a:ext cx="11509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2800">
                <a:solidFill>
                  <a:srgbClr val="0070C0"/>
                </a:solidFill>
              </a:rPr>
              <a:t>180</a:t>
            </a:r>
          </a:p>
        </p:txBody>
      </p:sp>
      <p:sp>
        <p:nvSpPr>
          <p:cNvPr id="63" name="TextovéPole 62"/>
          <p:cNvSpPr txBox="1">
            <a:spLocks noChangeArrowheads="1"/>
          </p:cNvSpPr>
          <p:nvPr/>
        </p:nvSpPr>
        <p:spPr bwMode="auto">
          <a:xfrm>
            <a:off x="4715892" y="3409950"/>
            <a:ext cx="11525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2800">
                <a:solidFill>
                  <a:srgbClr val="0070C0"/>
                </a:solidFill>
              </a:rPr>
              <a:t>přímý</a:t>
            </a:r>
          </a:p>
        </p:txBody>
      </p:sp>
      <p:sp>
        <p:nvSpPr>
          <p:cNvPr id="64" name="TextovéPole 63"/>
          <p:cNvSpPr txBox="1">
            <a:spLocks noChangeArrowheads="1"/>
          </p:cNvSpPr>
          <p:nvPr/>
        </p:nvSpPr>
        <p:spPr bwMode="auto">
          <a:xfrm>
            <a:off x="3204815" y="4005263"/>
            <a:ext cx="1150938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2800">
                <a:solidFill>
                  <a:srgbClr val="0070C0"/>
                </a:solidFill>
              </a:rPr>
              <a:t>0</a:t>
            </a:r>
          </a:p>
        </p:txBody>
      </p:sp>
      <p:sp>
        <p:nvSpPr>
          <p:cNvPr id="65" name="TextovéPole 64"/>
          <p:cNvSpPr txBox="1">
            <a:spLocks noChangeArrowheads="1"/>
          </p:cNvSpPr>
          <p:nvPr/>
        </p:nvSpPr>
        <p:spPr bwMode="auto">
          <a:xfrm>
            <a:off x="4499992" y="4005263"/>
            <a:ext cx="136842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2800">
                <a:solidFill>
                  <a:srgbClr val="0070C0"/>
                </a:solidFill>
              </a:rPr>
              <a:t>nulový</a:t>
            </a:r>
          </a:p>
        </p:txBody>
      </p:sp>
      <p:sp>
        <p:nvSpPr>
          <p:cNvPr id="66" name="TextovéPole 65"/>
          <p:cNvSpPr txBox="1">
            <a:spLocks noChangeArrowheads="1"/>
          </p:cNvSpPr>
          <p:nvPr/>
        </p:nvSpPr>
        <p:spPr bwMode="auto">
          <a:xfrm>
            <a:off x="2988915" y="4633913"/>
            <a:ext cx="11509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2800">
                <a:solidFill>
                  <a:srgbClr val="0070C0"/>
                </a:solidFill>
              </a:rPr>
              <a:t>60</a:t>
            </a:r>
          </a:p>
        </p:txBody>
      </p:sp>
      <p:sp>
        <p:nvSpPr>
          <p:cNvPr id="67" name="TextovéPole 66"/>
          <p:cNvSpPr txBox="1">
            <a:spLocks noChangeArrowheads="1"/>
          </p:cNvSpPr>
          <p:nvPr/>
        </p:nvSpPr>
        <p:spPr bwMode="auto">
          <a:xfrm>
            <a:off x="4715892" y="4633913"/>
            <a:ext cx="14398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2800">
                <a:solidFill>
                  <a:srgbClr val="0070C0"/>
                </a:solidFill>
              </a:rPr>
              <a:t>ostrý</a:t>
            </a:r>
          </a:p>
        </p:txBody>
      </p:sp>
      <p:sp>
        <p:nvSpPr>
          <p:cNvPr id="68" name="TextovéPole 67"/>
          <p:cNvSpPr txBox="1">
            <a:spLocks noChangeArrowheads="1"/>
          </p:cNvSpPr>
          <p:nvPr/>
        </p:nvSpPr>
        <p:spPr bwMode="auto">
          <a:xfrm>
            <a:off x="2773015" y="5300663"/>
            <a:ext cx="11509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2800">
                <a:solidFill>
                  <a:srgbClr val="0070C0"/>
                </a:solidFill>
              </a:rPr>
              <a:t>150</a:t>
            </a:r>
          </a:p>
        </p:txBody>
      </p:sp>
      <p:sp>
        <p:nvSpPr>
          <p:cNvPr id="69" name="TextovéPole 68"/>
          <p:cNvSpPr txBox="1">
            <a:spLocks noChangeArrowheads="1"/>
          </p:cNvSpPr>
          <p:nvPr/>
        </p:nvSpPr>
        <p:spPr bwMode="auto">
          <a:xfrm>
            <a:off x="4715892" y="5300663"/>
            <a:ext cx="11525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2800">
                <a:solidFill>
                  <a:srgbClr val="0070C0"/>
                </a:solidFill>
              </a:rPr>
              <a:t>tupý</a:t>
            </a:r>
          </a:p>
        </p:txBody>
      </p:sp>
    </p:spTree>
    <p:extLst>
      <p:ext uri="{BB962C8B-B14F-4D97-AF65-F5344CB8AC3E}">
        <p14:creationId xmlns:p14="http://schemas.microsoft.com/office/powerpoint/2010/main" val="4016117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55" grpId="0"/>
      <p:bldP spid="56" grpId="0"/>
      <p:bldP spid="57" grpId="0"/>
      <p:bldP spid="58" grpId="0"/>
      <p:bldP spid="60" grpId="0"/>
      <p:bldP spid="61" grpId="0"/>
      <p:bldP spid="63" grpId="0"/>
      <p:bldP spid="64" grpId="0"/>
      <p:bldP spid="65" grpId="0"/>
      <p:bldP spid="66" grpId="0"/>
      <p:bldP spid="67" grpId="0"/>
      <p:bldP spid="68" grpId="0"/>
      <p:bldP spid="6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107950" y="620713"/>
            <a:ext cx="8928100" cy="6121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800" dirty="0"/>
              <a:t>autobusy těchto linek ze zastávky vyjet opět současně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3" name="Šipka doprava 2">
            <a:hlinkClick r:id="" action="ppaction://hlinkshowjump?jump=nextslide"/>
          </p:cNvPr>
          <p:cNvSpPr/>
          <p:nvPr/>
        </p:nvSpPr>
        <p:spPr>
          <a:xfrm>
            <a:off x="8532813" y="188913"/>
            <a:ext cx="431800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" name="Šipka doprava 4">
            <a:hlinkClick r:id="" action="ppaction://hlinkshowjump?jump=previousslide"/>
          </p:cNvPr>
          <p:cNvSpPr/>
          <p:nvPr/>
        </p:nvSpPr>
        <p:spPr>
          <a:xfrm flipH="1">
            <a:off x="7451725" y="188913"/>
            <a:ext cx="433388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2293" name="Obdélník 5"/>
          <p:cNvSpPr>
            <a:spLocks noChangeArrowheads="1"/>
          </p:cNvSpPr>
          <p:nvPr/>
        </p:nvSpPr>
        <p:spPr bwMode="auto">
          <a:xfrm>
            <a:off x="107950" y="96838"/>
            <a:ext cx="89281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cs-CZ" altLang="cs-CZ"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Úhly – rozdělení úhlů podle velikosti</a:t>
            </a:r>
          </a:p>
        </p:txBody>
      </p:sp>
      <p:sp>
        <p:nvSpPr>
          <p:cNvPr id="7" name="Zahnutá šipka doleva 6">
            <a:hlinkClick r:id="" action="ppaction://hlinkshowjump?jump=firstslide"/>
          </p:cNvPr>
          <p:cNvSpPr/>
          <p:nvPr/>
        </p:nvSpPr>
        <p:spPr>
          <a:xfrm>
            <a:off x="8027988" y="188913"/>
            <a:ext cx="396875" cy="36036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12295" name="TextovéPole 1"/>
          <p:cNvSpPr txBox="1">
            <a:spLocks noChangeArrowheads="1"/>
          </p:cNvSpPr>
          <p:nvPr/>
        </p:nvSpPr>
        <p:spPr bwMode="auto">
          <a:xfrm>
            <a:off x="1547813" y="3284538"/>
            <a:ext cx="6624637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5400">
                <a:solidFill>
                  <a:schemeClr val="tx1"/>
                </a:solidFill>
              </a:rPr>
              <a:t>Konec prezentace</a:t>
            </a:r>
          </a:p>
        </p:txBody>
      </p:sp>
    </p:spTree>
    <p:extLst>
      <p:ext uri="{BB962C8B-B14F-4D97-AF65-F5344CB8AC3E}">
        <p14:creationId xmlns:p14="http://schemas.microsoft.com/office/powerpoint/2010/main" val="1107760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107950" y="620713"/>
            <a:ext cx="8928100" cy="6121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800" dirty="0"/>
              <a:t>autobusy těchto linek ze zastávky vyjet opět současně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3" name="Šipka doprava 2">
            <a:hlinkClick r:id="" action="ppaction://hlinkshowjump?jump=nextslide"/>
          </p:cNvPr>
          <p:cNvSpPr/>
          <p:nvPr/>
        </p:nvSpPr>
        <p:spPr>
          <a:xfrm>
            <a:off x="8532813" y="188913"/>
            <a:ext cx="431800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" name="Šipka doprava 4">
            <a:hlinkClick r:id="" action="ppaction://hlinkshowjump?jump=previousslide"/>
          </p:cNvPr>
          <p:cNvSpPr/>
          <p:nvPr/>
        </p:nvSpPr>
        <p:spPr>
          <a:xfrm flipH="1">
            <a:off x="7451725" y="188913"/>
            <a:ext cx="433388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077" name="Obdélník 5"/>
          <p:cNvSpPr>
            <a:spLocks noChangeArrowheads="1"/>
          </p:cNvSpPr>
          <p:nvPr/>
        </p:nvSpPr>
        <p:spPr bwMode="auto">
          <a:xfrm>
            <a:off x="107950" y="96838"/>
            <a:ext cx="89281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cs-CZ" altLang="cs-CZ"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Úhly – rozdělení úhlů podle velikosti</a:t>
            </a:r>
          </a:p>
        </p:txBody>
      </p:sp>
      <p:sp>
        <p:nvSpPr>
          <p:cNvPr id="7" name="Zahnutá šipka doleva 6">
            <a:hlinkClick r:id="" action="ppaction://hlinkshowjump?jump=firstslide"/>
          </p:cNvPr>
          <p:cNvSpPr/>
          <p:nvPr/>
        </p:nvSpPr>
        <p:spPr>
          <a:xfrm>
            <a:off x="8027988" y="188913"/>
            <a:ext cx="396875" cy="36036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18" name="Nadpis 1"/>
          <p:cNvSpPr txBox="1">
            <a:spLocks/>
          </p:cNvSpPr>
          <p:nvPr/>
        </p:nvSpPr>
        <p:spPr bwMode="auto">
          <a:xfrm>
            <a:off x="323850" y="839788"/>
            <a:ext cx="3954463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2pPr>
            <a:lvl3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3pPr>
            <a:lvl4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4pPr>
            <a:lvl5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9pPr>
          </a:lstStyle>
          <a:p>
            <a:pPr algn="l" eaLnBrk="1" hangingPunct="1">
              <a:defRPr/>
            </a:pPr>
            <a:r>
              <a:rPr lang="cs-CZ" sz="2800" kern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základní rozdělení</a:t>
            </a:r>
            <a:endParaRPr lang="cs-CZ" sz="2800" b="0" kern="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9" name="Nadpis 1"/>
          <p:cNvSpPr txBox="1">
            <a:spLocks/>
          </p:cNvSpPr>
          <p:nvPr/>
        </p:nvSpPr>
        <p:spPr bwMode="auto">
          <a:xfrm>
            <a:off x="544513" y="1560513"/>
            <a:ext cx="2082800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2pPr>
            <a:lvl3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3pPr>
            <a:lvl4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4pPr>
            <a:lvl5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9pPr>
          </a:lstStyle>
          <a:p>
            <a:pPr algn="l" eaLnBrk="1" hangingPunct="1">
              <a:defRPr/>
            </a:pPr>
            <a:r>
              <a:rPr lang="cs-CZ" sz="2800" kern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konvexní</a:t>
            </a:r>
            <a:endParaRPr lang="cs-CZ" sz="2800" b="0" kern="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0" name="Nadpis 1"/>
          <p:cNvSpPr txBox="1">
            <a:spLocks/>
          </p:cNvSpPr>
          <p:nvPr/>
        </p:nvSpPr>
        <p:spPr bwMode="auto">
          <a:xfrm>
            <a:off x="539750" y="3937000"/>
            <a:ext cx="4176713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2pPr>
            <a:lvl3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3pPr>
            <a:lvl4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4pPr>
            <a:lvl5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9pPr>
          </a:lstStyle>
          <a:p>
            <a:pPr algn="l" eaLnBrk="1" hangingPunct="1">
              <a:defRPr/>
            </a:pPr>
            <a:r>
              <a:rPr lang="cs-CZ" sz="2800" kern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nekonvexní (konkávní)</a:t>
            </a:r>
            <a:endParaRPr lang="cs-CZ" sz="2800" b="0" kern="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1" name="Nadpis 1"/>
          <p:cNvSpPr txBox="1">
            <a:spLocks/>
          </p:cNvSpPr>
          <p:nvPr/>
        </p:nvSpPr>
        <p:spPr bwMode="auto">
          <a:xfrm>
            <a:off x="2416175" y="1557338"/>
            <a:ext cx="6259513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2pPr>
            <a:lvl3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3pPr>
            <a:lvl4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4pPr>
            <a:lvl5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9pPr>
          </a:lstStyle>
          <a:p>
            <a:pPr algn="l" eaLnBrk="1" hangingPunct="1">
              <a:defRPr/>
            </a:pPr>
            <a:r>
              <a:rPr lang="cs-CZ" sz="2800" kern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- </a:t>
            </a:r>
            <a:r>
              <a:rPr lang="cs-CZ" sz="2800" b="0" kern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úhel menší nebo roven 180</a:t>
            </a:r>
            <a:r>
              <a:rPr lang="cs-CZ" sz="2800" b="0" kern="0" baseline="30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0</a:t>
            </a:r>
          </a:p>
        </p:txBody>
      </p:sp>
      <p:sp>
        <p:nvSpPr>
          <p:cNvPr id="22" name="Nadpis 1"/>
          <p:cNvSpPr txBox="1">
            <a:spLocks/>
          </p:cNvSpPr>
          <p:nvPr/>
        </p:nvSpPr>
        <p:spPr bwMode="auto">
          <a:xfrm>
            <a:off x="4500563" y="3937000"/>
            <a:ext cx="3671887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2pPr>
            <a:lvl3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3pPr>
            <a:lvl4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4pPr>
            <a:lvl5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9pPr>
          </a:lstStyle>
          <a:p>
            <a:pPr algn="l" eaLnBrk="1" hangingPunct="1">
              <a:defRPr/>
            </a:pPr>
            <a:r>
              <a:rPr lang="cs-CZ" sz="2800" kern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- </a:t>
            </a:r>
            <a:r>
              <a:rPr lang="cs-CZ" sz="2800" b="0" kern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úhel větší než 180</a:t>
            </a:r>
            <a:r>
              <a:rPr lang="cs-CZ" sz="2800" b="0" kern="0" baseline="30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0</a:t>
            </a:r>
          </a:p>
        </p:txBody>
      </p:sp>
      <p:cxnSp>
        <p:nvCxnSpPr>
          <p:cNvPr id="23" name="Přímá spojnice 24"/>
          <p:cNvCxnSpPr>
            <a:cxnSpLocks noChangeShapeType="1"/>
          </p:cNvCxnSpPr>
          <p:nvPr/>
        </p:nvCxnSpPr>
        <p:spPr bwMode="auto">
          <a:xfrm flipH="1">
            <a:off x="2339975" y="3789363"/>
            <a:ext cx="2447925" cy="15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Přímá spojnice 25"/>
          <p:cNvCxnSpPr>
            <a:cxnSpLocks noChangeShapeType="1"/>
          </p:cNvCxnSpPr>
          <p:nvPr/>
        </p:nvCxnSpPr>
        <p:spPr bwMode="auto">
          <a:xfrm>
            <a:off x="971550" y="2276475"/>
            <a:ext cx="1368425" cy="15144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5" name="Oblouk 24"/>
          <p:cNvSpPr/>
          <p:nvPr/>
        </p:nvSpPr>
        <p:spPr bwMode="auto">
          <a:xfrm rot="3079021">
            <a:off x="1639887" y="3073401"/>
            <a:ext cx="1439863" cy="1439862"/>
          </a:xfrm>
          <a:prstGeom prst="arc">
            <a:avLst>
              <a:gd name="adj1" fmla="val 10534928"/>
              <a:gd name="adj2" fmla="val 18591202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cs-CZ" b="0"/>
          </a:p>
        </p:txBody>
      </p:sp>
      <p:sp>
        <p:nvSpPr>
          <p:cNvPr id="27" name="Obdélník 26"/>
          <p:cNvSpPr/>
          <p:nvPr/>
        </p:nvSpPr>
        <p:spPr>
          <a:xfrm>
            <a:off x="2339975" y="3213100"/>
            <a:ext cx="411163" cy="5762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2800" b="0" kern="0" dirty="0">
                <a:solidFill>
                  <a:schemeClr val="tx1">
                    <a:lumMod val="85000"/>
                    <a:lumOff val="15000"/>
                  </a:schemeClr>
                </a:solidFill>
                <a:sym typeface="Symbol"/>
              </a:rPr>
              <a:t></a:t>
            </a:r>
            <a:endParaRPr lang="cs-CZ" sz="2800" b="0" dirty="0"/>
          </a:p>
        </p:txBody>
      </p:sp>
      <p:cxnSp>
        <p:nvCxnSpPr>
          <p:cNvPr id="32" name="Přímá spojnice 24"/>
          <p:cNvCxnSpPr>
            <a:cxnSpLocks noChangeShapeType="1"/>
          </p:cNvCxnSpPr>
          <p:nvPr/>
        </p:nvCxnSpPr>
        <p:spPr bwMode="auto">
          <a:xfrm flipH="1">
            <a:off x="6227763" y="5805488"/>
            <a:ext cx="2447925" cy="15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" name="Přímá spojnice 25"/>
          <p:cNvCxnSpPr>
            <a:cxnSpLocks noChangeShapeType="1"/>
          </p:cNvCxnSpPr>
          <p:nvPr/>
        </p:nvCxnSpPr>
        <p:spPr bwMode="auto">
          <a:xfrm flipH="1">
            <a:off x="6227763" y="4941888"/>
            <a:ext cx="1511300" cy="8651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6" name="Obdélník 35"/>
          <p:cNvSpPr/>
          <p:nvPr/>
        </p:nvSpPr>
        <p:spPr>
          <a:xfrm>
            <a:off x="5721350" y="5497513"/>
            <a:ext cx="363538" cy="5238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2800" b="0" kern="0" dirty="0">
                <a:solidFill>
                  <a:schemeClr val="tx1">
                    <a:lumMod val="85000"/>
                    <a:lumOff val="15000"/>
                  </a:schemeClr>
                </a:solidFill>
                <a:sym typeface="Symbol"/>
              </a:rPr>
              <a:t></a:t>
            </a:r>
            <a:endParaRPr lang="cs-CZ" sz="2800" b="0" dirty="0"/>
          </a:p>
        </p:txBody>
      </p:sp>
      <p:sp>
        <p:nvSpPr>
          <p:cNvPr id="37" name="Oblouk 36"/>
          <p:cNvSpPr/>
          <p:nvPr/>
        </p:nvSpPr>
        <p:spPr bwMode="auto">
          <a:xfrm rot="3079021">
            <a:off x="5561807" y="5136356"/>
            <a:ext cx="1328738" cy="1336675"/>
          </a:xfrm>
          <a:prstGeom prst="arc">
            <a:avLst>
              <a:gd name="adj1" fmla="val 18506117"/>
              <a:gd name="adj2" fmla="val 16776779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cs-CZ" b="0"/>
          </a:p>
        </p:txBody>
      </p:sp>
      <p:cxnSp>
        <p:nvCxnSpPr>
          <p:cNvPr id="26" name="Přímá spojnice 24"/>
          <p:cNvCxnSpPr>
            <a:cxnSpLocks noChangeShapeType="1"/>
          </p:cNvCxnSpPr>
          <p:nvPr/>
        </p:nvCxnSpPr>
        <p:spPr bwMode="auto">
          <a:xfrm flipH="1">
            <a:off x="5868988" y="3789363"/>
            <a:ext cx="2447925" cy="15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" name="Přímá spojnice 25"/>
          <p:cNvCxnSpPr>
            <a:cxnSpLocks noChangeShapeType="1"/>
          </p:cNvCxnSpPr>
          <p:nvPr/>
        </p:nvCxnSpPr>
        <p:spPr bwMode="auto">
          <a:xfrm flipH="1">
            <a:off x="5868988" y="2205038"/>
            <a:ext cx="1079500" cy="1585912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9" name="Oblouk 28"/>
          <p:cNvSpPr/>
          <p:nvPr/>
        </p:nvSpPr>
        <p:spPr bwMode="auto">
          <a:xfrm rot="3079021">
            <a:off x="5168900" y="3073400"/>
            <a:ext cx="1439863" cy="1439863"/>
          </a:xfrm>
          <a:prstGeom prst="arc">
            <a:avLst>
              <a:gd name="adj1" fmla="val 15087770"/>
              <a:gd name="adj2" fmla="val 18591202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cs-CZ" b="0"/>
          </a:p>
        </p:txBody>
      </p:sp>
      <p:sp>
        <p:nvSpPr>
          <p:cNvPr id="30" name="Obdélník 29"/>
          <p:cNvSpPr/>
          <p:nvPr/>
        </p:nvSpPr>
        <p:spPr>
          <a:xfrm>
            <a:off x="6105525" y="3284538"/>
            <a:ext cx="381000" cy="5238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2800" b="0" kern="0" dirty="0">
                <a:solidFill>
                  <a:schemeClr val="tx1">
                    <a:lumMod val="85000"/>
                    <a:lumOff val="15000"/>
                  </a:schemeClr>
                </a:solidFill>
                <a:sym typeface="Symbol"/>
              </a:rPr>
              <a:t></a:t>
            </a:r>
            <a:endParaRPr lang="cs-CZ" sz="2800" b="0" dirty="0"/>
          </a:p>
        </p:txBody>
      </p:sp>
      <p:cxnSp>
        <p:nvCxnSpPr>
          <p:cNvPr id="34" name="Přímá spojnice 24"/>
          <p:cNvCxnSpPr>
            <a:cxnSpLocks noChangeShapeType="1"/>
          </p:cNvCxnSpPr>
          <p:nvPr/>
        </p:nvCxnSpPr>
        <p:spPr bwMode="auto">
          <a:xfrm flipH="1">
            <a:off x="2630488" y="5807075"/>
            <a:ext cx="2447925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" name="Přímá spojnice 25"/>
          <p:cNvCxnSpPr>
            <a:cxnSpLocks noChangeShapeType="1"/>
          </p:cNvCxnSpPr>
          <p:nvPr/>
        </p:nvCxnSpPr>
        <p:spPr bwMode="auto">
          <a:xfrm flipV="1">
            <a:off x="1116013" y="5808663"/>
            <a:ext cx="1514475" cy="5730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8" name="Obdélník 37"/>
          <p:cNvSpPr/>
          <p:nvPr/>
        </p:nvSpPr>
        <p:spPr>
          <a:xfrm>
            <a:off x="2409825" y="5229225"/>
            <a:ext cx="331788" cy="5238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2800" b="0" kern="0" dirty="0">
                <a:solidFill>
                  <a:schemeClr val="tx1">
                    <a:lumMod val="85000"/>
                    <a:lumOff val="15000"/>
                  </a:schemeClr>
                </a:solidFill>
                <a:sym typeface="Symbol"/>
              </a:rPr>
              <a:t></a:t>
            </a:r>
            <a:endParaRPr lang="cs-CZ" sz="2800" b="0" dirty="0"/>
          </a:p>
        </p:txBody>
      </p:sp>
      <p:sp>
        <p:nvSpPr>
          <p:cNvPr id="39" name="Oblouk 38"/>
          <p:cNvSpPr/>
          <p:nvPr/>
        </p:nvSpPr>
        <p:spPr bwMode="auto">
          <a:xfrm rot="3079021">
            <a:off x="1964532" y="5137944"/>
            <a:ext cx="1328737" cy="1336675"/>
          </a:xfrm>
          <a:prstGeom prst="arc">
            <a:avLst>
              <a:gd name="adj1" fmla="val 6449661"/>
              <a:gd name="adj2" fmla="val 1853877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cs-CZ" b="0"/>
          </a:p>
        </p:txBody>
      </p:sp>
    </p:spTree>
    <p:extLst>
      <p:ext uri="{BB962C8B-B14F-4D97-AF65-F5344CB8AC3E}">
        <p14:creationId xmlns:p14="http://schemas.microsoft.com/office/powerpoint/2010/main" val="3429007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1" grpId="0"/>
      <p:bldP spid="22" grpId="0"/>
      <p:bldP spid="27" grpId="0"/>
      <p:bldP spid="36" grpId="0"/>
      <p:bldP spid="30" grpId="0"/>
      <p:bldP spid="3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107950" y="620713"/>
            <a:ext cx="8928100" cy="6121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800" dirty="0"/>
              <a:t>autobusy těchto linek ze zastávky vyjet opět současně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3" name="Šipka doprava 2">
            <a:hlinkClick r:id="" action="ppaction://hlinkshowjump?jump=nextslide"/>
          </p:cNvPr>
          <p:cNvSpPr/>
          <p:nvPr/>
        </p:nvSpPr>
        <p:spPr>
          <a:xfrm>
            <a:off x="8532813" y="188913"/>
            <a:ext cx="431800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" name="Šipka doprava 4">
            <a:hlinkClick r:id="" action="ppaction://hlinkshowjump?jump=previousslide"/>
          </p:cNvPr>
          <p:cNvSpPr/>
          <p:nvPr/>
        </p:nvSpPr>
        <p:spPr>
          <a:xfrm flipH="1">
            <a:off x="7451725" y="188913"/>
            <a:ext cx="433388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Zahnutá šipka doleva 6">
            <a:hlinkClick r:id="" action="ppaction://hlinkshowjump?jump=firstslide"/>
          </p:cNvPr>
          <p:cNvSpPr/>
          <p:nvPr/>
        </p:nvSpPr>
        <p:spPr>
          <a:xfrm>
            <a:off x="8027988" y="188913"/>
            <a:ext cx="396875" cy="36036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chemeClr val="tx1"/>
              </a:solidFill>
            </a:endParaRPr>
          </a:p>
        </p:txBody>
      </p:sp>
      <p:cxnSp>
        <p:nvCxnSpPr>
          <p:cNvPr id="53" name="Přímá spojnice 24"/>
          <p:cNvCxnSpPr>
            <a:cxnSpLocks noChangeShapeType="1"/>
          </p:cNvCxnSpPr>
          <p:nvPr/>
        </p:nvCxnSpPr>
        <p:spPr bwMode="auto">
          <a:xfrm flipH="1">
            <a:off x="827088" y="3357563"/>
            <a:ext cx="4537075" cy="4762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4" name="Přímá spojnice 27"/>
          <p:cNvCxnSpPr>
            <a:cxnSpLocks noChangeShapeType="1"/>
          </p:cNvCxnSpPr>
          <p:nvPr/>
        </p:nvCxnSpPr>
        <p:spPr bwMode="auto">
          <a:xfrm>
            <a:off x="827088" y="3289300"/>
            <a:ext cx="0" cy="1809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5" name="Přímá spojnice 28"/>
          <p:cNvCxnSpPr>
            <a:cxnSpLocks noChangeShapeType="1"/>
          </p:cNvCxnSpPr>
          <p:nvPr/>
        </p:nvCxnSpPr>
        <p:spPr bwMode="auto">
          <a:xfrm>
            <a:off x="4140200" y="3284538"/>
            <a:ext cx="0" cy="1793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6" name="Text Box 14"/>
          <p:cNvSpPr txBox="1">
            <a:spLocks noChangeArrowheads="1"/>
          </p:cNvSpPr>
          <p:nvPr/>
        </p:nvSpPr>
        <p:spPr bwMode="auto">
          <a:xfrm>
            <a:off x="395288" y="3430588"/>
            <a:ext cx="1150937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750"/>
              </a:spcBef>
            </a:pPr>
            <a:r>
              <a:rPr lang="cs-CZ" altLang="cs-CZ" sz="2800" b="0">
                <a:solidFill>
                  <a:schemeClr val="tx1"/>
                </a:solidFill>
                <a:latin typeface="Times New Roman" pitchFamily="18" charset="0"/>
              </a:rPr>
              <a:t>V</a:t>
            </a:r>
          </a:p>
        </p:txBody>
      </p:sp>
      <p:sp>
        <p:nvSpPr>
          <p:cNvPr id="57" name="Text Box 14"/>
          <p:cNvSpPr txBox="1">
            <a:spLocks noChangeArrowheads="1"/>
          </p:cNvSpPr>
          <p:nvPr/>
        </p:nvSpPr>
        <p:spPr bwMode="auto">
          <a:xfrm>
            <a:off x="4716463" y="3449638"/>
            <a:ext cx="431800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750"/>
              </a:spcBef>
            </a:pPr>
            <a:r>
              <a:rPr lang="cs-CZ" altLang="cs-CZ" sz="2800" b="0">
                <a:solidFill>
                  <a:schemeClr val="tx1"/>
                </a:solidFill>
                <a:latin typeface="Times New Roman" pitchFamily="18" charset="0"/>
              </a:rPr>
              <a:t>A</a:t>
            </a:r>
          </a:p>
        </p:txBody>
      </p:sp>
      <p:sp>
        <p:nvSpPr>
          <p:cNvPr id="58" name="Text Box 14"/>
          <p:cNvSpPr txBox="1">
            <a:spLocks noChangeArrowheads="1"/>
          </p:cNvSpPr>
          <p:nvPr/>
        </p:nvSpPr>
        <p:spPr bwMode="auto">
          <a:xfrm>
            <a:off x="3922713" y="3470275"/>
            <a:ext cx="433387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750"/>
              </a:spcBef>
            </a:pPr>
            <a:r>
              <a:rPr lang="cs-CZ" altLang="cs-CZ" sz="2800" b="0">
                <a:solidFill>
                  <a:schemeClr val="tx1"/>
                </a:solidFill>
                <a:latin typeface="Times New Roman" pitchFamily="18" charset="0"/>
              </a:rPr>
              <a:t>B</a:t>
            </a:r>
          </a:p>
        </p:txBody>
      </p:sp>
      <p:sp>
        <p:nvSpPr>
          <p:cNvPr id="59" name="Nadpis 1"/>
          <p:cNvSpPr txBox="1">
            <a:spLocks/>
          </p:cNvSpPr>
          <p:nvPr/>
        </p:nvSpPr>
        <p:spPr bwMode="auto">
          <a:xfrm>
            <a:off x="257175" y="839788"/>
            <a:ext cx="6978650" cy="86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2pPr>
            <a:lvl3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3pPr>
            <a:lvl4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4pPr>
            <a:lvl5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9pPr>
          </a:lstStyle>
          <a:p>
            <a:pPr algn="l" eaLnBrk="1" hangingPunct="1">
              <a:defRPr/>
            </a:pPr>
            <a:r>
              <a:rPr lang="cs-CZ" sz="2800" kern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nulový úhel </a:t>
            </a:r>
            <a:r>
              <a:rPr lang="cs-CZ" sz="2800" b="0" kern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</a:p>
        </p:txBody>
      </p:sp>
      <p:cxnSp>
        <p:nvCxnSpPr>
          <p:cNvPr id="60" name="Přímá spojnice 21"/>
          <p:cNvCxnSpPr>
            <a:cxnSpLocks noChangeShapeType="1"/>
          </p:cNvCxnSpPr>
          <p:nvPr/>
        </p:nvCxnSpPr>
        <p:spPr bwMode="auto">
          <a:xfrm>
            <a:off x="4932363" y="3284538"/>
            <a:ext cx="0" cy="1793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1" name="Text Box 14"/>
          <p:cNvSpPr txBox="1">
            <a:spLocks noChangeArrowheads="1"/>
          </p:cNvSpPr>
          <p:nvPr/>
        </p:nvSpPr>
        <p:spPr bwMode="auto">
          <a:xfrm>
            <a:off x="2354263" y="1628775"/>
            <a:ext cx="2433637" cy="587375"/>
          </a:xfrm>
          <a:prstGeom prst="rect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750"/>
              </a:spcBef>
              <a:defRPr/>
            </a:pPr>
            <a:r>
              <a:rPr lang="cs-CZ" altLang="cs-CZ" sz="3200" b="0" dirty="0" smtClean="0">
                <a:solidFill>
                  <a:schemeClr val="tx1"/>
                </a:solidFill>
                <a:latin typeface="Times New Roman" pitchFamily="18" charset="0"/>
              </a:rPr>
              <a:t>|&lt; AVB| = </a:t>
            </a:r>
            <a:r>
              <a:rPr lang="cs-CZ" sz="3200" b="0" kern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0</a:t>
            </a:r>
            <a:r>
              <a:rPr lang="cs-CZ" sz="3200" b="0" kern="0" baseline="30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0</a:t>
            </a:r>
            <a:endParaRPr lang="cs-CZ" altLang="cs-CZ" sz="3200" b="0" dirty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62" name="Oblouk 61"/>
          <p:cNvSpPr/>
          <p:nvPr/>
        </p:nvSpPr>
        <p:spPr bwMode="auto">
          <a:xfrm rot="2381868">
            <a:off x="2338388" y="1774825"/>
            <a:ext cx="360362" cy="360363"/>
          </a:xfrm>
          <a:prstGeom prst="arc">
            <a:avLst>
              <a:gd name="adj1" fmla="val 16200000"/>
              <a:gd name="adj2" fmla="val 21561607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cs-CZ" b="0"/>
          </a:p>
        </p:txBody>
      </p:sp>
      <p:sp>
        <p:nvSpPr>
          <p:cNvPr id="63" name="Nadpis 1"/>
          <p:cNvSpPr txBox="1">
            <a:spLocks/>
          </p:cNvSpPr>
          <p:nvPr/>
        </p:nvSpPr>
        <p:spPr bwMode="auto">
          <a:xfrm>
            <a:off x="2411413" y="839788"/>
            <a:ext cx="3956050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2pPr>
            <a:lvl3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3pPr>
            <a:lvl4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4pPr>
            <a:lvl5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9pPr>
          </a:lstStyle>
          <a:p>
            <a:pPr algn="l" eaLnBrk="1" hangingPunct="1">
              <a:defRPr/>
            </a:pPr>
            <a:r>
              <a:rPr lang="cs-CZ" sz="2800" kern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– </a:t>
            </a:r>
            <a:r>
              <a:rPr lang="cs-CZ" sz="2800" b="0" kern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má velikost  0</a:t>
            </a:r>
            <a:r>
              <a:rPr lang="cs-CZ" sz="2800" b="0" kern="0" baseline="30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0</a:t>
            </a:r>
            <a:r>
              <a:rPr lang="cs-CZ" sz="2800" b="0" kern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</a:p>
        </p:txBody>
      </p:sp>
      <p:sp>
        <p:nvSpPr>
          <p:cNvPr id="4113" name="Obdélník 63"/>
          <p:cNvSpPr>
            <a:spLocks noChangeArrowheads="1"/>
          </p:cNvSpPr>
          <p:nvPr/>
        </p:nvSpPr>
        <p:spPr bwMode="auto">
          <a:xfrm>
            <a:off x="107950" y="96838"/>
            <a:ext cx="74882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27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Úhly – rozdělení konvexních úhlů podle velikosti</a:t>
            </a:r>
          </a:p>
        </p:txBody>
      </p:sp>
    </p:spTree>
    <p:extLst>
      <p:ext uri="{BB962C8B-B14F-4D97-AF65-F5344CB8AC3E}">
        <p14:creationId xmlns:p14="http://schemas.microsoft.com/office/powerpoint/2010/main" val="354338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57" grpId="0"/>
      <p:bldP spid="58" grpId="0"/>
      <p:bldP spid="61" grpId="0" animBg="1"/>
      <p:bldP spid="6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107950" y="620713"/>
            <a:ext cx="8928100" cy="6121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800" dirty="0"/>
              <a:t>autobusy těchto linek ze zastávky vyjet opět současně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16" name="Oblouk 15"/>
          <p:cNvSpPr/>
          <p:nvPr/>
        </p:nvSpPr>
        <p:spPr>
          <a:xfrm>
            <a:off x="-575920" y="1916832"/>
            <a:ext cx="5868000" cy="5976000"/>
          </a:xfrm>
          <a:prstGeom prst="arc">
            <a:avLst>
              <a:gd name="adj1" fmla="val 16200000"/>
              <a:gd name="adj2" fmla="val 21588499"/>
            </a:avLst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Šipka doprava 2">
            <a:hlinkClick r:id="" action="ppaction://hlinkshowjump?jump=nextslide"/>
          </p:cNvPr>
          <p:cNvSpPr/>
          <p:nvPr/>
        </p:nvSpPr>
        <p:spPr>
          <a:xfrm>
            <a:off x="8532813" y="188913"/>
            <a:ext cx="431800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" name="Šipka doprava 4">
            <a:hlinkClick r:id="" action="ppaction://hlinkshowjump?jump=previousslide"/>
          </p:cNvPr>
          <p:cNvSpPr/>
          <p:nvPr/>
        </p:nvSpPr>
        <p:spPr>
          <a:xfrm flipH="1">
            <a:off x="7451725" y="188913"/>
            <a:ext cx="433388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Zahnutá šipka doleva 6">
            <a:hlinkClick r:id="" action="ppaction://hlinkshowjump?jump=firstslide"/>
          </p:cNvPr>
          <p:cNvSpPr/>
          <p:nvPr/>
        </p:nvSpPr>
        <p:spPr>
          <a:xfrm>
            <a:off x="8027988" y="188913"/>
            <a:ext cx="396875" cy="36036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10" name="Oblouk 9"/>
          <p:cNvSpPr/>
          <p:nvPr/>
        </p:nvSpPr>
        <p:spPr bwMode="auto">
          <a:xfrm rot="855904">
            <a:off x="2230438" y="3522663"/>
            <a:ext cx="2151062" cy="2308225"/>
          </a:xfrm>
          <a:prstGeom prst="arc">
            <a:avLst>
              <a:gd name="adj1" fmla="val 16200000"/>
              <a:gd name="adj2" fmla="val 21561607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cs-CZ" b="0"/>
          </a:p>
        </p:txBody>
      </p:sp>
      <p:cxnSp>
        <p:nvCxnSpPr>
          <p:cNvPr id="11" name="Přímá spojnice 27"/>
          <p:cNvCxnSpPr>
            <a:cxnSpLocks noChangeShapeType="1"/>
          </p:cNvCxnSpPr>
          <p:nvPr/>
        </p:nvCxnSpPr>
        <p:spPr bwMode="auto">
          <a:xfrm>
            <a:off x="2339975" y="4837113"/>
            <a:ext cx="0" cy="1809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" name="Nadpis 1"/>
          <p:cNvSpPr txBox="1">
            <a:spLocks/>
          </p:cNvSpPr>
          <p:nvPr/>
        </p:nvSpPr>
        <p:spPr bwMode="auto">
          <a:xfrm>
            <a:off x="255588" y="839788"/>
            <a:ext cx="8564562" cy="86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2pPr>
            <a:lvl3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3pPr>
            <a:lvl4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4pPr>
            <a:lvl5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9pPr>
          </a:lstStyle>
          <a:p>
            <a:pPr algn="l" eaLnBrk="1" hangingPunct="1">
              <a:defRPr/>
            </a:pPr>
            <a:r>
              <a:rPr lang="cs-CZ" sz="2800" kern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ostrý úhel</a:t>
            </a:r>
            <a:endParaRPr lang="cs-CZ" sz="2800" b="0" kern="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3419475" y="4003675"/>
            <a:ext cx="444500" cy="5857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3200" kern="0" dirty="0">
                <a:solidFill>
                  <a:schemeClr val="tx1">
                    <a:lumMod val="85000"/>
                    <a:lumOff val="15000"/>
                  </a:schemeClr>
                </a:solidFill>
                <a:sym typeface="Symbol"/>
              </a:rPr>
              <a:t></a:t>
            </a:r>
            <a:endParaRPr lang="cs-CZ" sz="3200" dirty="0"/>
          </a:p>
        </p:txBody>
      </p:sp>
      <p:sp>
        <p:nvSpPr>
          <p:cNvPr id="14" name="Nadpis 1"/>
          <p:cNvSpPr txBox="1">
            <a:spLocks/>
          </p:cNvSpPr>
          <p:nvPr/>
        </p:nvSpPr>
        <p:spPr bwMode="auto">
          <a:xfrm>
            <a:off x="5724525" y="2133600"/>
            <a:ext cx="2290763" cy="860425"/>
          </a:xfrm>
          <a:prstGeom prst="rect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 anchor="ctr"/>
          <a:lstStyle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2pPr>
            <a:lvl3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3pPr>
            <a:lvl4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4pPr>
            <a:lvl5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9pPr>
          </a:lstStyle>
          <a:p>
            <a:pPr algn="l" eaLnBrk="1" hangingPunct="1">
              <a:defRPr/>
            </a:pPr>
            <a:r>
              <a:rPr lang="cs-CZ" sz="2800" b="0" kern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0</a:t>
            </a:r>
            <a:r>
              <a:rPr lang="cs-CZ" sz="2800" b="0" kern="0" baseline="30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0</a:t>
            </a:r>
            <a:r>
              <a:rPr lang="cs-CZ" sz="2800" b="0" kern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&lt; </a:t>
            </a:r>
            <a:r>
              <a:rPr lang="cs-CZ" sz="2800" b="0" kern="0" dirty="0" smtClean="0">
                <a:solidFill>
                  <a:schemeClr val="tx1">
                    <a:lumMod val="85000"/>
                    <a:lumOff val="15000"/>
                  </a:schemeClr>
                </a:solidFill>
                <a:sym typeface="Symbol"/>
              </a:rPr>
              <a:t> &lt; 90</a:t>
            </a:r>
            <a:r>
              <a:rPr lang="cs-CZ" sz="2800" b="0" kern="0" baseline="30000" dirty="0" smtClean="0">
                <a:solidFill>
                  <a:schemeClr val="tx1">
                    <a:lumMod val="85000"/>
                    <a:lumOff val="15000"/>
                  </a:schemeClr>
                </a:solidFill>
                <a:sym typeface="Symbol"/>
              </a:rPr>
              <a:t>0</a:t>
            </a:r>
            <a:r>
              <a:rPr lang="cs-CZ" sz="2800" b="0" kern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</a:p>
        </p:txBody>
      </p:sp>
      <p:sp>
        <p:nvSpPr>
          <p:cNvPr id="15" name="Nadpis 1"/>
          <p:cNvSpPr txBox="1">
            <a:spLocks/>
          </p:cNvSpPr>
          <p:nvPr/>
        </p:nvSpPr>
        <p:spPr bwMode="auto">
          <a:xfrm>
            <a:off x="2208213" y="839788"/>
            <a:ext cx="6108700" cy="86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2pPr>
            <a:lvl3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3pPr>
            <a:lvl4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4pPr>
            <a:lvl5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9pPr>
          </a:lstStyle>
          <a:p>
            <a:pPr algn="l" eaLnBrk="1" hangingPunct="1">
              <a:defRPr/>
            </a:pPr>
            <a:r>
              <a:rPr lang="cs-CZ" sz="2800" kern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– </a:t>
            </a:r>
            <a:r>
              <a:rPr lang="cs-CZ" sz="2800" b="0" kern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má velikost větší než 0</a:t>
            </a:r>
            <a:r>
              <a:rPr lang="cs-CZ" sz="2800" b="0" kern="0" baseline="30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0 </a:t>
            </a:r>
            <a:r>
              <a:rPr lang="cs-CZ" sz="2800" b="0" kern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 zároveň</a:t>
            </a:r>
          </a:p>
          <a:p>
            <a:pPr algn="l" eaLnBrk="1" hangingPunct="1">
              <a:defRPr/>
            </a:pPr>
            <a:r>
              <a:rPr lang="cs-CZ" sz="2800" b="0" kern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cs-CZ" sz="2800" b="0" kern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menší než </a:t>
            </a:r>
            <a:r>
              <a:rPr lang="cs-CZ" sz="2800" b="0" kern="0" dirty="0">
                <a:solidFill>
                  <a:schemeClr val="tx1">
                    <a:lumMod val="85000"/>
                    <a:lumOff val="15000"/>
                  </a:schemeClr>
                </a:solidFill>
                <a:sym typeface="Symbol"/>
              </a:rPr>
              <a:t>90</a:t>
            </a:r>
            <a:r>
              <a:rPr lang="cs-CZ" sz="2800" b="0" kern="0" baseline="30000" dirty="0">
                <a:solidFill>
                  <a:schemeClr val="tx1">
                    <a:lumMod val="85000"/>
                    <a:lumOff val="15000"/>
                  </a:schemeClr>
                </a:solidFill>
                <a:sym typeface="Symbol"/>
              </a:rPr>
              <a:t>0</a:t>
            </a:r>
            <a:r>
              <a:rPr lang="cs-CZ" sz="2800" b="0" kern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cs-CZ" sz="2800" b="0" kern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</a:t>
            </a:r>
          </a:p>
        </p:txBody>
      </p:sp>
      <p:sp>
        <p:nvSpPr>
          <p:cNvPr id="5134" name="Obdélník 20"/>
          <p:cNvSpPr>
            <a:spLocks noChangeArrowheads="1"/>
          </p:cNvSpPr>
          <p:nvPr/>
        </p:nvSpPr>
        <p:spPr bwMode="auto">
          <a:xfrm>
            <a:off x="107950" y="96838"/>
            <a:ext cx="74882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27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Úhly – rozdělení konvexních úhlů podle velikosti</a:t>
            </a:r>
          </a:p>
        </p:txBody>
      </p:sp>
      <p:cxnSp>
        <p:nvCxnSpPr>
          <p:cNvPr id="8" name="Přímá spojnice 24"/>
          <p:cNvCxnSpPr>
            <a:cxnSpLocks noChangeShapeType="1"/>
          </p:cNvCxnSpPr>
          <p:nvPr/>
        </p:nvCxnSpPr>
        <p:spPr bwMode="auto">
          <a:xfrm flipH="1">
            <a:off x="2339975" y="4906963"/>
            <a:ext cx="5903913" cy="31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Přímá spojnice 25"/>
          <p:cNvCxnSpPr>
            <a:cxnSpLocks noChangeShapeType="1"/>
            <a:stCxn id="15" idx="2"/>
          </p:cNvCxnSpPr>
          <p:nvPr/>
        </p:nvCxnSpPr>
        <p:spPr bwMode="auto">
          <a:xfrm flipH="1">
            <a:off x="2339975" y="1700213"/>
            <a:ext cx="2922588" cy="320992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" name="Přímá spojnice 3"/>
          <p:cNvCxnSpPr>
            <a:cxnSpLocks noChangeShapeType="1"/>
          </p:cNvCxnSpPr>
          <p:nvPr/>
        </p:nvCxnSpPr>
        <p:spPr bwMode="auto">
          <a:xfrm flipH="1">
            <a:off x="2339975" y="1628775"/>
            <a:ext cx="0" cy="3276600"/>
          </a:xfrm>
          <a:prstGeom prst="line">
            <a:avLst/>
          </a:prstGeom>
          <a:noFill/>
          <a:ln w="19050" algn="ctr">
            <a:solidFill>
              <a:srgbClr val="00B0F0"/>
            </a:solidFill>
            <a:prstDash val="lgDash"/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3534213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3" grpId="0"/>
      <p:bldP spid="14" grpId="0" animBg="1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107950" y="620713"/>
            <a:ext cx="8928100" cy="6121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800" dirty="0"/>
              <a:t>autobusy těchto linek ze zastávky vyjet opět současně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3" name="Šipka doprava 2">
            <a:hlinkClick r:id="" action="ppaction://hlinkshowjump?jump=nextslide"/>
          </p:cNvPr>
          <p:cNvSpPr/>
          <p:nvPr/>
        </p:nvSpPr>
        <p:spPr>
          <a:xfrm>
            <a:off x="8532813" y="188913"/>
            <a:ext cx="431800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" name="Šipka doprava 4">
            <a:hlinkClick r:id="" action="ppaction://hlinkshowjump?jump=previousslide"/>
          </p:cNvPr>
          <p:cNvSpPr/>
          <p:nvPr/>
        </p:nvSpPr>
        <p:spPr>
          <a:xfrm flipH="1">
            <a:off x="7451725" y="188913"/>
            <a:ext cx="433388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Zahnutá šipka doleva 6">
            <a:hlinkClick r:id="" action="ppaction://hlinkshowjump?jump=firstslide"/>
          </p:cNvPr>
          <p:cNvSpPr/>
          <p:nvPr/>
        </p:nvSpPr>
        <p:spPr>
          <a:xfrm>
            <a:off x="8027988" y="188913"/>
            <a:ext cx="396875" cy="36036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chemeClr val="tx1"/>
              </a:solidFill>
            </a:endParaRPr>
          </a:p>
        </p:txBody>
      </p:sp>
      <p:cxnSp>
        <p:nvCxnSpPr>
          <p:cNvPr id="8" name="Přímá spojnice 24"/>
          <p:cNvCxnSpPr>
            <a:cxnSpLocks noChangeShapeType="1"/>
          </p:cNvCxnSpPr>
          <p:nvPr/>
        </p:nvCxnSpPr>
        <p:spPr bwMode="auto">
          <a:xfrm flipH="1">
            <a:off x="1476375" y="5438775"/>
            <a:ext cx="5903913" cy="31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Přímá spojnice 25"/>
          <p:cNvCxnSpPr>
            <a:cxnSpLocks noChangeShapeType="1"/>
          </p:cNvCxnSpPr>
          <p:nvPr/>
        </p:nvCxnSpPr>
        <p:spPr bwMode="auto">
          <a:xfrm>
            <a:off x="1476375" y="1700213"/>
            <a:ext cx="0" cy="374173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" name="Nadpis 1"/>
          <p:cNvSpPr txBox="1">
            <a:spLocks/>
          </p:cNvSpPr>
          <p:nvPr/>
        </p:nvSpPr>
        <p:spPr bwMode="auto">
          <a:xfrm>
            <a:off x="182563" y="839788"/>
            <a:ext cx="2157412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2pPr>
            <a:lvl3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3pPr>
            <a:lvl4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4pPr>
            <a:lvl5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9pPr>
          </a:lstStyle>
          <a:p>
            <a:pPr algn="l" eaLnBrk="1" hangingPunct="1">
              <a:defRPr/>
            </a:pPr>
            <a:r>
              <a:rPr lang="cs-CZ" sz="2800" kern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pravý úhel </a:t>
            </a:r>
            <a:endParaRPr lang="cs-CZ" sz="2800" b="0" kern="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979613" y="4391025"/>
            <a:ext cx="411162" cy="584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3200" kern="0" dirty="0">
                <a:solidFill>
                  <a:schemeClr val="tx1">
                    <a:lumMod val="85000"/>
                    <a:lumOff val="15000"/>
                  </a:schemeClr>
                </a:solidFill>
                <a:sym typeface="Symbol"/>
              </a:rPr>
              <a:t></a:t>
            </a:r>
            <a:endParaRPr lang="cs-CZ" sz="3200" dirty="0"/>
          </a:p>
        </p:txBody>
      </p:sp>
      <p:sp>
        <p:nvSpPr>
          <p:cNvPr id="15" name="Oblouk 14"/>
          <p:cNvSpPr/>
          <p:nvPr/>
        </p:nvSpPr>
        <p:spPr bwMode="auto">
          <a:xfrm>
            <a:off x="-180975" y="3709988"/>
            <a:ext cx="3336925" cy="3462337"/>
          </a:xfrm>
          <a:prstGeom prst="arc">
            <a:avLst>
              <a:gd name="adj1" fmla="val 16200000"/>
              <a:gd name="adj2" fmla="val 21561607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cs-CZ" b="0"/>
          </a:p>
        </p:txBody>
      </p:sp>
      <p:sp>
        <p:nvSpPr>
          <p:cNvPr id="16" name="Nadpis 1"/>
          <p:cNvSpPr txBox="1">
            <a:spLocks/>
          </p:cNvSpPr>
          <p:nvPr/>
        </p:nvSpPr>
        <p:spPr bwMode="auto">
          <a:xfrm>
            <a:off x="2339975" y="1847850"/>
            <a:ext cx="1436688" cy="860425"/>
          </a:xfrm>
          <a:prstGeom prst="rect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 anchor="ctr"/>
          <a:lstStyle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2pPr>
            <a:lvl3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3pPr>
            <a:lvl4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4pPr>
            <a:lvl5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cs-CZ" sz="2800" b="0" kern="0" dirty="0" smtClean="0">
                <a:solidFill>
                  <a:schemeClr val="tx1">
                    <a:lumMod val="85000"/>
                    <a:lumOff val="15000"/>
                  </a:schemeClr>
                </a:solidFill>
                <a:sym typeface="Symbol"/>
              </a:rPr>
              <a:t> = 90</a:t>
            </a:r>
            <a:r>
              <a:rPr lang="cs-CZ" sz="2800" b="0" kern="0" baseline="30000" dirty="0" smtClean="0">
                <a:solidFill>
                  <a:schemeClr val="tx1">
                    <a:lumMod val="85000"/>
                    <a:lumOff val="15000"/>
                  </a:schemeClr>
                </a:solidFill>
                <a:sym typeface="Symbol"/>
              </a:rPr>
              <a:t>0</a:t>
            </a:r>
            <a:r>
              <a:rPr lang="cs-CZ" sz="2800" b="0" kern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</a:p>
        </p:txBody>
      </p:sp>
      <p:cxnSp>
        <p:nvCxnSpPr>
          <p:cNvPr id="17" name="Přímá spojnice 24"/>
          <p:cNvCxnSpPr>
            <a:cxnSpLocks noChangeShapeType="1"/>
          </p:cNvCxnSpPr>
          <p:nvPr/>
        </p:nvCxnSpPr>
        <p:spPr bwMode="auto">
          <a:xfrm flipH="1">
            <a:off x="4537075" y="4581525"/>
            <a:ext cx="2663825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Přímá spojnice 25"/>
          <p:cNvCxnSpPr>
            <a:cxnSpLocks noChangeShapeType="1"/>
          </p:cNvCxnSpPr>
          <p:nvPr/>
        </p:nvCxnSpPr>
        <p:spPr bwMode="auto">
          <a:xfrm>
            <a:off x="4535488" y="2708275"/>
            <a:ext cx="1587" cy="187483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9" name="Oblouk 18"/>
          <p:cNvSpPr/>
          <p:nvPr/>
        </p:nvSpPr>
        <p:spPr bwMode="auto">
          <a:xfrm>
            <a:off x="3635375" y="3671888"/>
            <a:ext cx="1800225" cy="1800225"/>
          </a:xfrm>
          <a:prstGeom prst="arc">
            <a:avLst>
              <a:gd name="adj1" fmla="val 16200000"/>
              <a:gd name="adj2" fmla="val 21561607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cs-CZ" b="0"/>
          </a:p>
        </p:txBody>
      </p:sp>
      <p:sp>
        <p:nvSpPr>
          <p:cNvPr id="20" name="Ovál 19"/>
          <p:cNvSpPr>
            <a:spLocks noChangeArrowheads="1"/>
          </p:cNvSpPr>
          <p:nvPr/>
        </p:nvSpPr>
        <p:spPr bwMode="auto">
          <a:xfrm>
            <a:off x="4895850" y="4149725"/>
            <a:ext cx="73025" cy="71438"/>
          </a:xfrm>
          <a:prstGeom prst="ellipse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altLang="cs-CZ" b="0"/>
          </a:p>
        </p:txBody>
      </p:sp>
      <p:sp>
        <p:nvSpPr>
          <p:cNvPr id="22" name="Nadpis 1"/>
          <p:cNvSpPr txBox="1">
            <a:spLocks/>
          </p:cNvSpPr>
          <p:nvPr/>
        </p:nvSpPr>
        <p:spPr bwMode="auto">
          <a:xfrm>
            <a:off x="4751388" y="2349500"/>
            <a:ext cx="2160587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2pPr>
            <a:lvl3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3pPr>
            <a:lvl4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4pPr>
            <a:lvl5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9pPr>
          </a:lstStyle>
          <a:p>
            <a:pPr algn="l" eaLnBrk="1" hangingPunct="1">
              <a:defRPr/>
            </a:pPr>
            <a:r>
              <a:rPr lang="cs-CZ" sz="2800" kern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značí se</a:t>
            </a:r>
            <a:r>
              <a:rPr lang="cs-CZ" sz="2800" b="0" kern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</a:p>
        </p:txBody>
      </p:sp>
      <p:sp>
        <p:nvSpPr>
          <p:cNvPr id="23" name="Nadpis 1"/>
          <p:cNvSpPr txBox="1">
            <a:spLocks/>
          </p:cNvSpPr>
          <p:nvPr/>
        </p:nvSpPr>
        <p:spPr bwMode="auto">
          <a:xfrm>
            <a:off x="2195513" y="836613"/>
            <a:ext cx="3168650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2pPr>
            <a:lvl3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3pPr>
            <a:lvl4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4pPr>
            <a:lvl5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9pPr>
          </a:lstStyle>
          <a:p>
            <a:pPr algn="l" eaLnBrk="1" hangingPunct="1">
              <a:defRPr/>
            </a:pPr>
            <a:r>
              <a:rPr lang="cs-CZ" sz="2800" kern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– </a:t>
            </a:r>
            <a:r>
              <a:rPr lang="cs-CZ" sz="2800" b="0" kern="0" dirty="0" smtClean="0">
                <a:solidFill>
                  <a:schemeClr val="tx1">
                    <a:lumMod val="85000"/>
                    <a:lumOff val="15000"/>
                  </a:schemeClr>
                </a:solidFill>
                <a:sym typeface="Symbol"/>
              </a:rPr>
              <a:t>má velikost 90</a:t>
            </a:r>
            <a:r>
              <a:rPr lang="cs-CZ" sz="2800" b="0" kern="0" baseline="30000" dirty="0" smtClean="0">
                <a:solidFill>
                  <a:schemeClr val="tx1">
                    <a:lumMod val="85000"/>
                    <a:lumOff val="15000"/>
                  </a:schemeClr>
                </a:solidFill>
                <a:sym typeface="Symbol"/>
              </a:rPr>
              <a:t>0</a:t>
            </a:r>
            <a:r>
              <a:rPr lang="cs-CZ" sz="2800" b="0" kern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</a:p>
        </p:txBody>
      </p:sp>
      <p:sp>
        <p:nvSpPr>
          <p:cNvPr id="6162" name="Obdélník 23"/>
          <p:cNvSpPr>
            <a:spLocks noChangeArrowheads="1"/>
          </p:cNvSpPr>
          <p:nvPr/>
        </p:nvSpPr>
        <p:spPr bwMode="auto">
          <a:xfrm>
            <a:off x="107950" y="96838"/>
            <a:ext cx="74882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27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Úhly – rozdělení konvexních úhlů podle velikosti</a:t>
            </a:r>
          </a:p>
        </p:txBody>
      </p:sp>
    </p:spTree>
    <p:extLst>
      <p:ext uri="{BB962C8B-B14F-4D97-AF65-F5344CB8AC3E}">
        <p14:creationId xmlns:p14="http://schemas.microsoft.com/office/powerpoint/2010/main" val="2669530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6" grpId="0" animBg="1"/>
      <p:bldP spid="20" grpId="0" animBg="1"/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107950" y="620713"/>
            <a:ext cx="8928100" cy="6121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800" dirty="0"/>
              <a:t>autobusy těchto linek ze zastávky vyjet opět současně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3" name="Šipka doprava 2">
            <a:hlinkClick r:id="" action="ppaction://hlinkshowjump?jump=nextslide"/>
          </p:cNvPr>
          <p:cNvSpPr/>
          <p:nvPr/>
        </p:nvSpPr>
        <p:spPr>
          <a:xfrm>
            <a:off x="8532813" y="188913"/>
            <a:ext cx="431800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" name="Šipka doprava 4">
            <a:hlinkClick r:id="" action="ppaction://hlinkshowjump?jump=previousslide"/>
          </p:cNvPr>
          <p:cNvSpPr/>
          <p:nvPr/>
        </p:nvSpPr>
        <p:spPr>
          <a:xfrm flipH="1">
            <a:off x="7451725" y="188913"/>
            <a:ext cx="433388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Zahnutá šipka doleva 6">
            <a:hlinkClick r:id="" action="ppaction://hlinkshowjump?jump=firstslide"/>
          </p:cNvPr>
          <p:cNvSpPr/>
          <p:nvPr/>
        </p:nvSpPr>
        <p:spPr>
          <a:xfrm>
            <a:off x="8027988" y="188913"/>
            <a:ext cx="396875" cy="36036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chemeClr val="tx1"/>
              </a:solidFill>
            </a:endParaRPr>
          </a:p>
        </p:txBody>
      </p:sp>
      <p:cxnSp>
        <p:nvCxnSpPr>
          <p:cNvPr id="8" name="Přímá spojnice 24"/>
          <p:cNvCxnSpPr>
            <a:cxnSpLocks noChangeShapeType="1"/>
          </p:cNvCxnSpPr>
          <p:nvPr/>
        </p:nvCxnSpPr>
        <p:spPr bwMode="auto">
          <a:xfrm flipH="1">
            <a:off x="3060700" y="5300663"/>
            <a:ext cx="4751388" cy="31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" name="Nadpis 1"/>
          <p:cNvSpPr txBox="1">
            <a:spLocks/>
          </p:cNvSpPr>
          <p:nvPr/>
        </p:nvSpPr>
        <p:spPr bwMode="auto">
          <a:xfrm>
            <a:off x="325438" y="839788"/>
            <a:ext cx="8494712" cy="86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2pPr>
            <a:lvl3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3pPr>
            <a:lvl4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4pPr>
            <a:lvl5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9pPr>
          </a:lstStyle>
          <a:p>
            <a:pPr algn="l" eaLnBrk="1" hangingPunct="1">
              <a:defRPr/>
            </a:pPr>
            <a:r>
              <a:rPr lang="cs-CZ" sz="2800" kern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tupý úhel</a:t>
            </a:r>
            <a:endParaRPr lang="cs-CZ" sz="2800" b="0" kern="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3717925" y="4137025"/>
            <a:ext cx="354013" cy="5857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3200" kern="0" dirty="0">
                <a:solidFill>
                  <a:schemeClr val="tx1">
                    <a:lumMod val="85000"/>
                    <a:lumOff val="15000"/>
                  </a:schemeClr>
                </a:solidFill>
                <a:sym typeface="Symbol"/>
              </a:rPr>
              <a:t></a:t>
            </a:r>
            <a:endParaRPr lang="cs-CZ" sz="3200" dirty="0"/>
          </a:p>
        </p:txBody>
      </p:sp>
      <p:sp>
        <p:nvSpPr>
          <p:cNvPr id="2" name="Obdélník 1"/>
          <p:cNvSpPr/>
          <p:nvPr/>
        </p:nvSpPr>
        <p:spPr>
          <a:xfrm>
            <a:off x="5080000" y="2473325"/>
            <a:ext cx="2516188" cy="52387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cs-CZ" sz="2800" b="0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90</a:t>
            </a:r>
            <a:r>
              <a:rPr lang="cs-CZ" sz="2800" b="0" kern="0" baseline="300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0</a:t>
            </a:r>
            <a:r>
              <a:rPr lang="cs-CZ" sz="2800" b="0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 &lt; </a:t>
            </a:r>
            <a:r>
              <a:rPr lang="cs-CZ" sz="2800" b="0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  <a:sym typeface="Symbol"/>
              </a:rPr>
              <a:t> &lt; 180</a:t>
            </a:r>
            <a:r>
              <a:rPr lang="cs-CZ" sz="2800" b="0" kern="0" baseline="300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  <a:sym typeface="Symbol"/>
              </a:rPr>
              <a:t>0</a:t>
            </a:r>
            <a:r>
              <a:rPr lang="cs-CZ" sz="2800" b="0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13" name="Nadpis 1"/>
          <p:cNvSpPr txBox="1">
            <a:spLocks/>
          </p:cNvSpPr>
          <p:nvPr/>
        </p:nvSpPr>
        <p:spPr bwMode="auto">
          <a:xfrm>
            <a:off x="2062163" y="836613"/>
            <a:ext cx="6181725" cy="86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2pPr>
            <a:lvl3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3pPr>
            <a:lvl4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4pPr>
            <a:lvl5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9pPr>
          </a:lstStyle>
          <a:p>
            <a:pPr algn="l" eaLnBrk="1" hangingPunct="1">
              <a:defRPr/>
            </a:pPr>
            <a:r>
              <a:rPr lang="cs-CZ" sz="2800" kern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– </a:t>
            </a:r>
            <a:r>
              <a:rPr lang="cs-CZ" sz="2800" b="0" kern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má velikost větší než </a:t>
            </a:r>
            <a:r>
              <a:rPr lang="cs-CZ" sz="2800" b="0" kern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90</a:t>
            </a:r>
            <a:r>
              <a:rPr lang="cs-CZ" sz="2800" b="0" kern="0" baseline="30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0 </a:t>
            </a:r>
            <a:r>
              <a:rPr lang="cs-CZ" sz="2800" b="0" kern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 zároveň</a:t>
            </a:r>
          </a:p>
          <a:p>
            <a:pPr algn="l" eaLnBrk="1" hangingPunct="1">
              <a:defRPr/>
            </a:pPr>
            <a:r>
              <a:rPr lang="cs-CZ" sz="2800" b="0" kern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  </a:t>
            </a:r>
            <a:r>
              <a:rPr lang="cs-CZ" sz="2800" b="0" kern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menší </a:t>
            </a:r>
            <a:r>
              <a:rPr lang="cs-CZ" sz="2800" b="0" kern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než </a:t>
            </a:r>
            <a:r>
              <a:rPr lang="cs-CZ" sz="2800" b="0" kern="0" dirty="0" smtClean="0">
                <a:solidFill>
                  <a:schemeClr val="tx1">
                    <a:lumMod val="85000"/>
                    <a:lumOff val="15000"/>
                  </a:schemeClr>
                </a:solidFill>
                <a:sym typeface="Symbol"/>
              </a:rPr>
              <a:t>180</a:t>
            </a:r>
            <a:r>
              <a:rPr lang="cs-CZ" sz="2800" b="0" kern="0" baseline="30000" dirty="0" smtClean="0">
                <a:solidFill>
                  <a:schemeClr val="tx1">
                    <a:lumMod val="85000"/>
                    <a:lumOff val="15000"/>
                  </a:schemeClr>
                </a:solidFill>
                <a:sym typeface="Symbol"/>
              </a:rPr>
              <a:t>0</a:t>
            </a:r>
            <a:r>
              <a:rPr lang="cs-CZ" sz="2800" b="0" kern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 </a:t>
            </a:r>
            <a:endParaRPr lang="cs-CZ" sz="2800" b="0" kern="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7181" name="Obdélník 13"/>
          <p:cNvSpPr>
            <a:spLocks noChangeArrowheads="1"/>
          </p:cNvSpPr>
          <p:nvPr/>
        </p:nvSpPr>
        <p:spPr bwMode="auto">
          <a:xfrm>
            <a:off x="107950" y="96838"/>
            <a:ext cx="74882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27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Úhly – rozdělení konvexních úhlů podle velikosti</a:t>
            </a:r>
          </a:p>
        </p:txBody>
      </p:sp>
      <p:cxnSp>
        <p:nvCxnSpPr>
          <p:cNvPr id="20" name="Přímá spojnice 25"/>
          <p:cNvCxnSpPr>
            <a:cxnSpLocks noChangeShapeType="1"/>
          </p:cNvCxnSpPr>
          <p:nvPr/>
        </p:nvCxnSpPr>
        <p:spPr bwMode="auto">
          <a:xfrm>
            <a:off x="3059113" y="5229225"/>
            <a:ext cx="0" cy="1793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" name="Oblouk 3"/>
          <p:cNvSpPr/>
          <p:nvPr/>
        </p:nvSpPr>
        <p:spPr>
          <a:xfrm flipH="1">
            <a:off x="251520" y="2348880"/>
            <a:ext cx="5616624" cy="5904656"/>
          </a:xfrm>
          <a:prstGeom prst="arc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5" name="Přímá spojnice 14"/>
          <p:cNvCxnSpPr>
            <a:cxnSpLocks noChangeShapeType="1"/>
          </p:cNvCxnSpPr>
          <p:nvPr/>
        </p:nvCxnSpPr>
        <p:spPr bwMode="auto">
          <a:xfrm flipH="1">
            <a:off x="3059113" y="2025650"/>
            <a:ext cx="0" cy="3275013"/>
          </a:xfrm>
          <a:prstGeom prst="line">
            <a:avLst/>
          </a:prstGeom>
          <a:noFill/>
          <a:ln w="19050" algn="ctr">
            <a:solidFill>
              <a:srgbClr val="00B0F0"/>
            </a:solidFill>
            <a:prstDash val="lgDash"/>
            <a:round/>
            <a:headEnd/>
            <a:tailEnd/>
          </a:ln>
        </p:spPr>
      </p:cxnSp>
      <p:cxnSp>
        <p:nvCxnSpPr>
          <p:cNvPr id="16" name="Přímá spojnice 15"/>
          <p:cNvCxnSpPr>
            <a:cxnSpLocks noChangeShapeType="1"/>
          </p:cNvCxnSpPr>
          <p:nvPr/>
        </p:nvCxnSpPr>
        <p:spPr bwMode="auto">
          <a:xfrm>
            <a:off x="250825" y="5300663"/>
            <a:ext cx="2808288" cy="0"/>
          </a:xfrm>
          <a:prstGeom prst="line">
            <a:avLst/>
          </a:prstGeom>
          <a:noFill/>
          <a:ln w="19050" algn="ctr">
            <a:solidFill>
              <a:srgbClr val="00B0F0"/>
            </a:solidFill>
            <a:prstDash val="lgDash"/>
            <a:round/>
            <a:headEnd/>
            <a:tailEnd/>
          </a:ln>
        </p:spPr>
      </p:cxnSp>
      <p:cxnSp>
        <p:nvCxnSpPr>
          <p:cNvPr id="9" name="Přímá spojnice 25"/>
          <p:cNvCxnSpPr>
            <a:cxnSpLocks noChangeShapeType="1"/>
          </p:cNvCxnSpPr>
          <p:nvPr/>
        </p:nvCxnSpPr>
        <p:spPr bwMode="auto">
          <a:xfrm>
            <a:off x="955675" y="1557338"/>
            <a:ext cx="2116138" cy="37465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" name="Oblouk 9"/>
          <p:cNvSpPr/>
          <p:nvPr/>
        </p:nvSpPr>
        <p:spPr bwMode="auto">
          <a:xfrm rot="411807">
            <a:off x="1239391" y="3338513"/>
            <a:ext cx="3521075" cy="3487737"/>
          </a:xfrm>
          <a:prstGeom prst="arc">
            <a:avLst>
              <a:gd name="adj1" fmla="val 13943477"/>
              <a:gd name="adj2" fmla="val 21561607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cs-CZ" b="0"/>
          </a:p>
        </p:txBody>
      </p:sp>
    </p:spTree>
    <p:extLst>
      <p:ext uri="{BB962C8B-B14F-4D97-AF65-F5344CB8AC3E}">
        <p14:creationId xmlns:p14="http://schemas.microsoft.com/office/powerpoint/2010/main" val="3232458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" grpId="0" animBg="1"/>
      <p:bldP spid="13" grpId="0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107950" y="620713"/>
            <a:ext cx="8928100" cy="6121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800" dirty="0"/>
              <a:t>autobusy těchto linek ze zastávky vyjet opět současně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3" name="Šipka doprava 2">
            <a:hlinkClick r:id="" action="ppaction://hlinkshowjump?jump=nextslide"/>
          </p:cNvPr>
          <p:cNvSpPr/>
          <p:nvPr/>
        </p:nvSpPr>
        <p:spPr>
          <a:xfrm>
            <a:off x="8532813" y="188913"/>
            <a:ext cx="431800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" name="Šipka doprava 4">
            <a:hlinkClick r:id="" action="ppaction://hlinkshowjump?jump=previousslide"/>
          </p:cNvPr>
          <p:cNvSpPr/>
          <p:nvPr/>
        </p:nvSpPr>
        <p:spPr>
          <a:xfrm flipH="1">
            <a:off x="7451725" y="188913"/>
            <a:ext cx="433388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Zahnutá šipka doleva 6">
            <a:hlinkClick r:id="" action="ppaction://hlinkshowjump?jump=firstslide"/>
          </p:cNvPr>
          <p:cNvSpPr/>
          <p:nvPr/>
        </p:nvSpPr>
        <p:spPr>
          <a:xfrm>
            <a:off x="8027988" y="188913"/>
            <a:ext cx="396875" cy="36036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chemeClr val="tx1"/>
              </a:solidFill>
            </a:endParaRPr>
          </a:p>
        </p:txBody>
      </p:sp>
      <p:cxnSp>
        <p:nvCxnSpPr>
          <p:cNvPr id="8" name="Přímá spojnice 24"/>
          <p:cNvCxnSpPr>
            <a:cxnSpLocks noChangeShapeType="1"/>
          </p:cNvCxnSpPr>
          <p:nvPr/>
        </p:nvCxnSpPr>
        <p:spPr bwMode="auto">
          <a:xfrm flipH="1">
            <a:off x="971550" y="4365625"/>
            <a:ext cx="799306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" name="Oblouk 8"/>
          <p:cNvSpPr/>
          <p:nvPr/>
        </p:nvSpPr>
        <p:spPr bwMode="auto">
          <a:xfrm>
            <a:off x="2951163" y="3287713"/>
            <a:ext cx="2160587" cy="2159000"/>
          </a:xfrm>
          <a:prstGeom prst="arc">
            <a:avLst>
              <a:gd name="adj1" fmla="val 16200000"/>
              <a:gd name="adj2" fmla="val 21561607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cs-CZ" b="0"/>
          </a:p>
        </p:txBody>
      </p:sp>
      <p:cxnSp>
        <p:nvCxnSpPr>
          <p:cNvPr id="10" name="Přímá spojnice 27"/>
          <p:cNvCxnSpPr>
            <a:cxnSpLocks noChangeShapeType="1"/>
          </p:cNvCxnSpPr>
          <p:nvPr/>
        </p:nvCxnSpPr>
        <p:spPr bwMode="auto">
          <a:xfrm>
            <a:off x="4067175" y="4295775"/>
            <a:ext cx="0" cy="1809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" name="Přímá spojnice 28"/>
          <p:cNvCxnSpPr>
            <a:cxnSpLocks noChangeShapeType="1"/>
          </p:cNvCxnSpPr>
          <p:nvPr/>
        </p:nvCxnSpPr>
        <p:spPr bwMode="auto">
          <a:xfrm>
            <a:off x="6948488" y="4276725"/>
            <a:ext cx="0" cy="1793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" name="Text Box 14"/>
          <p:cNvSpPr txBox="1">
            <a:spLocks noChangeArrowheads="1"/>
          </p:cNvSpPr>
          <p:nvPr/>
        </p:nvSpPr>
        <p:spPr bwMode="auto">
          <a:xfrm>
            <a:off x="3851275" y="4437063"/>
            <a:ext cx="1150938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750"/>
              </a:spcBef>
            </a:pPr>
            <a:r>
              <a:rPr lang="cs-CZ" altLang="cs-CZ" sz="2800" b="0">
                <a:solidFill>
                  <a:schemeClr val="tx1"/>
                </a:solidFill>
                <a:latin typeface="Times New Roman" pitchFamily="18" charset="0"/>
              </a:rPr>
              <a:t>V</a:t>
            </a:r>
          </a:p>
        </p:txBody>
      </p:sp>
      <p:sp>
        <p:nvSpPr>
          <p:cNvPr id="13" name="Text Box 14"/>
          <p:cNvSpPr txBox="1">
            <a:spLocks noChangeArrowheads="1"/>
          </p:cNvSpPr>
          <p:nvPr/>
        </p:nvSpPr>
        <p:spPr bwMode="auto">
          <a:xfrm>
            <a:off x="1260475" y="4386263"/>
            <a:ext cx="1150938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750"/>
              </a:spcBef>
            </a:pPr>
            <a:r>
              <a:rPr lang="cs-CZ" altLang="cs-CZ" sz="2800" b="0">
                <a:solidFill>
                  <a:schemeClr val="tx1"/>
                </a:solidFill>
                <a:latin typeface="Times New Roman" pitchFamily="18" charset="0"/>
              </a:rPr>
              <a:t>A</a:t>
            </a: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6588125" y="4476750"/>
            <a:ext cx="1152525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750"/>
              </a:spcBef>
            </a:pPr>
            <a:r>
              <a:rPr lang="cs-CZ" altLang="cs-CZ" sz="2800" b="0">
                <a:solidFill>
                  <a:schemeClr val="tx1"/>
                </a:solidFill>
                <a:latin typeface="Times New Roman" pitchFamily="18" charset="0"/>
              </a:rPr>
              <a:t>B</a:t>
            </a:r>
          </a:p>
        </p:txBody>
      </p:sp>
      <p:sp>
        <p:nvSpPr>
          <p:cNvPr id="15" name="Oblouk 14"/>
          <p:cNvSpPr/>
          <p:nvPr/>
        </p:nvSpPr>
        <p:spPr bwMode="auto">
          <a:xfrm flipH="1">
            <a:off x="2957513" y="3287713"/>
            <a:ext cx="2159000" cy="2159000"/>
          </a:xfrm>
          <a:prstGeom prst="arc">
            <a:avLst>
              <a:gd name="adj1" fmla="val 16200000"/>
              <a:gd name="adj2" fmla="val 21561607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cs-CZ" b="0"/>
          </a:p>
        </p:txBody>
      </p:sp>
      <p:cxnSp>
        <p:nvCxnSpPr>
          <p:cNvPr id="16" name="Přímá spojnice 23"/>
          <p:cNvCxnSpPr>
            <a:cxnSpLocks noChangeShapeType="1"/>
          </p:cNvCxnSpPr>
          <p:nvPr/>
        </p:nvCxnSpPr>
        <p:spPr bwMode="auto">
          <a:xfrm>
            <a:off x="1331913" y="4295775"/>
            <a:ext cx="0" cy="1809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" name="Nadpis 1"/>
          <p:cNvSpPr txBox="1">
            <a:spLocks/>
          </p:cNvSpPr>
          <p:nvPr/>
        </p:nvSpPr>
        <p:spPr bwMode="auto">
          <a:xfrm>
            <a:off x="327025" y="839788"/>
            <a:ext cx="2228850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2pPr>
            <a:lvl3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3pPr>
            <a:lvl4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4pPr>
            <a:lvl5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9pPr>
          </a:lstStyle>
          <a:p>
            <a:pPr algn="l" eaLnBrk="1" hangingPunct="1">
              <a:defRPr/>
            </a:pPr>
            <a:r>
              <a:rPr lang="cs-CZ" sz="2800" kern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přímý úhel </a:t>
            </a:r>
            <a:endParaRPr lang="cs-CZ" altLang="cs-CZ" sz="2800" b="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9" name="Oblouk 18"/>
          <p:cNvSpPr/>
          <p:nvPr/>
        </p:nvSpPr>
        <p:spPr bwMode="auto">
          <a:xfrm rot="2381868">
            <a:off x="3273425" y="2419350"/>
            <a:ext cx="360363" cy="360363"/>
          </a:xfrm>
          <a:prstGeom prst="arc">
            <a:avLst>
              <a:gd name="adj1" fmla="val 16200000"/>
              <a:gd name="adj2" fmla="val 21561607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cs-CZ" b="0"/>
          </a:p>
        </p:txBody>
      </p:sp>
      <p:sp>
        <p:nvSpPr>
          <p:cNvPr id="20" name="Text Box 14"/>
          <p:cNvSpPr txBox="1">
            <a:spLocks noChangeArrowheads="1"/>
          </p:cNvSpPr>
          <p:nvPr/>
        </p:nvSpPr>
        <p:spPr bwMode="auto">
          <a:xfrm>
            <a:off x="3276600" y="2270125"/>
            <a:ext cx="2879725" cy="585788"/>
          </a:xfrm>
          <a:prstGeom prst="rect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750"/>
              </a:spcBef>
              <a:defRPr/>
            </a:pPr>
            <a:r>
              <a:rPr lang="cs-CZ" altLang="cs-CZ" sz="3200" b="0" dirty="0" smtClean="0">
                <a:solidFill>
                  <a:schemeClr val="tx1"/>
                </a:solidFill>
                <a:latin typeface="Times New Roman" pitchFamily="18" charset="0"/>
              </a:rPr>
              <a:t>|&lt; AVB| = </a:t>
            </a:r>
            <a:r>
              <a:rPr lang="cs-CZ" sz="3200" b="0" kern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180</a:t>
            </a:r>
            <a:r>
              <a:rPr lang="cs-CZ" sz="3200" b="0" kern="0" baseline="30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0</a:t>
            </a:r>
            <a:endParaRPr lang="cs-CZ" altLang="cs-CZ" sz="3200" b="0" dirty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1" name="Nadpis 1"/>
          <p:cNvSpPr txBox="1">
            <a:spLocks/>
          </p:cNvSpPr>
          <p:nvPr/>
        </p:nvSpPr>
        <p:spPr bwMode="auto">
          <a:xfrm>
            <a:off x="2279650" y="836613"/>
            <a:ext cx="3587750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2pPr>
            <a:lvl3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3pPr>
            <a:lvl4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4pPr>
            <a:lvl5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9pPr>
          </a:lstStyle>
          <a:p>
            <a:pPr algn="l" eaLnBrk="1" hangingPunct="1">
              <a:defRPr/>
            </a:pPr>
            <a:r>
              <a:rPr lang="cs-CZ" sz="2800" kern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– </a:t>
            </a:r>
            <a:r>
              <a:rPr lang="cs-CZ" sz="2800" b="0" kern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má velikost 180</a:t>
            </a:r>
            <a:r>
              <a:rPr lang="cs-CZ" sz="2800" b="0" kern="0" baseline="30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0</a:t>
            </a:r>
            <a:endParaRPr lang="cs-CZ" altLang="cs-CZ" sz="2800" b="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8211" name="Obdélník 21"/>
          <p:cNvSpPr>
            <a:spLocks noChangeArrowheads="1"/>
          </p:cNvSpPr>
          <p:nvPr/>
        </p:nvSpPr>
        <p:spPr bwMode="auto">
          <a:xfrm>
            <a:off x="107950" y="96838"/>
            <a:ext cx="74882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27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Úhly – rozdělení konvexních úhlů podle velikosti</a:t>
            </a:r>
          </a:p>
        </p:txBody>
      </p:sp>
    </p:spTree>
    <p:extLst>
      <p:ext uri="{BB962C8B-B14F-4D97-AF65-F5344CB8AC3E}">
        <p14:creationId xmlns:p14="http://schemas.microsoft.com/office/powerpoint/2010/main" val="223925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20" grpId="0" animBg="1"/>
      <p:bldP spid="2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107950" y="620713"/>
            <a:ext cx="8928100" cy="6121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800" dirty="0"/>
              <a:t>autobusy těchto linek ze zastávky vyjet opět současně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3" name="Šipka doprava 2">
            <a:hlinkClick r:id="" action="ppaction://hlinkshowjump?jump=nextslide"/>
          </p:cNvPr>
          <p:cNvSpPr/>
          <p:nvPr/>
        </p:nvSpPr>
        <p:spPr>
          <a:xfrm>
            <a:off x="8532813" y="188913"/>
            <a:ext cx="431800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" name="Šipka doprava 4">
            <a:hlinkClick r:id="" action="ppaction://hlinkshowjump?jump=previousslide"/>
          </p:cNvPr>
          <p:cNvSpPr/>
          <p:nvPr/>
        </p:nvSpPr>
        <p:spPr>
          <a:xfrm flipH="1">
            <a:off x="7451725" y="188913"/>
            <a:ext cx="433388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Zahnutá šipka doleva 6">
            <a:hlinkClick r:id="" action="ppaction://hlinkshowjump?jump=firstslide"/>
          </p:cNvPr>
          <p:cNvSpPr/>
          <p:nvPr/>
        </p:nvSpPr>
        <p:spPr>
          <a:xfrm>
            <a:off x="8027988" y="188913"/>
            <a:ext cx="396875" cy="36036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17" name="Nadpis 1"/>
          <p:cNvSpPr txBox="1">
            <a:spLocks/>
          </p:cNvSpPr>
          <p:nvPr/>
        </p:nvSpPr>
        <p:spPr bwMode="auto">
          <a:xfrm>
            <a:off x="327025" y="839788"/>
            <a:ext cx="6405563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2pPr>
            <a:lvl3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3pPr>
            <a:lvl4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4pPr>
            <a:lvl5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9pPr>
          </a:lstStyle>
          <a:p>
            <a:pPr algn="l" eaLnBrk="1" hangingPunct="1">
              <a:defRPr/>
            </a:pPr>
            <a:r>
              <a:rPr lang="cs-CZ" sz="2400" b="0" kern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Určete druh úhlu</a:t>
            </a:r>
            <a:endParaRPr lang="cs-CZ" altLang="cs-CZ" sz="2400" b="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9223" name="Obdélník 21"/>
          <p:cNvSpPr>
            <a:spLocks noChangeArrowheads="1"/>
          </p:cNvSpPr>
          <p:nvPr/>
        </p:nvSpPr>
        <p:spPr bwMode="auto">
          <a:xfrm>
            <a:off x="107950" y="96838"/>
            <a:ext cx="74882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cs-CZ" altLang="cs-CZ" sz="27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Úhly – rozdělení úhlů</a:t>
            </a:r>
          </a:p>
        </p:txBody>
      </p:sp>
      <p:cxnSp>
        <p:nvCxnSpPr>
          <p:cNvPr id="9224" name="Přímá spojnice 24"/>
          <p:cNvCxnSpPr>
            <a:cxnSpLocks noChangeShapeType="1"/>
          </p:cNvCxnSpPr>
          <p:nvPr/>
        </p:nvCxnSpPr>
        <p:spPr bwMode="auto">
          <a:xfrm flipH="1">
            <a:off x="1116013" y="3644900"/>
            <a:ext cx="1871662" cy="31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5" name="Přímá spojnice 25"/>
          <p:cNvCxnSpPr>
            <a:cxnSpLocks noChangeShapeType="1"/>
          </p:cNvCxnSpPr>
          <p:nvPr/>
        </p:nvCxnSpPr>
        <p:spPr bwMode="auto">
          <a:xfrm>
            <a:off x="611188" y="1916113"/>
            <a:ext cx="504825" cy="17287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5" name="Oblouk 24"/>
          <p:cNvSpPr/>
          <p:nvPr/>
        </p:nvSpPr>
        <p:spPr bwMode="auto">
          <a:xfrm rot="411807">
            <a:off x="404813" y="2933700"/>
            <a:ext cx="1439862" cy="1439863"/>
          </a:xfrm>
          <a:prstGeom prst="arc">
            <a:avLst>
              <a:gd name="adj1" fmla="val 14748745"/>
              <a:gd name="adj2" fmla="val 21059912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cs-CZ" b="0"/>
          </a:p>
        </p:txBody>
      </p:sp>
      <p:sp>
        <p:nvSpPr>
          <p:cNvPr id="26" name="Obdélník 25"/>
          <p:cNvSpPr/>
          <p:nvPr/>
        </p:nvSpPr>
        <p:spPr>
          <a:xfrm>
            <a:off x="1187450" y="3049588"/>
            <a:ext cx="471488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cs-CZ" sz="2800" kern="0" dirty="0">
                <a:solidFill>
                  <a:schemeClr val="tx1">
                    <a:lumMod val="85000"/>
                    <a:lumOff val="15000"/>
                  </a:schemeClr>
                </a:solidFill>
                <a:sym typeface="Symbol"/>
              </a:rPr>
              <a:t></a:t>
            </a:r>
            <a:endParaRPr lang="cs-CZ" sz="2800" dirty="0"/>
          </a:p>
        </p:txBody>
      </p:sp>
      <p:sp>
        <p:nvSpPr>
          <p:cNvPr id="27" name="Nadpis 1"/>
          <p:cNvSpPr txBox="1">
            <a:spLocks/>
          </p:cNvSpPr>
          <p:nvPr/>
        </p:nvSpPr>
        <p:spPr bwMode="auto">
          <a:xfrm>
            <a:off x="323850" y="1344613"/>
            <a:ext cx="647700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2pPr>
            <a:lvl3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3pPr>
            <a:lvl4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4pPr>
            <a:lvl5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9pPr>
          </a:lstStyle>
          <a:p>
            <a:pPr algn="l" eaLnBrk="1" hangingPunct="1">
              <a:defRPr/>
            </a:pPr>
            <a:r>
              <a:rPr lang="cs-CZ" sz="2400" b="0" kern="0" dirty="0" smtClean="0">
                <a:solidFill>
                  <a:schemeClr val="tx1"/>
                </a:solidFill>
              </a:rPr>
              <a:t>a)</a:t>
            </a:r>
            <a:endParaRPr lang="cs-CZ" altLang="cs-CZ" sz="2400" b="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8" name="Nadpis 1"/>
          <p:cNvSpPr txBox="1">
            <a:spLocks/>
          </p:cNvSpPr>
          <p:nvPr/>
        </p:nvSpPr>
        <p:spPr bwMode="auto">
          <a:xfrm>
            <a:off x="3419475" y="1341438"/>
            <a:ext cx="647700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2pPr>
            <a:lvl3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3pPr>
            <a:lvl4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4pPr>
            <a:lvl5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9pPr>
          </a:lstStyle>
          <a:p>
            <a:pPr algn="l" eaLnBrk="1" hangingPunct="1">
              <a:defRPr/>
            </a:pPr>
            <a:r>
              <a:rPr lang="cs-CZ" sz="2400" b="0" kern="0" dirty="0" smtClean="0">
                <a:solidFill>
                  <a:schemeClr val="tx1"/>
                </a:solidFill>
              </a:rPr>
              <a:t>b)</a:t>
            </a:r>
            <a:endParaRPr lang="cs-CZ" altLang="cs-CZ" sz="2400" b="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9" name="Nadpis 1"/>
          <p:cNvSpPr txBox="1">
            <a:spLocks/>
          </p:cNvSpPr>
          <p:nvPr/>
        </p:nvSpPr>
        <p:spPr bwMode="auto">
          <a:xfrm>
            <a:off x="6227763" y="1341438"/>
            <a:ext cx="647700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2pPr>
            <a:lvl3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3pPr>
            <a:lvl4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4pPr>
            <a:lvl5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9pPr>
          </a:lstStyle>
          <a:p>
            <a:pPr algn="l" eaLnBrk="1" hangingPunct="1">
              <a:defRPr/>
            </a:pPr>
            <a:r>
              <a:rPr lang="cs-CZ" sz="2400" b="0" kern="0" dirty="0" smtClean="0">
                <a:solidFill>
                  <a:schemeClr val="tx1"/>
                </a:solidFill>
              </a:rPr>
              <a:t>c)</a:t>
            </a:r>
            <a:endParaRPr lang="cs-CZ" altLang="cs-CZ" sz="2400" b="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cxnSp>
        <p:nvCxnSpPr>
          <p:cNvPr id="9231" name="Přímá spojnice 24"/>
          <p:cNvCxnSpPr>
            <a:cxnSpLocks noChangeShapeType="1"/>
          </p:cNvCxnSpPr>
          <p:nvPr/>
        </p:nvCxnSpPr>
        <p:spPr bwMode="auto">
          <a:xfrm flipH="1">
            <a:off x="3743325" y="3644900"/>
            <a:ext cx="1873250" cy="31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32" name="Přímá spojnice 25"/>
          <p:cNvCxnSpPr>
            <a:cxnSpLocks noChangeShapeType="1"/>
            <a:stCxn id="28" idx="2"/>
          </p:cNvCxnSpPr>
          <p:nvPr/>
        </p:nvCxnSpPr>
        <p:spPr bwMode="auto">
          <a:xfrm>
            <a:off x="3743325" y="1985963"/>
            <a:ext cx="0" cy="165893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3" name="Oblouk 32"/>
          <p:cNvSpPr/>
          <p:nvPr/>
        </p:nvSpPr>
        <p:spPr bwMode="auto">
          <a:xfrm rot="411807">
            <a:off x="3068638" y="2862263"/>
            <a:ext cx="1439862" cy="1439862"/>
          </a:xfrm>
          <a:prstGeom prst="arc">
            <a:avLst>
              <a:gd name="adj1" fmla="val 15568370"/>
              <a:gd name="adj2" fmla="val 21561607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cs-CZ" b="0"/>
          </a:p>
        </p:txBody>
      </p:sp>
      <p:sp>
        <p:nvSpPr>
          <p:cNvPr id="34" name="Obdélník 33"/>
          <p:cNvSpPr/>
          <p:nvPr/>
        </p:nvSpPr>
        <p:spPr>
          <a:xfrm>
            <a:off x="3884613" y="3049588"/>
            <a:ext cx="471487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cs-CZ" sz="2800" kern="0" dirty="0">
                <a:solidFill>
                  <a:schemeClr val="tx1">
                    <a:lumMod val="85000"/>
                    <a:lumOff val="15000"/>
                  </a:schemeClr>
                </a:solidFill>
                <a:sym typeface="Symbol"/>
              </a:rPr>
              <a:t></a:t>
            </a:r>
            <a:endParaRPr lang="cs-CZ" sz="2800" dirty="0"/>
          </a:p>
        </p:txBody>
      </p:sp>
      <p:cxnSp>
        <p:nvCxnSpPr>
          <p:cNvPr id="9235" name="Přímá spojnice 24"/>
          <p:cNvCxnSpPr>
            <a:cxnSpLocks noChangeShapeType="1"/>
          </p:cNvCxnSpPr>
          <p:nvPr/>
        </p:nvCxnSpPr>
        <p:spPr bwMode="auto">
          <a:xfrm flipH="1">
            <a:off x="7019925" y="2997200"/>
            <a:ext cx="1873250" cy="31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36" name="Přímá spojnice 25"/>
          <p:cNvCxnSpPr>
            <a:cxnSpLocks noChangeShapeType="1"/>
          </p:cNvCxnSpPr>
          <p:nvPr/>
        </p:nvCxnSpPr>
        <p:spPr bwMode="auto">
          <a:xfrm>
            <a:off x="6659563" y="1700213"/>
            <a:ext cx="360362" cy="12969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7" name="Oblouk 36"/>
          <p:cNvSpPr/>
          <p:nvPr/>
        </p:nvSpPr>
        <p:spPr bwMode="auto">
          <a:xfrm rot="411807">
            <a:off x="6308725" y="2212975"/>
            <a:ext cx="1439863" cy="1441450"/>
          </a:xfrm>
          <a:prstGeom prst="arc">
            <a:avLst>
              <a:gd name="adj1" fmla="val 33722"/>
              <a:gd name="adj2" fmla="val 1471878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cs-CZ" b="0"/>
          </a:p>
        </p:txBody>
      </p:sp>
      <p:sp>
        <p:nvSpPr>
          <p:cNvPr id="38" name="Obdélník 37"/>
          <p:cNvSpPr/>
          <p:nvPr/>
        </p:nvSpPr>
        <p:spPr>
          <a:xfrm>
            <a:off x="6621463" y="2914650"/>
            <a:ext cx="471487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cs-CZ" sz="2800" b="0" kern="0" dirty="0">
                <a:solidFill>
                  <a:schemeClr val="tx1">
                    <a:lumMod val="85000"/>
                    <a:lumOff val="15000"/>
                  </a:schemeClr>
                </a:solidFill>
                <a:sym typeface="Symbol"/>
              </a:rPr>
              <a:t></a:t>
            </a:r>
            <a:endParaRPr lang="cs-CZ" sz="2800" dirty="0"/>
          </a:p>
        </p:txBody>
      </p:sp>
      <p:cxnSp>
        <p:nvCxnSpPr>
          <p:cNvPr id="9239" name="Přímá spojnice 24"/>
          <p:cNvCxnSpPr>
            <a:cxnSpLocks noChangeShapeType="1"/>
          </p:cNvCxnSpPr>
          <p:nvPr/>
        </p:nvCxnSpPr>
        <p:spPr bwMode="auto">
          <a:xfrm flipH="1">
            <a:off x="539750" y="6308725"/>
            <a:ext cx="1871663" cy="31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40" name="Přímá spojnice 25"/>
          <p:cNvCxnSpPr>
            <a:cxnSpLocks noChangeShapeType="1"/>
          </p:cNvCxnSpPr>
          <p:nvPr/>
        </p:nvCxnSpPr>
        <p:spPr bwMode="auto">
          <a:xfrm flipH="1">
            <a:off x="539750" y="4724400"/>
            <a:ext cx="1223963" cy="158432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2" name="Oblouk 41"/>
          <p:cNvSpPr/>
          <p:nvPr/>
        </p:nvSpPr>
        <p:spPr bwMode="auto">
          <a:xfrm rot="411807">
            <a:off x="-171450" y="5526088"/>
            <a:ext cx="1439863" cy="1439862"/>
          </a:xfrm>
          <a:prstGeom prst="arc">
            <a:avLst>
              <a:gd name="adj1" fmla="val 18262929"/>
              <a:gd name="adj2" fmla="val 21561607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cs-CZ" b="0"/>
          </a:p>
        </p:txBody>
      </p:sp>
      <p:sp>
        <p:nvSpPr>
          <p:cNvPr id="43" name="Obdélník 42"/>
          <p:cNvSpPr/>
          <p:nvPr/>
        </p:nvSpPr>
        <p:spPr>
          <a:xfrm>
            <a:off x="284163" y="6351588"/>
            <a:ext cx="471487" cy="46196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cs-CZ" sz="2400" b="0" kern="0" dirty="0">
                <a:solidFill>
                  <a:schemeClr val="tx1">
                    <a:lumMod val="85000"/>
                    <a:lumOff val="15000"/>
                  </a:schemeClr>
                </a:solidFill>
                <a:sym typeface="Symbol"/>
              </a:rPr>
              <a:t>V</a:t>
            </a:r>
            <a:endParaRPr lang="cs-CZ" sz="2400" b="0" dirty="0"/>
          </a:p>
        </p:txBody>
      </p:sp>
      <p:sp>
        <p:nvSpPr>
          <p:cNvPr id="44" name="Nadpis 1"/>
          <p:cNvSpPr txBox="1">
            <a:spLocks/>
          </p:cNvSpPr>
          <p:nvPr/>
        </p:nvSpPr>
        <p:spPr bwMode="auto">
          <a:xfrm>
            <a:off x="323850" y="4008438"/>
            <a:ext cx="647700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2pPr>
            <a:lvl3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3pPr>
            <a:lvl4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4pPr>
            <a:lvl5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9pPr>
          </a:lstStyle>
          <a:p>
            <a:pPr algn="l" eaLnBrk="1" hangingPunct="1">
              <a:defRPr/>
            </a:pPr>
            <a:r>
              <a:rPr lang="cs-CZ" sz="2400" b="0" kern="0" dirty="0" smtClean="0">
                <a:solidFill>
                  <a:schemeClr val="tx1"/>
                </a:solidFill>
              </a:rPr>
              <a:t>d)</a:t>
            </a:r>
            <a:endParaRPr lang="cs-CZ" altLang="cs-CZ" sz="2400" b="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45" name="Nadpis 1"/>
          <p:cNvSpPr txBox="1">
            <a:spLocks/>
          </p:cNvSpPr>
          <p:nvPr/>
        </p:nvSpPr>
        <p:spPr bwMode="auto">
          <a:xfrm>
            <a:off x="3419475" y="4005263"/>
            <a:ext cx="647700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2pPr>
            <a:lvl3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3pPr>
            <a:lvl4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4pPr>
            <a:lvl5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9pPr>
          </a:lstStyle>
          <a:p>
            <a:pPr algn="l" eaLnBrk="1" hangingPunct="1">
              <a:defRPr/>
            </a:pPr>
            <a:r>
              <a:rPr lang="cs-CZ" sz="2400" b="0" kern="0" dirty="0" smtClean="0">
                <a:solidFill>
                  <a:schemeClr val="tx1"/>
                </a:solidFill>
              </a:rPr>
              <a:t>e)</a:t>
            </a:r>
            <a:endParaRPr lang="cs-CZ" altLang="cs-CZ" sz="2400" b="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46" name="Nadpis 1"/>
          <p:cNvSpPr txBox="1">
            <a:spLocks/>
          </p:cNvSpPr>
          <p:nvPr/>
        </p:nvSpPr>
        <p:spPr bwMode="auto">
          <a:xfrm>
            <a:off x="6227763" y="4005263"/>
            <a:ext cx="647700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2pPr>
            <a:lvl3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3pPr>
            <a:lvl4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4pPr>
            <a:lvl5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9pPr>
          </a:lstStyle>
          <a:p>
            <a:pPr algn="l" eaLnBrk="1" hangingPunct="1">
              <a:defRPr/>
            </a:pPr>
            <a:r>
              <a:rPr lang="cs-CZ" sz="2400" b="0" kern="0" dirty="0" smtClean="0">
                <a:solidFill>
                  <a:schemeClr val="tx1"/>
                </a:solidFill>
              </a:rPr>
              <a:t>f)</a:t>
            </a:r>
            <a:endParaRPr lang="cs-CZ" altLang="cs-CZ" sz="2400" b="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cxnSp>
        <p:nvCxnSpPr>
          <p:cNvPr id="9246" name="Přímá spojnice 24"/>
          <p:cNvCxnSpPr>
            <a:cxnSpLocks noChangeShapeType="1"/>
          </p:cNvCxnSpPr>
          <p:nvPr/>
        </p:nvCxnSpPr>
        <p:spPr bwMode="auto">
          <a:xfrm flipH="1">
            <a:off x="2987675" y="5876925"/>
            <a:ext cx="26289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9" name="Oblouk 48"/>
          <p:cNvSpPr/>
          <p:nvPr/>
        </p:nvSpPr>
        <p:spPr bwMode="auto">
          <a:xfrm rot="411807">
            <a:off x="3554413" y="5094288"/>
            <a:ext cx="1441450" cy="1439862"/>
          </a:xfrm>
          <a:prstGeom prst="arc">
            <a:avLst>
              <a:gd name="adj1" fmla="val 10064031"/>
              <a:gd name="adj2" fmla="val 21561607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cs-CZ" b="0"/>
          </a:p>
        </p:txBody>
      </p:sp>
      <p:cxnSp>
        <p:nvCxnSpPr>
          <p:cNvPr id="9248" name="Přímá spojnice 24"/>
          <p:cNvCxnSpPr>
            <a:cxnSpLocks noChangeShapeType="1"/>
          </p:cNvCxnSpPr>
          <p:nvPr/>
        </p:nvCxnSpPr>
        <p:spPr bwMode="auto">
          <a:xfrm flipH="1">
            <a:off x="7019925" y="5859463"/>
            <a:ext cx="1873250" cy="31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49" name="Přímá spojnice 25"/>
          <p:cNvCxnSpPr>
            <a:cxnSpLocks noChangeShapeType="1"/>
          </p:cNvCxnSpPr>
          <p:nvPr/>
        </p:nvCxnSpPr>
        <p:spPr bwMode="auto">
          <a:xfrm>
            <a:off x="5795963" y="4797425"/>
            <a:ext cx="1223962" cy="106203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3" name="Oblouk 52"/>
          <p:cNvSpPr/>
          <p:nvPr/>
        </p:nvSpPr>
        <p:spPr bwMode="auto">
          <a:xfrm rot="411807">
            <a:off x="6308725" y="5076825"/>
            <a:ext cx="1439863" cy="1439863"/>
          </a:xfrm>
          <a:prstGeom prst="arc">
            <a:avLst>
              <a:gd name="adj1" fmla="val 12571765"/>
              <a:gd name="adj2" fmla="val 21407487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cs-CZ" b="0"/>
          </a:p>
        </p:txBody>
      </p:sp>
      <p:sp>
        <p:nvSpPr>
          <p:cNvPr id="71" name="Obdélník 70"/>
          <p:cNvSpPr/>
          <p:nvPr/>
        </p:nvSpPr>
        <p:spPr>
          <a:xfrm>
            <a:off x="1004888" y="4767263"/>
            <a:ext cx="471487" cy="46196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cs-CZ" sz="2400" b="0" kern="0" dirty="0">
                <a:solidFill>
                  <a:schemeClr val="tx1">
                    <a:lumMod val="85000"/>
                    <a:lumOff val="15000"/>
                  </a:schemeClr>
                </a:solidFill>
                <a:sym typeface="Symbol"/>
              </a:rPr>
              <a:t>A</a:t>
            </a:r>
            <a:endParaRPr lang="cs-CZ" sz="2400" b="0" dirty="0"/>
          </a:p>
        </p:txBody>
      </p:sp>
      <p:sp>
        <p:nvSpPr>
          <p:cNvPr id="72" name="Obdélník 71"/>
          <p:cNvSpPr/>
          <p:nvPr/>
        </p:nvSpPr>
        <p:spPr>
          <a:xfrm>
            <a:off x="1835150" y="6351588"/>
            <a:ext cx="471488" cy="46196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cs-CZ" sz="2400" b="0" kern="0" dirty="0">
                <a:solidFill>
                  <a:schemeClr val="tx1">
                    <a:lumMod val="85000"/>
                    <a:lumOff val="15000"/>
                  </a:schemeClr>
                </a:solidFill>
                <a:sym typeface="Symbol"/>
              </a:rPr>
              <a:t>B</a:t>
            </a:r>
            <a:endParaRPr lang="cs-CZ" sz="2400" b="0" dirty="0"/>
          </a:p>
        </p:txBody>
      </p:sp>
      <p:cxnSp>
        <p:nvCxnSpPr>
          <p:cNvPr id="9253" name="Přímá spojnice 25"/>
          <p:cNvCxnSpPr>
            <a:cxnSpLocks noChangeShapeType="1"/>
          </p:cNvCxnSpPr>
          <p:nvPr/>
        </p:nvCxnSpPr>
        <p:spPr bwMode="auto">
          <a:xfrm flipH="1">
            <a:off x="2051050" y="6237288"/>
            <a:ext cx="0" cy="144462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54" name="Přímá spojnice 25"/>
          <p:cNvCxnSpPr>
            <a:cxnSpLocks noChangeShapeType="1"/>
          </p:cNvCxnSpPr>
          <p:nvPr/>
        </p:nvCxnSpPr>
        <p:spPr bwMode="auto">
          <a:xfrm flipH="1">
            <a:off x="5435600" y="5805488"/>
            <a:ext cx="0" cy="144462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55" name="Přímá spojnice 25"/>
          <p:cNvCxnSpPr>
            <a:cxnSpLocks noChangeShapeType="1"/>
          </p:cNvCxnSpPr>
          <p:nvPr/>
        </p:nvCxnSpPr>
        <p:spPr bwMode="auto">
          <a:xfrm flipH="1">
            <a:off x="4284663" y="5805488"/>
            <a:ext cx="0" cy="144462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56" name="Přímá spojnice 25"/>
          <p:cNvCxnSpPr>
            <a:cxnSpLocks noChangeShapeType="1"/>
          </p:cNvCxnSpPr>
          <p:nvPr/>
        </p:nvCxnSpPr>
        <p:spPr bwMode="auto">
          <a:xfrm flipH="1">
            <a:off x="3276600" y="5805488"/>
            <a:ext cx="0" cy="144462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8" name="Obdélník 77"/>
          <p:cNvSpPr/>
          <p:nvPr/>
        </p:nvSpPr>
        <p:spPr>
          <a:xfrm>
            <a:off x="3092450" y="5919788"/>
            <a:ext cx="471488" cy="46196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cs-CZ" sz="2400" b="0" kern="0" dirty="0">
                <a:solidFill>
                  <a:schemeClr val="tx1">
                    <a:lumMod val="85000"/>
                    <a:lumOff val="15000"/>
                  </a:schemeClr>
                </a:solidFill>
                <a:sym typeface="Symbol"/>
              </a:rPr>
              <a:t>K</a:t>
            </a:r>
            <a:endParaRPr lang="cs-CZ" sz="2400" b="0" dirty="0"/>
          </a:p>
        </p:txBody>
      </p:sp>
      <p:sp>
        <p:nvSpPr>
          <p:cNvPr id="79" name="Obdélník 78"/>
          <p:cNvSpPr/>
          <p:nvPr/>
        </p:nvSpPr>
        <p:spPr>
          <a:xfrm>
            <a:off x="4100513" y="5919788"/>
            <a:ext cx="471487" cy="46196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cs-CZ" sz="2400" b="0" kern="0" dirty="0">
                <a:solidFill>
                  <a:schemeClr val="tx1">
                    <a:lumMod val="85000"/>
                    <a:lumOff val="15000"/>
                  </a:schemeClr>
                </a:solidFill>
                <a:sym typeface="Symbol"/>
              </a:rPr>
              <a:t>L</a:t>
            </a:r>
            <a:endParaRPr lang="cs-CZ" sz="2400" b="0" dirty="0"/>
          </a:p>
        </p:txBody>
      </p:sp>
      <p:sp>
        <p:nvSpPr>
          <p:cNvPr id="80" name="Obdélník 79"/>
          <p:cNvSpPr/>
          <p:nvPr/>
        </p:nvSpPr>
        <p:spPr>
          <a:xfrm>
            <a:off x="5253038" y="5919788"/>
            <a:ext cx="471487" cy="46196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cs-CZ" sz="2400" b="0" kern="0" dirty="0">
                <a:solidFill>
                  <a:schemeClr val="tx1">
                    <a:lumMod val="85000"/>
                    <a:lumOff val="15000"/>
                  </a:schemeClr>
                </a:solidFill>
                <a:sym typeface="Symbol"/>
              </a:rPr>
              <a:t>M</a:t>
            </a:r>
            <a:endParaRPr lang="cs-CZ" sz="2400" b="0" dirty="0"/>
          </a:p>
        </p:txBody>
      </p:sp>
      <p:cxnSp>
        <p:nvCxnSpPr>
          <p:cNvPr id="9260" name="Přímá spojnice 25"/>
          <p:cNvCxnSpPr>
            <a:cxnSpLocks noChangeShapeType="1"/>
          </p:cNvCxnSpPr>
          <p:nvPr/>
        </p:nvCxnSpPr>
        <p:spPr bwMode="auto">
          <a:xfrm>
            <a:off x="1403350" y="5084763"/>
            <a:ext cx="107950" cy="10795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61" name="Přímá spojnice 25"/>
          <p:cNvCxnSpPr>
            <a:cxnSpLocks noChangeShapeType="1"/>
          </p:cNvCxnSpPr>
          <p:nvPr/>
        </p:nvCxnSpPr>
        <p:spPr bwMode="auto">
          <a:xfrm flipH="1">
            <a:off x="8459788" y="5805488"/>
            <a:ext cx="0" cy="144462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4" name="Obdélník 83"/>
          <p:cNvSpPr/>
          <p:nvPr/>
        </p:nvSpPr>
        <p:spPr>
          <a:xfrm>
            <a:off x="8243888" y="5949950"/>
            <a:ext cx="471487" cy="46037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cs-CZ" sz="2400" b="0" kern="0" dirty="0">
                <a:solidFill>
                  <a:schemeClr val="tx1">
                    <a:lumMod val="85000"/>
                    <a:lumOff val="15000"/>
                  </a:schemeClr>
                </a:solidFill>
                <a:sym typeface="Symbol"/>
              </a:rPr>
              <a:t>C</a:t>
            </a:r>
            <a:endParaRPr lang="cs-CZ" sz="2400" b="0" dirty="0"/>
          </a:p>
        </p:txBody>
      </p:sp>
      <p:sp>
        <p:nvSpPr>
          <p:cNvPr id="85" name="Obdélník 84"/>
          <p:cNvSpPr/>
          <p:nvPr/>
        </p:nvSpPr>
        <p:spPr>
          <a:xfrm>
            <a:off x="6804025" y="5949950"/>
            <a:ext cx="471488" cy="46037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cs-CZ" sz="2400" b="0" kern="0" dirty="0">
                <a:solidFill>
                  <a:schemeClr val="tx1">
                    <a:lumMod val="85000"/>
                    <a:lumOff val="15000"/>
                  </a:schemeClr>
                </a:solidFill>
                <a:sym typeface="Symbol"/>
              </a:rPr>
              <a:t>B</a:t>
            </a:r>
            <a:endParaRPr lang="cs-CZ" sz="2400" b="0" dirty="0"/>
          </a:p>
        </p:txBody>
      </p:sp>
      <p:sp>
        <p:nvSpPr>
          <p:cNvPr id="86" name="Obdélník 85"/>
          <p:cNvSpPr/>
          <p:nvPr/>
        </p:nvSpPr>
        <p:spPr>
          <a:xfrm>
            <a:off x="5651500" y="4911725"/>
            <a:ext cx="471488" cy="46196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cs-CZ" sz="2400" b="0" kern="0" dirty="0">
                <a:solidFill>
                  <a:schemeClr val="tx1">
                    <a:lumMod val="85000"/>
                    <a:lumOff val="15000"/>
                  </a:schemeClr>
                </a:solidFill>
                <a:sym typeface="Symbol"/>
              </a:rPr>
              <a:t>A</a:t>
            </a:r>
            <a:endParaRPr lang="cs-CZ" sz="2400" b="0" dirty="0"/>
          </a:p>
        </p:txBody>
      </p:sp>
      <p:cxnSp>
        <p:nvCxnSpPr>
          <p:cNvPr id="9265" name="Přímá spojnice 25"/>
          <p:cNvCxnSpPr>
            <a:cxnSpLocks noChangeShapeType="1"/>
          </p:cNvCxnSpPr>
          <p:nvPr/>
        </p:nvCxnSpPr>
        <p:spPr bwMode="auto">
          <a:xfrm flipH="1">
            <a:off x="5940425" y="4941888"/>
            <a:ext cx="107950" cy="10795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0" name="TextovéPole 49"/>
          <p:cNvSpPr txBox="1">
            <a:spLocks noChangeArrowheads="1"/>
          </p:cNvSpPr>
          <p:nvPr/>
        </p:nvSpPr>
        <p:spPr bwMode="auto">
          <a:xfrm>
            <a:off x="1116013" y="1958975"/>
            <a:ext cx="11525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2400">
                <a:solidFill>
                  <a:srgbClr val="0070C0"/>
                </a:solidFill>
              </a:rPr>
              <a:t>tupý</a:t>
            </a:r>
          </a:p>
        </p:txBody>
      </p:sp>
      <p:sp>
        <p:nvSpPr>
          <p:cNvPr id="51" name="TextovéPole 50"/>
          <p:cNvSpPr txBox="1">
            <a:spLocks noChangeArrowheads="1"/>
          </p:cNvSpPr>
          <p:nvPr/>
        </p:nvSpPr>
        <p:spPr bwMode="auto">
          <a:xfrm>
            <a:off x="3851275" y="1916113"/>
            <a:ext cx="11525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2400">
                <a:solidFill>
                  <a:srgbClr val="0070C0"/>
                </a:solidFill>
              </a:rPr>
              <a:t>pravý</a:t>
            </a:r>
          </a:p>
        </p:txBody>
      </p:sp>
      <p:sp>
        <p:nvSpPr>
          <p:cNvPr id="52" name="TextovéPole 51"/>
          <p:cNvSpPr txBox="1">
            <a:spLocks noChangeArrowheads="1"/>
          </p:cNvSpPr>
          <p:nvPr/>
        </p:nvSpPr>
        <p:spPr bwMode="auto">
          <a:xfrm>
            <a:off x="7019925" y="1844675"/>
            <a:ext cx="19446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2400">
                <a:solidFill>
                  <a:srgbClr val="0070C0"/>
                </a:solidFill>
              </a:rPr>
              <a:t>nekonvexní</a:t>
            </a:r>
          </a:p>
        </p:txBody>
      </p:sp>
      <p:sp>
        <p:nvSpPr>
          <p:cNvPr id="54" name="TextovéPole 53"/>
          <p:cNvSpPr txBox="1">
            <a:spLocks noChangeArrowheads="1"/>
          </p:cNvSpPr>
          <p:nvPr/>
        </p:nvSpPr>
        <p:spPr bwMode="auto">
          <a:xfrm>
            <a:off x="1042988" y="4221163"/>
            <a:ext cx="11525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2400">
                <a:solidFill>
                  <a:srgbClr val="0070C0"/>
                </a:solidFill>
              </a:rPr>
              <a:t>ostrý</a:t>
            </a:r>
          </a:p>
        </p:txBody>
      </p:sp>
      <p:sp>
        <p:nvSpPr>
          <p:cNvPr id="55" name="TextovéPole 54"/>
          <p:cNvSpPr txBox="1">
            <a:spLocks noChangeArrowheads="1"/>
          </p:cNvSpPr>
          <p:nvPr/>
        </p:nvSpPr>
        <p:spPr bwMode="auto">
          <a:xfrm>
            <a:off x="3851275" y="4292600"/>
            <a:ext cx="11525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2400">
                <a:solidFill>
                  <a:srgbClr val="0070C0"/>
                </a:solidFill>
              </a:rPr>
              <a:t>přímý</a:t>
            </a:r>
          </a:p>
        </p:txBody>
      </p:sp>
      <p:sp>
        <p:nvSpPr>
          <p:cNvPr id="56" name="TextovéPole 55"/>
          <p:cNvSpPr txBox="1">
            <a:spLocks noChangeArrowheads="1"/>
          </p:cNvSpPr>
          <p:nvPr/>
        </p:nvSpPr>
        <p:spPr bwMode="auto">
          <a:xfrm>
            <a:off x="6732588" y="4437063"/>
            <a:ext cx="11525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2400">
                <a:solidFill>
                  <a:srgbClr val="0070C0"/>
                </a:solidFill>
              </a:rPr>
              <a:t>tupý</a:t>
            </a:r>
          </a:p>
        </p:txBody>
      </p:sp>
    </p:spTree>
    <p:extLst>
      <p:ext uri="{BB962C8B-B14F-4D97-AF65-F5344CB8AC3E}">
        <p14:creationId xmlns:p14="http://schemas.microsoft.com/office/powerpoint/2010/main" val="710579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51" grpId="0"/>
      <p:bldP spid="52" grpId="0"/>
      <p:bldP spid="54" grpId="0"/>
      <p:bldP spid="55" grpId="0"/>
      <p:bldP spid="5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107950" y="620713"/>
            <a:ext cx="8928100" cy="6121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800" dirty="0"/>
              <a:t>autobusy těchto linek ze zastávky vyjet opět současně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3" name="Šipka doprava 2">
            <a:hlinkClick r:id="" action="ppaction://hlinkshowjump?jump=nextslide"/>
          </p:cNvPr>
          <p:cNvSpPr/>
          <p:nvPr/>
        </p:nvSpPr>
        <p:spPr>
          <a:xfrm>
            <a:off x="8532813" y="188913"/>
            <a:ext cx="431800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" name="Šipka doprava 4">
            <a:hlinkClick r:id="" action="ppaction://hlinkshowjump?jump=previousslide"/>
          </p:cNvPr>
          <p:cNvSpPr/>
          <p:nvPr/>
        </p:nvSpPr>
        <p:spPr>
          <a:xfrm flipH="1">
            <a:off x="7451725" y="188913"/>
            <a:ext cx="433388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Zahnutá šipka doleva 6">
            <a:hlinkClick r:id="" action="ppaction://hlinkshowjump?jump=firstslide"/>
          </p:cNvPr>
          <p:cNvSpPr/>
          <p:nvPr/>
        </p:nvSpPr>
        <p:spPr>
          <a:xfrm>
            <a:off x="8027988" y="188913"/>
            <a:ext cx="396875" cy="36036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17" name="Nadpis 1"/>
          <p:cNvSpPr txBox="1">
            <a:spLocks/>
          </p:cNvSpPr>
          <p:nvPr/>
        </p:nvSpPr>
        <p:spPr bwMode="auto">
          <a:xfrm>
            <a:off x="327025" y="839788"/>
            <a:ext cx="6405563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2pPr>
            <a:lvl3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3pPr>
            <a:lvl4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4pPr>
            <a:lvl5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9pPr>
          </a:lstStyle>
          <a:p>
            <a:pPr algn="l" eaLnBrk="1" hangingPunct="1">
              <a:defRPr/>
            </a:pPr>
            <a:r>
              <a:rPr lang="cs-CZ" sz="2400" b="0" kern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1) Určete druh úhlu</a:t>
            </a:r>
            <a:endParaRPr lang="cs-CZ" altLang="cs-CZ" sz="2400" b="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0247" name="Obdélník 21"/>
          <p:cNvSpPr>
            <a:spLocks noChangeArrowheads="1"/>
          </p:cNvSpPr>
          <p:nvPr/>
        </p:nvSpPr>
        <p:spPr bwMode="auto">
          <a:xfrm>
            <a:off x="107950" y="96838"/>
            <a:ext cx="74882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cs-CZ" altLang="cs-CZ" sz="27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Úhly – rozdělení úhlů</a:t>
            </a:r>
          </a:p>
        </p:txBody>
      </p:sp>
      <p:cxnSp>
        <p:nvCxnSpPr>
          <p:cNvPr id="10248" name="Přímá spojnice 24"/>
          <p:cNvCxnSpPr>
            <a:cxnSpLocks noChangeShapeType="1"/>
          </p:cNvCxnSpPr>
          <p:nvPr/>
        </p:nvCxnSpPr>
        <p:spPr bwMode="auto">
          <a:xfrm flipH="1">
            <a:off x="539750" y="3357563"/>
            <a:ext cx="1871663" cy="31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49" name="Přímá spojnice 25"/>
          <p:cNvCxnSpPr>
            <a:cxnSpLocks noChangeShapeType="1"/>
          </p:cNvCxnSpPr>
          <p:nvPr/>
        </p:nvCxnSpPr>
        <p:spPr bwMode="auto">
          <a:xfrm flipH="1">
            <a:off x="539750" y="1484313"/>
            <a:ext cx="936625" cy="187325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5" name="Oblouk 24"/>
          <p:cNvSpPr/>
          <p:nvPr/>
        </p:nvSpPr>
        <p:spPr bwMode="auto">
          <a:xfrm rot="411807">
            <a:off x="-171450" y="2646363"/>
            <a:ext cx="1439863" cy="1439862"/>
          </a:xfrm>
          <a:prstGeom prst="arc">
            <a:avLst>
              <a:gd name="adj1" fmla="val 17337181"/>
              <a:gd name="adj2" fmla="val 21059912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cs-CZ" b="0"/>
          </a:p>
        </p:txBody>
      </p:sp>
      <p:sp>
        <p:nvSpPr>
          <p:cNvPr id="26" name="Obdélník 25"/>
          <p:cNvSpPr/>
          <p:nvPr/>
        </p:nvSpPr>
        <p:spPr>
          <a:xfrm>
            <a:off x="4100513" y="2349500"/>
            <a:ext cx="471487" cy="52228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cs-CZ" sz="2800" kern="0" dirty="0">
                <a:solidFill>
                  <a:schemeClr val="tx1">
                    <a:lumMod val="85000"/>
                    <a:lumOff val="15000"/>
                  </a:schemeClr>
                </a:solidFill>
                <a:sym typeface="Symbol"/>
              </a:rPr>
              <a:t></a:t>
            </a:r>
            <a:endParaRPr lang="cs-CZ" sz="2800" dirty="0"/>
          </a:p>
        </p:txBody>
      </p:sp>
      <p:sp>
        <p:nvSpPr>
          <p:cNvPr id="27" name="Nadpis 1"/>
          <p:cNvSpPr txBox="1">
            <a:spLocks/>
          </p:cNvSpPr>
          <p:nvPr/>
        </p:nvSpPr>
        <p:spPr bwMode="auto">
          <a:xfrm>
            <a:off x="323850" y="1344613"/>
            <a:ext cx="647700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2pPr>
            <a:lvl3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3pPr>
            <a:lvl4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4pPr>
            <a:lvl5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9pPr>
          </a:lstStyle>
          <a:p>
            <a:pPr algn="l" eaLnBrk="1" hangingPunct="1">
              <a:defRPr/>
            </a:pPr>
            <a:r>
              <a:rPr lang="cs-CZ" sz="2400" b="0" kern="0" dirty="0" smtClean="0">
                <a:solidFill>
                  <a:schemeClr val="tx1"/>
                </a:solidFill>
              </a:rPr>
              <a:t>a)</a:t>
            </a:r>
            <a:endParaRPr lang="cs-CZ" altLang="cs-CZ" sz="2400" b="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8" name="Nadpis 1"/>
          <p:cNvSpPr txBox="1">
            <a:spLocks/>
          </p:cNvSpPr>
          <p:nvPr/>
        </p:nvSpPr>
        <p:spPr bwMode="auto">
          <a:xfrm>
            <a:off x="3419475" y="1341438"/>
            <a:ext cx="647700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2pPr>
            <a:lvl3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3pPr>
            <a:lvl4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4pPr>
            <a:lvl5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9pPr>
          </a:lstStyle>
          <a:p>
            <a:pPr algn="l" eaLnBrk="1" hangingPunct="1">
              <a:defRPr/>
            </a:pPr>
            <a:r>
              <a:rPr lang="cs-CZ" sz="2400" b="0" kern="0" dirty="0" smtClean="0">
                <a:solidFill>
                  <a:schemeClr val="tx1"/>
                </a:solidFill>
              </a:rPr>
              <a:t>b)</a:t>
            </a:r>
            <a:endParaRPr lang="cs-CZ" altLang="cs-CZ" sz="2400" b="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9" name="Nadpis 1"/>
          <p:cNvSpPr txBox="1">
            <a:spLocks/>
          </p:cNvSpPr>
          <p:nvPr/>
        </p:nvSpPr>
        <p:spPr bwMode="auto">
          <a:xfrm>
            <a:off x="6227763" y="1341438"/>
            <a:ext cx="647700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2pPr>
            <a:lvl3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3pPr>
            <a:lvl4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4pPr>
            <a:lvl5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9pPr>
          </a:lstStyle>
          <a:p>
            <a:pPr algn="l" eaLnBrk="1" hangingPunct="1">
              <a:defRPr/>
            </a:pPr>
            <a:r>
              <a:rPr lang="cs-CZ" sz="2400" b="0" kern="0" dirty="0" smtClean="0">
                <a:solidFill>
                  <a:schemeClr val="tx1"/>
                </a:solidFill>
              </a:rPr>
              <a:t>c)</a:t>
            </a:r>
            <a:endParaRPr lang="cs-CZ" altLang="cs-CZ" sz="2400" b="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cxnSp>
        <p:nvCxnSpPr>
          <p:cNvPr id="10255" name="Přímá spojnice 24"/>
          <p:cNvCxnSpPr>
            <a:cxnSpLocks noChangeShapeType="1"/>
          </p:cNvCxnSpPr>
          <p:nvPr/>
        </p:nvCxnSpPr>
        <p:spPr bwMode="auto">
          <a:xfrm flipH="1">
            <a:off x="2987675" y="3068638"/>
            <a:ext cx="26289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3" name="Oblouk 32"/>
          <p:cNvSpPr/>
          <p:nvPr/>
        </p:nvSpPr>
        <p:spPr bwMode="auto">
          <a:xfrm rot="411807">
            <a:off x="3554413" y="2286000"/>
            <a:ext cx="1441450" cy="1439863"/>
          </a:xfrm>
          <a:prstGeom prst="arc">
            <a:avLst>
              <a:gd name="adj1" fmla="val 10126458"/>
              <a:gd name="adj2" fmla="val 21561607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cs-CZ" b="0"/>
          </a:p>
        </p:txBody>
      </p:sp>
      <p:sp>
        <p:nvSpPr>
          <p:cNvPr id="34" name="Obdélník 33"/>
          <p:cNvSpPr/>
          <p:nvPr/>
        </p:nvSpPr>
        <p:spPr>
          <a:xfrm>
            <a:off x="7019925" y="2420938"/>
            <a:ext cx="471488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cs-CZ" sz="2800" kern="0" dirty="0">
                <a:solidFill>
                  <a:schemeClr val="tx1">
                    <a:lumMod val="85000"/>
                    <a:lumOff val="15000"/>
                  </a:schemeClr>
                </a:solidFill>
                <a:sym typeface="Symbol"/>
              </a:rPr>
              <a:t></a:t>
            </a:r>
            <a:endParaRPr lang="cs-CZ" sz="2800" dirty="0"/>
          </a:p>
        </p:txBody>
      </p:sp>
      <p:cxnSp>
        <p:nvCxnSpPr>
          <p:cNvPr id="10258" name="Přímá spojnice 24"/>
          <p:cNvCxnSpPr>
            <a:cxnSpLocks noChangeShapeType="1"/>
          </p:cNvCxnSpPr>
          <p:nvPr/>
        </p:nvCxnSpPr>
        <p:spPr bwMode="auto">
          <a:xfrm flipH="1">
            <a:off x="6948488" y="2997200"/>
            <a:ext cx="1871662" cy="31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59" name="Přímá spojnice 25"/>
          <p:cNvCxnSpPr>
            <a:cxnSpLocks noChangeShapeType="1"/>
          </p:cNvCxnSpPr>
          <p:nvPr/>
        </p:nvCxnSpPr>
        <p:spPr bwMode="auto">
          <a:xfrm>
            <a:off x="6948488" y="1412875"/>
            <a:ext cx="0" cy="158432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7" name="Oblouk 36"/>
          <p:cNvSpPr/>
          <p:nvPr/>
        </p:nvSpPr>
        <p:spPr bwMode="auto">
          <a:xfrm rot="411807">
            <a:off x="6237288" y="2212975"/>
            <a:ext cx="1439862" cy="1441450"/>
          </a:xfrm>
          <a:prstGeom prst="arc">
            <a:avLst>
              <a:gd name="adj1" fmla="val 15799777"/>
              <a:gd name="adj2" fmla="val 21512614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cs-CZ" b="0"/>
          </a:p>
        </p:txBody>
      </p:sp>
      <p:sp>
        <p:nvSpPr>
          <p:cNvPr id="38" name="Obdélník 37"/>
          <p:cNvSpPr/>
          <p:nvPr/>
        </p:nvSpPr>
        <p:spPr>
          <a:xfrm>
            <a:off x="717550" y="2833688"/>
            <a:ext cx="469900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cs-CZ" sz="2800" b="0" kern="0" dirty="0">
                <a:solidFill>
                  <a:schemeClr val="tx1">
                    <a:lumMod val="85000"/>
                    <a:lumOff val="15000"/>
                  </a:schemeClr>
                </a:solidFill>
                <a:sym typeface="Symbol"/>
              </a:rPr>
              <a:t></a:t>
            </a:r>
            <a:endParaRPr lang="cs-CZ" sz="2800" dirty="0"/>
          </a:p>
        </p:txBody>
      </p:sp>
      <p:cxnSp>
        <p:nvCxnSpPr>
          <p:cNvPr id="10262" name="Přímá spojnice 24"/>
          <p:cNvCxnSpPr>
            <a:cxnSpLocks noChangeShapeType="1"/>
          </p:cNvCxnSpPr>
          <p:nvPr/>
        </p:nvCxnSpPr>
        <p:spPr bwMode="auto">
          <a:xfrm flipH="1">
            <a:off x="611188" y="5661025"/>
            <a:ext cx="187325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3" name="Obdélník 42"/>
          <p:cNvSpPr/>
          <p:nvPr/>
        </p:nvSpPr>
        <p:spPr>
          <a:xfrm>
            <a:off x="357188" y="5703888"/>
            <a:ext cx="469900" cy="46196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cs-CZ" sz="2400" b="0" kern="0" dirty="0">
                <a:solidFill>
                  <a:schemeClr val="tx1">
                    <a:lumMod val="85000"/>
                    <a:lumOff val="15000"/>
                  </a:schemeClr>
                </a:solidFill>
                <a:sym typeface="Symbol"/>
              </a:rPr>
              <a:t>V</a:t>
            </a:r>
            <a:endParaRPr lang="cs-CZ" sz="2400" b="0" dirty="0"/>
          </a:p>
        </p:txBody>
      </p:sp>
      <p:sp>
        <p:nvSpPr>
          <p:cNvPr id="44" name="Nadpis 1"/>
          <p:cNvSpPr txBox="1">
            <a:spLocks/>
          </p:cNvSpPr>
          <p:nvPr/>
        </p:nvSpPr>
        <p:spPr bwMode="auto">
          <a:xfrm>
            <a:off x="323850" y="4008438"/>
            <a:ext cx="647700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2pPr>
            <a:lvl3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3pPr>
            <a:lvl4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4pPr>
            <a:lvl5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9pPr>
          </a:lstStyle>
          <a:p>
            <a:pPr algn="l" eaLnBrk="1" hangingPunct="1">
              <a:defRPr/>
            </a:pPr>
            <a:r>
              <a:rPr lang="cs-CZ" sz="2400" b="0" kern="0" dirty="0" smtClean="0">
                <a:solidFill>
                  <a:schemeClr val="tx1"/>
                </a:solidFill>
              </a:rPr>
              <a:t>d)</a:t>
            </a:r>
            <a:endParaRPr lang="cs-CZ" altLang="cs-CZ" sz="2400" b="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45" name="Nadpis 1"/>
          <p:cNvSpPr txBox="1">
            <a:spLocks/>
          </p:cNvSpPr>
          <p:nvPr/>
        </p:nvSpPr>
        <p:spPr bwMode="auto">
          <a:xfrm>
            <a:off x="3419475" y="4005263"/>
            <a:ext cx="647700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2pPr>
            <a:lvl3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3pPr>
            <a:lvl4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4pPr>
            <a:lvl5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9pPr>
          </a:lstStyle>
          <a:p>
            <a:pPr algn="l" eaLnBrk="1" hangingPunct="1">
              <a:defRPr/>
            </a:pPr>
            <a:r>
              <a:rPr lang="cs-CZ" sz="2400" b="0" kern="0" dirty="0" smtClean="0">
                <a:solidFill>
                  <a:schemeClr val="tx1"/>
                </a:solidFill>
              </a:rPr>
              <a:t>e)</a:t>
            </a:r>
            <a:endParaRPr lang="cs-CZ" altLang="cs-CZ" sz="2400" b="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46" name="Nadpis 1"/>
          <p:cNvSpPr txBox="1">
            <a:spLocks/>
          </p:cNvSpPr>
          <p:nvPr/>
        </p:nvSpPr>
        <p:spPr bwMode="auto">
          <a:xfrm>
            <a:off x="6227763" y="4005263"/>
            <a:ext cx="647700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2pPr>
            <a:lvl3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3pPr>
            <a:lvl4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4pPr>
            <a:lvl5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400">
                <a:solidFill>
                  <a:srgbClr val="000000"/>
                </a:solidFill>
                <a:latin typeface="Arial" charset="0"/>
              </a:defRPr>
            </a:lvl9pPr>
          </a:lstStyle>
          <a:p>
            <a:pPr algn="l" eaLnBrk="1" hangingPunct="1">
              <a:defRPr/>
            </a:pPr>
            <a:r>
              <a:rPr lang="cs-CZ" sz="2400" b="0" kern="0" dirty="0" smtClean="0">
                <a:solidFill>
                  <a:schemeClr val="tx1"/>
                </a:solidFill>
              </a:rPr>
              <a:t>f)</a:t>
            </a:r>
            <a:endParaRPr lang="cs-CZ" altLang="cs-CZ" sz="2400" b="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cxnSp>
        <p:nvCxnSpPr>
          <p:cNvPr id="10267" name="Přímá spojnice 24"/>
          <p:cNvCxnSpPr>
            <a:cxnSpLocks noChangeShapeType="1"/>
          </p:cNvCxnSpPr>
          <p:nvPr/>
        </p:nvCxnSpPr>
        <p:spPr bwMode="auto">
          <a:xfrm flipH="1">
            <a:off x="4284663" y="5876925"/>
            <a:ext cx="133191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9" name="Oblouk 48"/>
          <p:cNvSpPr/>
          <p:nvPr/>
        </p:nvSpPr>
        <p:spPr bwMode="auto">
          <a:xfrm rot="411807">
            <a:off x="3554413" y="5094288"/>
            <a:ext cx="1441450" cy="1439862"/>
          </a:xfrm>
          <a:prstGeom prst="arc">
            <a:avLst>
              <a:gd name="adj1" fmla="val 13013525"/>
              <a:gd name="adj2" fmla="val 21561607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cs-CZ" b="0"/>
          </a:p>
        </p:txBody>
      </p:sp>
      <p:cxnSp>
        <p:nvCxnSpPr>
          <p:cNvPr id="10269" name="Přímá spojnice 24"/>
          <p:cNvCxnSpPr>
            <a:cxnSpLocks noChangeShapeType="1"/>
          </p:cNvCxnSpPr>
          <p:nvPr/>
        </p:nvCxnSpPr>
        <p:spPr bwMode="auto">
          <a:xfrm flipH="1">
            <a:off x="7269163" y="5084763"/>
            <a:ext cx="1512887" cy="31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70" name="Přímá spojnice 25"/>
          <p:cNvCxnSpPr>
            <a:cxnSpLocks noChangeShapeType="1"/>
          </p:cNvCxnSpPr>
          <p:nvPr/>
        </p:nvCxnSpPr>
        <p:spPr bwMode="auto">
          <a:xfrm flipV="1">
            <a:off x="6261100" y="5084763"/>
            <a:ext cx="1008063" cy="7381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3" name="Oblouk 52"/>
          <p:cNvSpPr/>
          <p:nvPr/>
        </p:nvSpPr>
        <p:spPr bwMode="auto">
          <a:xfrm rot="411807">
            <a:off x="6557963" y="4302125"/>
            <a:ext cx="1439862" cy="1439863"/>
          </a:xfrm>
          <a:prstGeom prst="arc">
            <a:avLst>
              <a:gd name="adj1" fmla="val 8015761"/>
              <a:gd name="adj2" fmla="val 21407487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cs-CZ" b="0"/>
          </a:p>
        </p:txBody>
      </p:sp>
      <p:sp>
        <p:nvSpPr>
          <p:cNvPr id="71" name="Obdélník 70"/>
          <p:cNvSpPr/>
          <p:nvPr/>
        </p:nvSpPr>
        <p:spPr>
          <a:xfrm>
            <a:off x="1403350" y="5703888"/>
            <a:ext cx="471488" cy="46196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cs-CZ" sz="2400" b="0" kern="0" dirty="0">
                <a:solidFill>
                  <a:schemeClr val="tx1">
                    <a:lumMod val="85000"/>
                    <a:lumOff val="15000"/>
                  </a:schemeClr>
                </a:solidFill>
                <a:sym typeface="Symbol"/>
              </a:rPr>
              <a:t>A</a:t>
            </a:r>
            <a:endParaRPr lang="cs-CZ" sz="2400" b="0" dirty="0"/>
          </a:p>
        </p:txBody>
      </p:sp>
      <p:sp>
        <p:nvSpPr>
          <p:cNvPr id="72" name="Obdélník 71"/>
          <p:cNvSpPr/>
          <p:nvPr/>
        </p:nvSpPr>
        <p:spPr>
          <a:xfrm>
            <a:off x="1908175" y="5703888"/>
            <a:ext cx="469900" cy="46196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cs-CZ" sz="2400" b="0" kern="0" dirty="0">
                <a:solidFill>
                  <a:schemeClr val="tx1">
                    <a:lumMod val="85000"/>
                    <a:lumOff val="15000"/>
                  </a:schemeClr>
                </a:solidFill>
                <a:sym typeface="Symbol"/>
              </a:rPr>
              <a:t>B</a:t>
            </a:r>
            <a:endParaRPr lang="cs-CZ" sz="2400" b="0" dirty="0"/>
          </a:p>
        </p:txBody>
      </p:sp>
      <p:cxnSp>
        <p:nvCxnSpPr>
          <p:cNvPr id="10274" name="Přímá spojnice 25"/>
          <p:cNvCxnSpPr>
            <a:cxnSpLocks noChangeShapeType="1"/>
          </p:cNvCxnSpPr>
          <p:nvPr/>
        </p:nvCxnSpPr>
        <p:spPr bwMode="auto">
          <a:xfrm flipH="1">
            <a:off x="2124075" y="5589588"/>
            <a:ext cx="0" cy="1428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75" name="Přímá spojnice 25"/>
          <p:cNvCxnSpPr>
            <a:cxnSpLocks noChangeShapeType="1"/>
          </p:cNvCxnSpPr>
          <p:nvPr/>
        </p:nvCxnSpPr>
        <p:spPr bwMode="auto">
          <a:xfrm flipH="1">
            <a:off x="5435600" y="5805488"/>
            <a:ext cx="0" cy="144462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76" name="Přímá spojnice 25"/>
          <p:cNvCxnSpPr>
            <a:cxnSpLocks noChangeShapeType="1"/>
          </p:cNvCxnSpPr>
          <p:nvPr/>
        </p:nvCxnSpPr>
        <p:spPr bwMode="auto">
          <a:xfrm flipH="1">
            <a:off x="3276600" y="4868863"/>
            <a:ext cx="107950" cy="10795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8" name="Obdélník 77"/>
          <p:cNvSpPr/>
          <p:nvPr/>
        </p:nvSpPr>
        <p:spPr>
          <a:xfrm>
            <a:off x="2987675" y="4941888"/>
            <a:ext cx="471488" cy="46037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cs-CZ" sz="2400" b="0" kern="0" dirty="0">
                <a:solidFill>
                  <a:schemeClr val="tx1">
                    <a:lumMod val="85000"/>
                    <a:lumOff val="15000"/>
                  </a:schemeClr>
                </a:solidFill>
                <a:sym typeface="Symbol"/>
              </a:rPr>
              <a:t>E</a:t>
            </a:r>
            <a:endParaRPr lang="cs-CZ" sz="2400" b="0" dirty="0"/>
          </a:p>
        </p:txBody>
      </p:sp>
      <p:sp>
        <p:nvSpPr>
          <p:cNvPr id="79" name="Obdélník 78"/>
          <p:cNvSpPr/>
          <p:nvPr/>
        </p:nvSpPr>
        <p:spPr>
          <a:xfrm>
            <a:off x="4100513" y="5919788"/>
            <a:ext cx="471487" cy="46196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cs-CZ" sz="2400" b="0" kern="0" dirty="0">
                <a:solidFill>
                  <a:schemeClr val="tx1">
                    <a:lumMod val="85000"/>
                    <a:lumOff val="15000"/>
                  </a:schemeClr>
                </a:solidFill>
                <a:sym typeface="Symbol"/>
              </a:rPr>
              <a:t>F</a:t>
            </a:r>
            <a:endParaRPr lang="cs-CZ" sz="2400" b="0" dirty="0"/>
          </a:p>
        </p:txBody>
      </p:sp>
      <p:sp>
        <p:nvSpPr>
          <p:cNvPr id="80" name="Obdélník 79"/>
          <p:cNvSpPr/>
          <p:nvPr/>
        </p:nvSpPr>
        <p:spPr>
          <a:xfrm>
            <a:off x="5253038" y="5919788"/>
            <a:ext cx="471487" cy="46196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cs-CZ" sz="2400" b="0" kern="0" dirty="0">
                <a:solidFill>
                  <a:schemeClr val="tx1">
                    <a:lumMod val="85000"/>
                    <a:lumOff val="15000"/>
                  </a:schemeClr>
                </a:solidFill>
                <a:sym typeface="Symbol"/>
              </a:rPr>
              <a:t>G</a:t>
            </a:r>
            <a:endParaRPr lang="cs-CZ" sz="2400" b="0" dirty="0"/>
          </a:p>
        </p:txBody>
      </p:sp>
      <p:cxnSp>
        <p:nvCxnSpPr>
          <p:cNvPr id="10280" name="Přímá spojnice 25"/>
          <p:cNvCxnSpPr>
            <a:cxnSpLocks noChangeShapeType="1"/>
          </p:cNvCxnSpPr>
          <p:nvPr/>
        </p:nvCxnSpPr>
        <p:spPr bwMode="auto">
          <a:xfrm>
            <a:off x="1619250" y="5589588"/>
            <a:ext cx="0" cy="1428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81" name="Přímá spojnice 25"/>
          <p:cNvCxnSpPr>
            <a:cxnSpLocks noChangeShapeType="1"/>
          </p:cNvCxnSpPr>
          <p:nvPr/>
        </p:nvCxnSpPr>
        <p:spPr bwMode="auto">
          <a:xfrm flipH="1">
            <a:off x="8493125" y="5030788"/>
            <a:ext cx="0" cy="144462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4" name="Obdélník 83"/>
          <p:cNvSpPr/>
          <p:nvPr/>
        </p:nvSpPr>
        <p:spPr>
          <a:xfrm>
            <a:off x="8493125" y="5175250"/>
            <a:ext cx="471488" cy="46196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cs-CZ" sz="2400" b="0" kern="0" dirty="0">
                <a:solidFill>
                  <a:schemeClr val="tx1">
                    <a:lumMod val="85000"/>
                    <a:lumOff val="15000"/>
                  </a:schemeClr>
                </a:solidFill>
                <a:sym typeface="Symbol"/>
              </a:rPr>
              <a:t>C</a:t>
            </a:r>
            <a:endParaRPr lang="cs-CZ" sz="2400" b="0" dirty="0"/>
          </a:p>
        </p:txBody>
      </p:sp>
      <p:sp>
        <p:nvSpPr>
          <p:cNvPr id="85" name="Obdélník 84"/>
          <p:cNvSpPr/>
          <p:nvPr/>
        </p:nvSpPr>
        <p:spPr>
          <a:xfrm>
            <a:off x="7053263" y="5175250"/>
            <a:ext cx="471487" cy="46196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cs-CZ" sz="2400" b="0" kern="0" dirty="0">
                <a:solidFill>
                  <a:schemeClr val="tx1">
                    <a:lumMod val="85000"/>
                    <a:lumOff val="15000"/>
                  </a:schemeClr>
                </a:solidFill>
                <a:sym typeface="Symbol"/>
              </a:rPr>
              <a:t>B</a:t>
            </a:r>
            <a:endParaRPr lang="cs-CZ" sz="2400" b="0" dirty="0"/>
          </a:p>
        </p:txBody>
      </p:sp>
      <p:sp>
        <p:nvSpPr>
          <p:cNvPr id="86" name="Obdélník 85"/>
          <p:cNvSpPr/>
          <p:nvPr/>
        </p:nvSpPr>
        <p:spPr>
          <a:xfrm>
            <a:off x="6477000" y="5621338"/>
            <a:ext cx="471488" cy="46196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cs-CZ" sz="2400" b="0" kern="0" dirty="0">
                <a:solidFill>
                  <a:schemeClr val="tx1">
                    <a:lumMod val="85000"/>
                    <a:lumOff val="15000"/>
                  </a:schemeClr>
                </a:solidFill>
                <a:sym typeface="Symbol"/>
              </a:rPr>
              <a:t>A</a:t>
            </a:r>
            <a:endParaRPr lang="cs-CZ" sz="2400" b="0" dirty="0"/>
          </a:p>
        </p:txBody>
      </p:sp>
      <p:cxnSp>
        <p:nvCxnSpPr>
          <p:cNvPr id="10285" name="Přímá spojnice 25"/>
          <p:cNvCxnSpPr>
            <a:cxnSpLocks noChangeShapeType="1"/>
          </p:cNvCxnSpPr>
          <p:nvPr/>
        </p:nvCxnSpPr>
        <p:spPr bwMode="auto">
          <a:xfrm>
            <a:off x="6369050" y="5643563"/>
            <a:ext cx="107950" cy="10795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86" name="Přímá spojnice 25"/>
          <p:cNvCxnSpPr>
            <a:cxnSpLocks noChangeShapeType="1"/>
          </p:cNvCxnSpPr>
          <p:nvPr/>
        </p:nvCxnSpPr>
        <p:spPr bwMode="auto">
          <a:xfrm flipH="1">
            <a:off x="4284663" y="2997200"/>
            <a:ext cx="0" cy="144463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87" name="Přímá spojnice 24"/>
          <p:cNvCxnSpPr>
            <a:cxnSpLocks noChangeShapeType="1"/>
          </p:cNvCxnSpPr>
          <p:nvPr/>
        </p:nvCxnSpPr>
        <p:spPr bwMode="auto">
          <a:xfrm flipH="1" flipV="1">
            <a:off x="2987675" y="4581525"/>
            <a:ext cx="1296988" cy="12954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88" name="Přímá spojnice 25"/>
          <p:cNvCxnSpPr>
            <a:cxnSpLocks noChangeShapeType="1"/>
          </p:cNvCxnSpPr>
          <p:nvPr/>
        </p:nvCxnSpPr>
        <p:spPr bwMode="auto">
          <a:xfrm>
            <a:off x="611188" y="5589588"/>
            <a:ext cx="0" cy="1428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0" name="TextovéPole 49"/>
          <p:cNvSpPr txBox="1">
            <a:spLocks noChangeArrowheads="1"/>
          </p:cNvSpPr>
          <p:nvPr/>
        </p:nvSpPr>
        <p:spPr bwMode="auto">
          <a:xfrm>
            <a:off x="1403350" y="1700213"/>
            <a:ext cx="11525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2400">
                <a:solidFill>
                  <a:srgbClr val="0070C0"/>
                </a:solidFill>
              </a:rPr>
              <a:t>ostrý</a:t>
            </a:r>
          </a:p>
        </p:txBody>
      </p:sp>
      <p:sp>
        <p:nvSpPr>
          <p:cNvPr id="51" name="TextovéPole 50"/>
          <p:cNvSpPr txBox="1">
            <a:spLocks noChangeArrowheads="1"/>
          </p:cNvSpPr>
          <p:nvPr/>
        </p:nvSpPr>
        <p:spPr bwMode="auto">
          <a:xfrm>
            <a:off x="4498975" y="1700213"/>
            <a:ext cx="11525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2400">
                <a:solidFill>
                  <a:srgbClr val="0070C0"/>
                </a:solidFill>
              </a:rPr>
              <a:t>přímý</a:t>
            </a:r>
          </a:p>
        </p:txBody>
      </p:sp>
      <p:sp>
        <p:nvSpPr>
          <p:cNvPr id="52" name="TextovéPole 51"/>
          <p:cNvSpPr txBox="1">
            <a:spLocks noChangeArrowheads="1"/>
          </p:cNvSpPr>
          <p:nvPr/>
        </p:nvSpPr>
        <p:spPr bwMode="auto">
          <a:xfrm>
            <a:off x="7667625" y="1671638"/>
            <a:ext cx="11525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2400">
                <a:solidFill>
                  <a:srgbClr val="0070C0"/>
                </a:solidFill>
              </a:rPr>
              <a:t>pravý</a:t>
            </a:r>
          </a:p>
        </p:txBody>
      </p:sp>
      <p:sp>
        <p:nvSpPr>
          <p:cNvPr id="54" name="TextovéPole 53"/>
          <p:cNvSpPr txBox="1">
            <a:spLocks noChangeArrowheads="1"/>
          </p:cNvSpPr>
          <p:nvPr/>
        </p:nvSpPr>
        <p:spPr bwMode="auto">
          <a:xfrm>
            <a:off x="827088" y="4508500"/>
            <a:ext cx="12969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2400">
                <a:solidFill>
                  <a:srgbClr val="0070C0"/>
                </a:solidFill>
              </a:rPr>
              <a:t>nulový</a:t>
            </a:r>
          </a:p>
        </p:txBody>
      </p:sp>
      <p:sp>
        <p:nvSpPr>
          <p:cNvPr id="55" name="TextovéPole 54"/>
          <p:cNvSpPr txBox="1">
            <a:spLocks noChangeArrowheads="1"/>
          </p:cNvSpPr>
          <p:nvPr/>
        </p:nvSpPr>
        <p:spPr bwMode="auto">
          <a:xfrm>
            <a:off x="4067175" y="4437063"/>
            <a:ext cx="12969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2400">
                <a:solidFill>
                  <a:srgbClr val="0070C0"/>
                </a:solidFill>
              </a:rPr>
              <a:t>tupý</a:t>
            </a:r>
          </a:p>
        </p:txBody>
      </p:sp>
      <p:sp>
        <p:nvSpPr>
          <p:cNvPr id="56" name="TextovéPole 55"/>
          <p:cNvSpPr txBox="1">
            <a:spLocks noChangeArrowheads="1"/>
          </p:cNvSpPr>
          <p:nvPr/>
        </p:nvSpPr>
        <p:spPr bwMode="auto">
          <a:xfrm>
            <a:off x="6875463" y="3789363"/>
            <a:ext cx="19446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2400">
                <a:solidFill>
                  <a:srgbClr val="0070C0"/>
                </a:solidFill>
              </a:rPr>
              <a:t>nekonvexní</a:t>
            </a:r>
          </a:p>
        </p:txBody>
      </p:sp>
    </p:spTree>
    <p:extLst>
      <p:ext uri="{BB962C8B-B14F-4D97-AF65-F5344CB8AC3E}">
        <p14:creationId xmlns:p14="http://schemas.microsoft.com/office/powerpoint/2010/main" val="355767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51" grpId="0"/>
      <p:bldP spid="52" grpId="0"/>
      <p:bldP spid="54" grpId="0"/>
      <p:bldP spid="55" grpId="0"/>
      <p:bldP spid="56" grpId="0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374</Words>
  <Application>Microsoft Office PowerPoint</Application>
  <PresentationFormat>Předvádění na obrazovce (4:3)</PresentationFormat>
  <Paragraphs>134</Paragraphs>
  <Slides>11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ZS Odolena Voda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Martin Holý</dc:creator>
  <cp:lastModifiedBy>Martin Holý</cp:lastModifiedBy>
  <cp:revision>5</cp:revision>
  <dcterms:created xsi:type="dcterms:W3CDTF">2016-03-03T12:42:08Z</dcterms:created>
  <dcterms:modified xsi:type="dcterms:W3CDTF">2016-03-08T13:08:23Z</dcterms:modified>
</cp:coreProperties>
</file>