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9" r:id="rId2"/>
    <p:sldId id="261" r:id="rId3"/>
    <p:sldId id="308" r:id="rId4"/>
    <p:sldId id="302" r:id="rId5"/>
    <p:sldId id="303" r:id="rId6"/>
    <p:sldId id="304" r:id="rId7"/>
    <p:sldId id="305" r:id="rId8"/>
    <p:sldId id="306" r:id="rId9"/>
    <p:sldId id="307" r:id="rId10"/>
    <p:sldId id="309" r:id="rId11"/>
    <p:sldId id="310" r:id="rId12"/>
    <p:sldId id="311" r:id="rId13"/>
    <p:sldId id="312" r:id="rId14"/>
    <p:sldId id="313" r:id="rId15"/>
    <p:sldId id="314" r:id="rId16"/>
    <p:sldId id="30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83" autoAdjust="0"/>
  </p:normalViewPr>
  <p:slideViewPr>
    <p:cSldViewPr>
      <p:cViewPr varScale="1">
        <p:scale>
          <a:sx n="77" d="100"/>
          <a:sy n="77" d="100"/>
        </p:scale>
        <p:origin x="15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92740-C699-4FF6-8D9B-C15F129A4228}" type="datetimeFigureOut">
              <a:rPr lang="cs-CZ" smtClean="0"/>
              <a:t>02.05.2024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00D7ED-0172-4326-B969-B99259FA88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393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02.05.2024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9277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02.05.2024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650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02.05.2024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47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02.05.2024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3328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02.05.2024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536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02.05.2024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084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02.05.2024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308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02.05.2024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703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02.05.2024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1976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02.05.2024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2172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02.05.2024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14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25000">
              <a:srgbClr val="C5D5E9"/>
            </a:gs>
            <a:gs pos="100000">
              <a:schemeClr val="tx2">
                <a:lumMod val="40000"/>
                <a:lumOff val="60000"/>
              </a:schemeClr>
            </a:gs>
            <a:gs pos="64000">
              <a:schemeClr val="accent1">
                <a:lumMod val="40000"/>
                <a:lumOff val="60000"/>
              </a:schemeClr>
            </a:gs>
            <a:gs pos="100000">
              <a:schemeClr val="tx2">
                <a:lumMod val="40000"/>
                <a:lumOff val="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013E2-02C1-4EEB-93C7-5E9389B142F2}" type="datetimeFigureOut">
              <a:rPr lang="cs-CZ" smtClean="0"/>
              <a:t>02.05.2024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566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23528" y="1340768"/>
            <a:ext cx="85689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5400" b="1" dirty="0">
                <a:latin typeface="Times New Roman" pitchFamily="18" charset="0"/>
                <a:cs typeface="Times New Roman" pitchFamily="18" charset="0"/>
              </a:rPr>
              <a:t>Největší společný dělitel</a:t>
            </a:r>
          </a:p>
          <a:p>
            <a:pPr algn="ctr"/>
            <a:r>
              <a:rPr lang="cs-CZ" sz="5400" b="1" dirty="0">
                <a:latin typeface="Times New Roman" pitchFamily="18" charset="0"/>
                <a:cs typeface="Times New Roman" pitchFamily="18" charset="0"/>
              </a:rPr>
              <a:t>více čísel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79512" y="4509120"/>
            <a:ext cx="5184576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/>
              <a:t>Výukový materiál pro 6.ročník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04805" y="5661248"/>
            <a:ext cx="6095387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2800" b="1" dirty="0"/>
              <a:t>Autor materiálu: </a:t>
            </a:r>
            <a:r>
              <a:rPr lang="cs-CZ" sz="2800" dirty="0"/>
              <a:t>Mgr. Martin Holý     </a:t>
            </a:r>
          </a:p>
          <a:p>
            <a:r>
              <a:rPr lang="cs-CZ" dirty="0"/>
              <a:t>Další šíření materiálu je možné pouze se souhlasem autora    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4221088"/>
            <a:ext cx="3026417" cy="2294396"/>
          </a:xfrm>
          <a:prstGeom prst="rect">
            <a:avLst/>
          </a:prstGeom>
          <a:ln>
            <a:solidFill>
              <a:srgbClr val="000000"/>
            </a:solidFill>
          </a:ln>
        </p:spPr>
      </p:pic>
    </p:spTree>
    <p:extLst>
      <p:ext uri="{BB962C8B-B14F-4D97-AF65-F5344CB8AC3E}">
        <p14:creationId xmlns:p14="http://schemas.microsoft.com/office/powerpoint/2010/main" val="3888665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Největší společný dělitel více čísel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Obdélník 1"/>
          <p:cNvSpPr>
            <a:spLocks noChangeArrowheads="1"/>
          </p:cNvSpPr>
          <p:nvPr/>
        </p:nvSpPr>
        <p:spPr bwMode="auto">
          <a:xfrm>
            <a:off x="107950" y="806450"/>
            <a:ext cx="90725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2) Nalezněte největší společný dělitel čísel:         c) 81, 99 a 117</a:t>
            </a:r>
          </a:p>
        </p:txBody>
      </p:sp>
      <p:sp>
        <p:nvSpPr>
          <p:cNvPr id="9" name="Obdélník 3"/>
          <p:cNvSpPr>
            <a:spLocks noChangeArrowheads="1"/>
          </p:cNvSpPr>
          <p:nvPr/>
        </p:nvSpPr>
        <p:spPr bwMode="auto">
          <a:xfrm>
            <a:off x="85725" y="1783928"/>
            <a:ext cx="45577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000">
                <a:solidFill>
                  <a:srgbClr val="00B050"/>
                </a:solidFill>
              </a:rPr>
              <a:t>1. nalezením všech dělitelů</a:t>
            </a:r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323850" y="2863428"/>
            <a:ext cx="649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</a:t>
            </a:r>
          </a:p>
        </p:txBody>
      </p:sp>
      <p:sp>
        <p:nvSpPr>
          <p:cNvPr id="11" name="Obdélník 6"/>
          <p:cNvSpPr>
            <a:spLocks noChangeArrowheads="1"/>
          </p:cNvSpPr>
          <p:nvPr/>
        </p:nvSpPr>
        <p:spPr bwMode="auto">
          <a:xfrm>
            <a:off x="1014413" y="2863428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81</a:t>
            </a:r>
          </a:p>
        </p:txBody>
      </p:sp>
      <p:sp>
        <p:nvSpPr>
          <p:cNvPr id="12" name="Obdélník 7"/>
          <p:cNvSpPr>
            <a:spLocks noChangeArrowheads="1"/>
          </p:cNvSpPr>
          <p:nvPr/>
        </p:nvSpPr>
        <p:spPr bwMode="auto">
          <a:xfrm>
            <a:off x="328613" y="3279353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3</a:t>
            </a:r>
          </a:p>
        </p:txBody>
      </p:sp>
      <p:sp>
        <p:nvSpPr>
          <p:cNvPr id="13" name="Obdélník 8"/>
          <p:cNvSpPr>
            <a:spLocks noChangeArrowheads="1"/>
          </p:cNvSpPr>
          <p:nvPr/>
        </p:nvSpPr>
        <p:spPr bwMode="auto">
          <a:xfrm>
            <a:off x="1019175" y="3279353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27</a:t>
            </a:r>
          </a:p>
        </p:txBody>
      </p:sp>
      <p:cxnSp>
        <p:nvCxnSpPr>
          <p:cNvPr id="14" name="Přímá spojnice 13"/>
          <p:cNvCxnSpPr>
            <a:cxnSpLocks noChangeShapeType="1"/>
          </p:cNvCxnSpPr>
          <p:nvPr/>
        </p:nvCxnSpPr>
        <p:spPr bwMode="auto">
          <a:xfrm>
            <a:off x="503238" y="2818978"/>
            <a:ext cx="108108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Přímá spojnice 14"/>
          <p:cNvCxnSpPr>
            <a:cxnSpLocks noChangeShapeType="1"/>
          </p:cNvCxnSpPr>
          <p:nvPr/>
        </p:nvCxnSpPr>
        <p:spPr bwMode="auto">
          <a:xfrm>
            <a:off x="1019175" y="2818978"/>
            <a:ext cx="0" cy="14763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Obdélník 15"/>
          <p:cNvSpPr>
            <a:spLocks noChangeArrowheads="1"/>
          </p:cNvSpPr>
          <p:nvPr/>
        </p:nvSpPr>
        <p:spPr bwMode="auto">
          <a:xfrm>
            <a:off x="673100" y="2450678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81</a:t>
            </a:r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auto">
          <a:xfrm>
            <a:off x="1763713" y="2853903"/>
            <a:ext cx="6492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</a:t>
            </a: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2408238" y="2853903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99</a:t>
            </a: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763713" y="3268241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3</a:t>
            </a: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2413000" y="3268241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33</a:t>
            </a:r>
          </a:p>
        </p:txBody>
      </p:sp>
      <p:cxnSp>
        <p:nvCxnSpPr>
          <p:cNvPr id="21" name="Přímá spojnice 24"/>
          <p:cNvCxnSpPr>
            <a:cxnSpLocks noChangeShapeType="1"/>
          </p:cNvCxnSpPr>
          <p:nvPr/>
        </p:nvCxnSpPr>
        <p:spPr bwMode="auto">
          <a:xfrm>
            <a:off x="1866900" y="2809453"/>
            <a:ext cx="10795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Přímá spojnice 25"/>
          <p:cNvCxnSpPr>
            <a:cxnSpLocks noChangeShapeType="1"/>
          </p:cNvCxnSpPr>
          <p:nvPr/>
        </p:nvCxnSpPr>
        <p:spPr bwMode="auto">
          <a:xfrm>
            <a:off x="2411413" y="2809453"/>
            <a:ext cx="0" cy="14033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Obdélník 26"/>
          <p:cNvSpPr>
            <a:spLocks noChangeArrowheads="1"/>
          </p:cNvSpPr>
          <p:nvPr/>
        </p:nvSpPr>
        <p:spPr bwMode="auto">
          <a:xfrm>
            <a:off x="2066925" y="2439566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99</a:t>
            </a:r>
          </a:p>
        </p:txBody>
      </p:sp>
      <p:sp>
        <p:nvSpPr>
          <p:cNvPr id="24" name="Ovál 33"/>
          <p:cNvSpPr>
            <a:spLocks noChangeArrowheads="1"/>
          </p:cNvSpPr>
          <p:nvPr/>
        </p:nvSpPr>
        <p:spPr bwMode="auto">
          <a:xfrm>
            <a:off x="323528" y="3682578"/>
            <a:ext cx="395287" cy="395288"/>
          </a:xfrm>
          <a:prstGeom prst="ellipse">
            <a:avLst/>
          </a:prstGeom>
          <a:noFill/>
          <a:ln w="28575" algn="ctr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2000"/>
          </a:p>
        </p:txBody>
      </p:sp>
      <p:sp>
        <p:nvSpPr>
          <p:cNvPr id="25" name="Ovál 41"/>
          <p:cNvSpPr>
            <a:spLocks noChangeArrowheads="1"/>
          </p:cNvSpPr>
          <p:nvPr/>
        </p:nvSpPr>
        <p:spPr bwMode="auto">
          <a:xfrm>
            <a:off x="1763688" y="3680991"/>
            <a:ext cx="395288" cy="396875"/>
          </a:xfrm>
          <a:prstGeom prst="ellipse">
            <a:avLst/>
          </a:prstGeom>
          <a:noFill/>
          <a:ln w="28575" algn="ctr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2000"/>
          </a:p>
        </p:txBody>
      </p:sp>
      <p:sp>
        <p:nvSpPr>
          <p:cNvPr id="26" name="Obdélník 3"/>
          <p:cNvSpPr>
            <a:spLocks noChangeArrowheads="1"/>
          </p:cNvSpPr>
          <p:nvPr/>
        </p:nvSpPr>
        <p:spPr bwMode="auto">
          <a:xfrm>
            <a:off x="4572000" y="1772816"/>
            <a:ext cx="4375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000">
                <a:solidFill>
                  <a:srgbClr val="FF0000"/>
                </a:solidFill>
              </a:rPr>
              <a:t>2. rozkladem na součin prvočísel</a:t>
            </a:r>
          </a:p>
        </p:txBody>
      </p:sp>
      <p:sp>
        <p:nvSpPr>
          <p:cNvPr id="27" name="Rectangle 2"/>
          <p:cNvSpPr txBox="1">
            <a:spLocks noChangeArrowheads="1"/>
          </p:cNvSpPr>
          <p:nvPr/>
        </p:nvSpPr>
        <p:spPr bwMode="auto">
          <a:xfrm>
            <a:off x="4643438" y="4798094"/>
            <a:ext cx="4303712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dirty="0">
                <a:latin typeface="+mn-lt"/>
              </a:rPr>
              <a:t>D(81,99,117)= 3 . 3 = </a:t>
            </a:r>
            <a:r>
              <a:rPr lang="cs-CZ" altLang="cs-CZ" sz="2800" b="1" dirty="0">
                <a:latin typeface="+mn-lt"/>
              </a:rPr>
              <a:t>9</a:t>
            </a:r>
          </a:p>
        </p:txBody>
      </p:sp>
      <p:sp>
        <p:nvSpPr>
          <p:cNvPr id="28" name="Obdélník 46"/>
          <p:cNvSpPr>
            <a:spLocks noChangeArrowheads="1"/>
          </p:cNvSpPr>
          <p:nvPr/>
        </p:nvSpPr>
        <p:spPr bwMode="auto">
          <a:xfrm>
            <a:off x="4859287" y="2495128"/>
            <a:ext cx="331311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200" dirty="0"/>
              <a:t>81 = 3 . 3 . 3 . 3</a:t>
            </a:r>
          </a:p>
        </p:txBody>
      </p:sp>
      <p:sp>
        <p:nvSpPr>
          <p:cNvPr id="29" name="Obdélník 51"/>
          <p:cNvSpPr>
            <a:spLocks noChangeArrowheads="1"/>
          </p:cNvSpPr>
          <p:nvPr/>
        </p:nvSpPr>
        <p:spPr bwMode="auto">
          <a:xfrm>
            <a:off x="4860000" y="3214266"/>
            <a:ext cx="372586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200" dirty="0"/>
              <a:t>99 = 3 . 3 .          11</a:t>
            </a:r>
          </a:p>
        </p:txBody>
      </p:sp>
      <p:sp>
        <p:nvSpPr>
          <p:cNvPr id="32" name="Obdélník 29"/>
          <p:cNvSpPr>
            <a:spLocks noChangeArrowheads="1"/>
          </p:cNvSpPr>
          <p:nvPr/>
        </p:nvSpPr>
        <p:spPr bwMode="auto">
          <a:xfrm>
            <a:off x="3059113" y="2836441"/>
            <a:ext cx="6492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</a:t>
            </a:r>
          </a:p>
        </p:txBody>
      </p:sp>
      <p:sp>
        <p:nvSpPr>
          <p:cNvPr id="33" name="Obdélník 30"/>
          <p:cNvSpPr>
            <a:spLocks noChangeArrowheads="1"/>
          </p:cNvSpPr>
          <p:nvPr/>
        </p:nvSpPr>
        <p:spPr bwMode="auto">
          <a:xfrm>
            <a:off x="3703638" y="2836441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117</a:t>
            </a:r>
          </a:p>
        </p:txBody>
      </p:sp>
      <p:sp>
        <p:nvSpPr>
          <p:cNvPr id="34" name="Obdélník 31"/>
          <p:cNvSpPr>
            <a:spLocks noChangeArrowheads="1"/>
          </p:cNvSpPr>
          <p:nvPr/>
        </p:nvSpPr>
        <p:spPr bwMode="auto">
          <a:xfrm>
            <a:off x="3059113" y="3250778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3</a:t>
            </a:r>
          </a:p>
        </p:txBody>
      </p:sp>
      <p:sp>
        <p:nvSpPr>
          <p:cNvPr id="35" name="Obdélník 32"/>
          <p:cNvSpPr>
            <a:spLocks noChangeArrowheads="1"/>
          </p:cNvSpPr>
          <p:nvPr/>
        </p:nvSpPr>
        <p:spPr bwMode="auto">
          <a:xfrm>
            <a:off x="3708400" y="3250778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39</a:t>
            </a:r>
          </a:p>
        </p:txBody>
      </p:sp>
      <p:cxnSp>
        <p:nvCxnSpPr>
          <p:cNvPr id="36" name="Přímá spojnice 34"/>
          <p:cNvCxnSpPr>
            <a:cxnSpLocks noChangeShapeType="1"/>
          </p:cNvCxnSpPr>
          <p:nvPr/>
        </p:nvCxnSpPr>
        <p:spPr bwMode="auto">
          <a:xfrm>
            <a:off x="3162300" y="2791991"/>
            <a:ext cx="10795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Přímá spojnice 35"/>
          <p:cNvCxnSpPr>
            <a:cxnSpLocks noChangeShapeType="1"/>
          </p:cNvCxnSpPr>
          <p:nvPr/>
        </p:nvCxnSpPr>
        <p:spPr bwMode="auto">
          <a:xfrm>
            <a:off x="3706813" y="2791991"/>
            <a:ext cx="0" cy="14033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Obdélník 36"/>
          <p:cNvSpPr>
            <a:spLocks noChangeArrowheads="1"/>
          </p:cNvSpPr>
          <p:nvPr/>
        </p:nvSpPr>
        <p:spPr bwMode="auto">
          <a:xfrm>
            <a:off x="3362325" y="2422103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117</a:t>
            </a:r>
          </a:p>
        </p:txBody>
      </p:sp>
      <p:sp>
        <p:nvSpPr>
          <p:cNvPr id="39" name="Ovál 37"/>
          <p:cNvSpPr>
            <a:spLocks noChangeArrowheads="1"/>
          </p:cNvSpPr>
          <p:nvPr/>
        </p:nvSpPr>
        <p:spPr bwMode="auto">
          <a:xfrm>
            <a:off x="3059832" y="3646066"/>
            <a:ext cx="395288" cy="396875"/>
          </a:xfrm>
          <a:prstGeom prst="ellipse">
            <a:avLst/>
          </a:prstGeom>
          <a:noFill/>
          <a:ln w="28575" algn="ctr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2000"/>
          </a:p>
        </p:txBody>
      </p:sp>
      <p:sp>
        <p:nvSpPr>
          <p:cNvPr id="40" name="Obdélník 51"/>
          <p:cNvSpPr>
            <a:spLocks noChangeArrowheads="1"/>
          </p:cNvSpPr>
          <p:nvPr/>
        </p:nvSpPr>
        <p:spPr bwMode="auto">
          <a:xfrm>
            <a:off x="4716000" y="3934991"/>
            <a:ext cx="4105026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200" dirty="0"/>
              <a:t>117 = 3 . 3 .                13 </a:t>
            </a:r>
          </a:p>
        </p:txBody>
      </p:sp>
      <p:sp>
        <p:nvSpPr>
          <p:cNvPr id="41" name="Rectangle 2"/>
          <p:cNvSpPr txBox="1">
            <a:spLocks noChangeArrowheads="1"/>
          </p:cNvSpPr>
          <p:nvPr/>
        </p:nvSpPr>
        <p:spPr bwMode="auto">
          <a:xfrm>
            <a:off x="811213" y="4764757"/>
            <a:ext cx="3455987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dirty="0">
                <a:latin typeface="+mn-lt"/>
              </a:rPr>
              <a:t>D(81,99,117) = </a:t>
            </a:r>
            <a:r>
              <a:rPr lang="cs-CZ" altLang="cs-CZ" sz="2800" b="1" dirty="0">
                <a:latin typeface="+mn-lt"/>
              </a:rPr>
              <a:t>9</a:t>
            </a:r>
          </a:p>
        </p:txBody>
      </p:sp>
      <p:sp>
        <p:nvSpPr>
          <p:cNvPr id="42" name="Obdélník 7"/>
          <p:cNvSpPr>
            <a:spLocks noChangeArrowheads="1"/>
          </p:cNvSpPr>
          <p:nvPr/>
        </p:nvSpPr>
        <p:spPr bwMode="auto">
          <a:xfrm>
            <a:off x="328613" y="3680991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9</a:t>
            </a:r>
          </a:p>
        </p:txBody>
      </p:sp>
      <p:sp>
        <p:nvSpPr>
          <p:cNvPr id="43" name="Obdélník 18"/>
          <p:cNvSpPr>
            <a:spLocks noChangeArrowheads="1"/>
          </p:cNvSpPr>
          <p:nvPr/>
        </p:nvSpPr>
        <p:spPr bwMode="auto">
          <a:xfrm>
            <a:off x="1764060" y="3666703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9</a:t>
            </a:r>
          </a:p>
        </p:txBody>
      </p:sp>
      <p:sp>
        <p:nvSpPr>
          <p:cNvPr id="44" name="Obdélník 19"/>
          <p:cNvSpPr>
            <a:spLocks noChangeArrowheads="1"/>
          </p:cNvSpPr>
          <p:nvPr/>
        </p:nvSpPr>
        <p:spPr bwMode="auto">
          <a:xfrm>
            <a:off x="2413000" y="3666703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11</a:t>
            </a:r>
          </a:p>
        </p:txBody>
      </p:sp>
      <p:sp>
        <p:nvSpPr>
          <p:cNvPr id="45" name="Obdélník 31"/>
          <p:cNvSpPr>
            <a:spLocks noChangeArrowheads="1"/>
          </p:cNvSpPr>
          <p:nvPr/>
        </p:nvSpPr>
        <p:spPr bwMode="auto">
          <a:xfrm>
            <a:off x="3060204" y="3644478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9</a:t>
            </a:r>
          </a:p>
        </p:txBody>
      </p:sp>
      <p:sp>
        <p:nvSpPr>
          <p:cNvPr id="46" name="Obdélník 32"/>
          <p:cNvSpPr>
            <a:spLocks noChangeArrowheads="1"/>
          </p:cNvSpPr>
          <p:nvPr/>
        </p:nvSpPr>
        <p:spPr bwMode="auto">
          <a:xfrm>
            <a:off x="3708400" y="3644478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13</a:t>
            </a:r>
          </a:p>
        </p:txBody>
      </p:sp>
      <p:sp>
        <p:nvSpPr>
          <p:cNvPr id="48" name="Obdélník 47"/>
          <p:cNvSpPr/>
          <p:nvPr/>
        </p:nvSpPr>
        <p:spPr>
          <a:xfrm>
            <a:off x="5544000" y="2385104"/>
            <a:ext cx="252000" cy="1980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Obdélník 48"/>
          <p:cNvSpPr/>
          <p:nvPr/>
        </p:nvSpPr>
        <p:spPr>
          <a:xfrm>
            <a:off x="5904176" y="2385104"/>
            <a:ext cx="252000" cy="1980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1184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6" grpId="0"/>
      <p:bldP spid="17" grpId="0"/>
      <p:bldP spid="18" grpId="0"/>
      <p:bldP spid="19" grpId="0"/>
      <p:bldP spid="20" grpId="0"/>
      <p:bldP spid="23" grpId="0"/>
      <p:bldP spid="24" grpId="0" animBg="1"/>
      <p:bldP spid="25" grpId="0" animBg="1"/>
      <p:bldP spid="26" grpId="0"/>
      <p:bldP spid="27" grpId="0"/>
      <p:bldP spid="28" grpId="0"/>
      <p:bldP spid="29" grpId="0"/>
      <p:bldP spid="32" grpId="0"/>
      <p:bldP spid="33" grpId="0"/>
      <p:bldP spid="34" grpId="0"/>
      <p:bldP spid="35" grpId="0"/>
      <p:bldP spid="38" grpId="0"/>
      <p:bldP spid="39" grpId="0" animBg="1"/>
      <p:bldP spid="40" grpId="0"/>
      <p:bldP spid="41" grpId="0"/>
      <p:bldP spid="42" grpId="0"/>
      <p:bldP spid="43" grpId="0"/>
      <p:bldP spid="44" grpId="0"/>
      <p:bldP spid="45" grpId="0"/>
      <p:bldP spid="46" grpId="0"/>
      <p:bldP spid="48" grpId="0" animBg="1"/>
      <p:bldP spid="4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Největší společný dělitel více čísel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Obdélník 1"/>
          <p:cNvSpPr>
            <a:spLocks noChangeArrowheads="1"/>
          </p:cNvSpPr>
          <p:nvPr/>
        </p:nvSpPr>
        <p:spPr bwMode="auto">
          <a:xfrm>
            <a:off x="107950" y="806450"/>
            <a:ext cx="90725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2) Nalezněte největší společný dělitel čísel:         d) 56, 88 a 104</a:t>
            </a:r>
          </a:p>
        </p:txBody>
      </p:sp>
      <p:sp>
        <p:nvSpPr>
          <p:cNvPr id="9" name="Obdélník 3"/>
          <p:cNvSpPr>
            <a:spLocks noChangeArrowheads="1"/>
          </p:cNvSpPr>
          <p:nvPr/>
        </p:nvSpPr>
        <p:spPr bwMode="auto">
          <a:xfrm>
            <a:off x="85725" y="1783928"/>
            <a:ext cx="45577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000">
                <a:solidFill>
                  <a:srgbClr val="00B050"/>
                </a:solidFill>
              </a:rPr>
              <a:t>1. nalezením všech dělitelů</a:t>
            </a:r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323850" y="2863428"/>
            <a:ext cx="649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</a:t>
            </a:r>
          </a:p>
        </p:txBody>
      </p:sp>
      <p:sp>
        <p:nvSpPr>
          <p:cNvPr id="11" name="Obdélník 6"/>
          <p:cNvSpPr>
            <a:spLocks noChangeArrowheads="1"/>
          </p:cNvSpPr>
          <p:nvPr/>
        </p:nvSpPr>
        <p:spPr bwMode="auto">
          <a:xfrm>
            <a:off x="1014413" y="2863428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56</a:t>
            </a:r>
          </a:p>
        </p:txBody>
      </p:sp>
      <p:sp>
        <p:nvSpPr>
          <p:cNvPr id="12" name="Obdélník 7"/>
          <p:cNvSpPr>
            <a:spLocks noChangeArrowheads="1"/>
          </p:cNvSpPr>
          <p:nvPr/>
        </p:nvSpPr>
        <p:spPr bwMode="auto">
          <a:xfrm>
            <a:off x="328613" y="3279353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2</a:t>
            </a:r>
          </a:p>
        </p:txBody>
      </p:sp>
      <p:sp>
        <p:nvSpPr>
          <p:cNvPr id="13" name="Obdélník 8"/>
          <p:cNvSpPr>
            <a:spLocks noChangeArrowheads="1"/>
          </p:cNvSpPr>
          <p:nvPr/>
        </p:nvSpPr>
        <p:spPr bwMode="auto">
          <a:xfrm>
            <a:off x="1019175" y="3279353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28</a:t>
            </a:r>
          </a:p>
        </p:txBody>
      </p:sp>
      <p:cxnSp>
        <p:nvCxnSpPr>
          <p:cNvPr id="14" name="Přímá spojnice 13"/>
          <p:cNvCxnSpPr>
            <a:cxnSpLocks noChangeShapeType="1"/>
          </p:cNvCxnSpPr>
          <p:nvPr/>
        </p:nvCxnSpPr>
        <p:spPr bwMode="auto">
          <a:xfrm>
            <a:off x="395536" y="2818978"/>
            <a:ext cx="108108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Přímá spojnice 14"/>
          <p:cNvCxnSpPr>
            <a:cxnSpLocks noChangeShapeType="1"/>
          </p:cNvCxnSpPr>
          <p:nvPr/>
        </p:nvCxnSpPr>
        <p:spPr bwMode="auto">
          <a:xfrm>
            <a:off x="899592" y="2818978"/>
            <a:ext cx="23813" cy="1906166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Obdélník 15"/>
          <p:cNvSpPr>
            <a:spLocks noChangeArrowheads="1"/>
          </p:cNvSpPr>
          <p:nvPr/>
        </p:nvSpPr>
        <p:spPr bwMode="auto">
          <a:xfrm>
            <a:off x="673100" y="2450678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56</a:t>
            </a:r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auto">
          <a:xfrm>
            <a:off x="1763713" y="2853903"/>
            <a:ext cx="6492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</a:t>
            </a: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2408238" y="2853903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88</a:t>
            </a: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763713" y="3268241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2</a:t>
            </a: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2413000" y="3268241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44</a:t>
            </a:r>
          </a:p>
        </p:txBody>
      </p:sp>
      <p:cxnSp>
        <p:nvCxnSpPr>
          <p:cNvPr id="21" name="Přímá spojnice 24"/>
          <p:cNvCxnSpPr>
            <a:cxnSpLocks noChangeShapeType="1"/>
          </p:cNvCxnSpPr>
          <p:nvPr/>
        </p:nvCxnSpPr>
        <p:spPr bwMode="auto">
          <a:xfrm>
            <a:off x="1866900" y="2809453"/>
            <a:ext cx="10795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Přímá spojnice 25"/>
          <p:cNvCxnSpPr>
            <a:cxnSpLocks noChangeShapeType="1"/>
          </p:cNvCxnSpPr>
          <p:nvPr/>
        </p:nvCxnSpPr>
        <p:spPr bwMode="auto">
          <a:xfrm flipH="1">
            <a:off x="2390775" y="2809453"/>
            <a:ext cx="20638" cy="17716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Obdélník 26"/>
          <p:cNvSpPr>
            <a:spLocks noChangeArrowheads="1"/>
          </p:cNvSpPr>
          <p:nvPr/>
        </p:nvSpPr>
        <p:spPr bwMode="auto">
          <a:xfrm>
            <a:off x="2066925" y="2439566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88</a:t>
            </a:r>
          </a:p>
        </p:txBody>
      </p:sp>
      <p:sp>
        <p:nvSpPr>
          <p:cNvPr id="24" name="Ovál 33"/>
          <p:cNvSpPr>
            <a:spLocks noChangeArrowheads="1"/>
          </p:cNvSpPr>
          <p:nvPr/>
        </p:nvSpPr>
        <p:spPr bwMode="auto">
          <a:xfrm>
            <a:off x="1043608" y="4113833"/>
            <a:ext cx="395287" cy="395287"/>
          </a:xfrm>
          <a:prstGeom prst="ellipse">
            <a:avLst/>
          </a:prstGeom>
          <a:noFill/>
          <a:ln w="28575" algn="ctr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2000"/>
          </a:p>
        </p:txBody>
      </p:sp>
      <p:sp>
        <p:nvSpPr>
          <p:cNvPr id="25" name="Ovál 41"/>
          <p:cNvSpPr>
            <a:spLocks noChangeArrowheads="1"/>
          </p:cNvSpPr>
          <p:nvPr/>
        </p:nvSpPr>
        <p:spPr bwMode="auto">
          <a:xfrm>
            <a:off x="1763688" y="4112245"/>
            <a:ext cx="395288" cy="396875"/>
          </a:xfrm>
          <a:prstGeom prst="ellipse">
            <a:avLst/>
          </a:prstGeom>
          <a:noFill/>
          <a:ln w="28575" algn="ctr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2000"/>
          </a:p>
        </p:txBody>
      </p:sp>
      <p:sp>
        <p:nvSpPr>
          <p:cNvPr id="26" name="Obdélník 3"/>
          <p:cNvSpPr>
            <a:spLocks noChangeArrowheads="1"/>
          </p:cNvSpPr>
          <p:nvPr/>
        </p:nvSpPr>
        <p:spPr bwMode="auto">
          <a:xfrm>
            <a:off x="4572000" y="1772816"/>
            <a:ext cx="4375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000">
                <a:solidFill>
                  <a:srgbClr val="FF0000"/>
                </a:solidFill>
              </a:rPr>
              <a:t>2. rozkladem na součin prvočísel</a:t>
            </a:r>
          </a:p>
        </p:txBody>
      </p:sp>
      <p:sp>
        <p:nvSpPr>
          <p:cNvPr id="27" name="Rectangle 2"/>
          <p:cNvSpPr txBox="1">
            <a:spLocks noChangeArrowheads="1"/>
          </p:cNvSpPr>
          <p:nvPr/>
        </p:nvSpPr>
        <p:spPr bwMode="auto">
          <a:xfrm>
            <a:off x="4643438" y="5230391"/>
            <a:ext cx="4303712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dirty="0">
                <a:latin typeface="+mn-lt"/>
              </a:rPr>
              <a:t>D(56,88,104)=2.2.2 = </a:t>
            </a:r>
            <a:r>
              <a:rPr lang="cs-CZ" altLang="cs-CZ" sz="2800" b="1" dirty="0">
                <a:latin typeface="+mn-lt"/>
              </a:rPr>
              <a:t>8</a:t>
            </a:r>
          </a:p>
        </p:txBody>
      </p:sp>
      <p:sp>
        <p:nvSpPr>
          <p:cNvPr id="28" name="Obdélník 46"/>
          <p:cNvSpPr>
            <a:spLocks noChangeArrowheads="1"/>
          </p:cNvSpPr>
          <p:nvPr/>
        </p:nvSpPr>
        <p:spPr bwMode="auto">
          <a:xfrm>
            <a:off x="4787900" y="2495128"/>
            <a:ext cx="331311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200"/>
              <a:t>56 = 2 . 2 . 2 . 7</a:t>
            </a:r>
          </a:p>
        </p:txBody>
      </p:sp>
      <p:sp>
        <p:nvSpPr>
          <p:cNvPr id="29" name="Obdélník 51"/>
          <p:cNvSpPr>
            <a:spLocks noChangeArrowheads="1"/>
          </p:cNvSpPr>
          <p:nvPr/>
        </p:nvSpPr>
        <p:spPr bwMode="auto">
          <a:xfrm>
            <a:off x="4751388" y="3214266"/>
            <a:ext cx="3725862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200" dirty="0"/>
              <a:t>88 = 2 . 2 . 2 .      11</a:t>
            </a:r>
          </a:p>
        </p:txBody>
      </p:sp>
      <p:sp>
        <p:nvSpPr>
          <p:cNvPr id="32" name="Obdélník 29"/>
          <p:cNvSpPr>
            <a:spLocks noChangeArrowheads="1"/>
          </p:cNvSpPr>
          <p:nvPr/>
        </p:nvSpPr>
        <p:spPr bwMode="auto">
          <a:xfrm>
            <a:off x="3059113" y="2836441"/>
            <a:ext cx="6492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</a:t>
            </a:r>
          </a:p>
        </p:txBody>
      </p:sp>
      <p:sp>
        <p:nvSpPr>
          <p:cNvPr id="33" name="Obdélník 30"/>
          <p:cNvSpPr>
            <a:spLocks noChangeArrowheads="1"/>
          </p:cNvSpPr>
          <p:nvPr/>
        </p:nvSpPr>
        <p:spPr bwMode="auto">
          <a:xfrm>
            <a:off x="3703638" y="2836441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104</a:t>
            </a:r>
          </a:p>
        </p:txBody>
      </p:sp>
      <p:sp>
        <p:nvSpPr>
          <p:cNvPr id="34" name="Obdélník 31"/>
          <p:cNvSpPr>
            <a:spLocks noChangeArrowheads="1"/>
          </p:cNvSpPr>
          <p:nvPr/>
        </p:nvSpPr>
        <p:spPr bwMode="auto">
          <a:xfrm>
            <a:off x="3059113" y="3250778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2</a:t>
            </a:r>
          </a:p>
        </p:txBody>
      </p:sp>
      <p:sp>
        <p:nvSpPr>
          <p:cNvPr id="35" name="Obdélník 32"/>
          <p:cNvSpPr>
            <a:spLocks noChangeArrowheads="1"/>
          </p:cNvSpPr>
          <p:nvPr/>
        </p:nvSpPr>
        <p:spPr bwMode="auto">
          <a:xfrm>
            <a:off x="3708400" y="3250778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52</a:t>
            </a:r>
          </a:p>
        </p:txBody>
      </p:sp>
      <p:cxnSp>
        <p:nvCxnSpPr>
          <p:cNvPr id="36" name="Přímá spojnice 34"/>
          <p:cNvCxnSpPr>
            <a:cxnSpLocks noChangeShapeType="1"/>
          </p:cNvCxnSpPr>
          <p:nvPr/>
        </p:nvCxnSpPr>
        <p:spPr bwMode="auto">
          <a:xfrm>
            <a:off x="3162300" y="2791991"/>
            <a:ext cx="10795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Přímá spojnice 35"/>
          <p:cNvCxnSpPr>
            <a:cxnSpLocks noChangeShapeType="1"/>
          </p:cNvCxnSpPr>
          <p:nvPr/>
        </p:nvCxnSpPr>
        <p:spPr bwMode="auto">
          <a:xfrm>
            <a:off x="3706813" y="2791991"/>
            <a:ext cx="1587" cy="157321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Obdélník 36"/>
          <p:cNvSpPr>
            <a:spLocks noChangeArrowheads="1"/>
          </p:cNvSpPr>
          <p:nvPr/>
        </p:nvSpPr>
        <p:spPr bwMode="auto">
          <a:xfrm>
            <a:off x="3362325" y="2422103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104</a:t>
            </a:r>
          </a:p>
        </p:txBody>
      </p:sp>
      <p:sp>
        <p:nvSpPr>
          <p:cNvPr id="39" name="Ovál 37"/>
          <p:cNvSpPr>
            <a:spLocks noChangeArrowheads="1"/>
          </p:cNvSpPr>
          <p:nvPr/>
        </p:nvSpPr>
        <p:spPr bwMode="auto">
          <a:xfrm>
            <a:off x="3059832" y="4077866"/>
            <a:ext cx="395288" cy="396875"/>
          </a:xfrm>
          <a:prstGeom prst="ellipse">
            <a:avLst/>
          </a:prstGeom>
          <a:noFill/>
          <a:ln w="28575" algn="ctr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2000"/>
          </a:p>
        </p:txBody>
      </p:sp>
      <p:sp>
        <p:nvSpPr>
          <p:cNvPr id="40" name="Obdélník 51"/>
          <p:cNvSpPr>
            <a:spLocks noChangeArrowheads="1"/>
          </p:cNvSpPr>
          <p:nvPr/>
        </p:nvSpPr>
        <p:spPr bwMode="auto">
          <a:xfrm>
            <a:off x="4608000" y="3934991"/>
            <a:ext cx="367297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200" dirty="0"/>
              <a:t>104 = 2 . 2 . 2 .            13 </a:t>
            </a:r>
          </a:p>
        </p:txBody>
      </p:sp>
      <p:sp>
        <p:nvSpPr>
          <p:cNvPr id="41" name="Rectangle 2"/>
          <p:cNvSpPr txBox="1">
            <a:spLocks noChangeArrowheads="1"/>
          </p:cNvSpPr>
          <p:nvPr/>
        </p:nvSpPr>
        <p:spPr bwMode="auto">
          <a:xfrm>
            <a:off x="811213" y="5197053"/>
            <a:ext cx="3455987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dirty="0">
                <a:latin typeface="+mn-lt"/>
              </a:rPr>
              <a:t>D(56,88,104) = </a:t>
            </a:r>
            <a:r>
              <a:rPr lang="cs-CZ" altLang="cs-CZ" sz="2800" b="1" dirty="0">
                <a:latin typeface="+mn-lt"/>
              </a:rPr>
              <a:t>8</a:t>
            </a:r>
          </a:p>
        </p:txBody>
      </p:sp>
      <p:sp>
        <p:nvSpPr>
          <p:cNvPr id="42" name="Obdélník 7"/>
          <p:cNvSpPr>
            <a:spLocks noChangeArrowheads="1"/>
          </p:cNvSpPr>
          <p:nvPr/>
        </p:nvSpPr>
        <p:spPr bwMode="auto">
          <a:xfrm>
            <a:off x="328613" y="4109070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7</a:t>
            </a:r>
          </a:p>
        </p:txBody>
      </p:sp>
      <p:sp>
        <p:nvSpPr>
          <p:cNvPr id="43" name="Obdélník 18"/>
          <p:cNvSpPr>
            <a:spLocks noChangeArrowheads="1"/>
          </p:cNvSpPr>
          <p:nvPr/>
        </p:nvSpPr>
        <p:spPr bwMode="auto">
          <a:xfrm>
            <a:off x="1764060" y="4109070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8</a:t>
            </a:r>
          </a:p>
        </p:txBody>
      </p:sp>
      <p:sp>
        <p:nvSpPr>
          <p:cNvPr id="44" name="Obdélník 19"/>
          <p:cNvSpPr>
            <a:spLocks noChangeArrowheads="1"/>
          </p:cNvSpPr>
          <p:nvPr/>
        </p:nvSpPr>
        <p:spPr bwMode="auto">
          <a:xfrm>
            <a:off x="2413000" y="4109070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11</a:t>
            </a:r>
          </a:p>
        </p:txBody>
      </p:sp>
      <p:sp>
        <p:nvSpPr>
          <p:cNvPr id="45" name="Obdélník 31"/>
          <p:cNvSpPr>
            <a:spLocks noChangeArrowheads="1"/>
          </p:cNvSpPr>
          <p:nvPr/>
        </p:nvSpPr>
        <p:spPr bwMode="auto">
          <a:xfrm>
            <a:off x="3059113" y="3646066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4</a:t>
            </a:r>
          </a:p>
        </p:txBody>
      </p:sp>
      <p:sp>
        <p:nvSpPr>
          <p:cNvPr id="46" name="Obdélník 32"/>
          <p:cNvSpPr>
            <a:spLocks noChangeArrowheads="1"/>
          </p:cNvSpPr>
          <p:nvPr/>
        </p:nvSpPr>
        <p:spPr bwMode="auto">
          <a:xfrm>
            <a:off x="3708400" y="3644478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26</a:t>
            </a:r>
          </a:p>
        </p:txBody>
      </p:sp>
      <p:sp>
        <p:nvSpPr>
          <p:cNvPr id="48" name="Obdélník 31"/>
          <p:cNvSpPr>
            <a:spLocks noChangeArrowheads="1"/>
          </p:cNvSpPr>
          <p:nvPr/>
        </p:nvSpPr>
        <p:spPr bwMode="auto">
          <a:xfrm>
            <a:off x="3059113" y="4044528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8</a:t>
            </a:r>
          </a:p>
        </p:txBody>
      </p:sp>
      <p:sp>
        <p:nvSpPr>
          <p:cNvPr id="49" name="Obdélník 32"/>
          <p:cNvSpPr>
            <a:spLocks noChangeArrowheads="1"/>
          </p:cNvSpPr>
          <p:nvPr/>
        </p:nvSpPr>
        <p:spPr bwMode="auto">
          <a:xfrm>
            <a:off x="3708400" y="4041353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13</a:t>
            </a:r>
          </a:p>
        </p:txBody>
      </p:sp>
      <p:sp>
        <p:nvSpPr>
          <p:cNvPr id="50" name="Obdélník 7"/>
          <p:cNvSpPr>
            <a:spLocks noChangeArrowheads="1"/>
          </p:cNvSpPr>
          <p:nvPr/>
        </p:nvSpPr>
        <p:spPr bwMode="auto">
          <a:xfrm>
            <a:off x="1042988" y="4109070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8</a:t>
            </a:r>
          </a:p>
        </p:txBody>
      </p:sp>
      <p:sp>
        <p:nvSpPr>
          <p:cNvPr id="52" name="Obdélník 51"/>
          <p:cNvSpPr/>
          <p:nvPr/>
        </p:nvSpPr>
        <p:spPr>
          <a:xfrm>
            <a:off x="5436096" y="2385104"/>
            <a:ext cx="252000" cy="1980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Obdélník 53"/>
          <p:cNvSpPr/>
          <p:nvPr/>
        </p:nvSpPr>
        <p:spPr>
          <a:xfrm>
            <a:off x="5832168" y="2385104"/>
            <a:ext cx="252000" cy="1980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Obdélník 54"/>
          <p:cNvSpPr/>
          <p:nvPr/>
        </p:nvSpPr>
        <p:spPr>
          <a:xfrm>
            <a:off x="6228184" y="2385104"/>
            <a:ext cx="252000" cy="1980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Obdélník 7"/>
          <p:cNvSpPr>
            <a:spLocks noChangeArrowheads="1"/>
          </p:cNvSpPr>
          <p:nvPr/>
        </p:nvSpPr>
        <p:spPr bwMode="auto">
          <a:xfrm>
            <a:off x="323528" y="3677022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4</a:t>
            </a:r>
          </a:p>
        </p:txBody>
      </p:sp>
      <p:sp>
        <p:nvSpPr>
          <p:cNvPr id="53" name="Obdélník 8"/>
          <p:cNvSpPr>
            <a:spLocks noChangeArrowheads="1"/>
          </p:cNvSpPr>
          <p:nvPr/>
        </p:nvSpPr>
        <p:spPr bwMode="auto">
          <a:xfrm>
            <a:off x="1014090" y="3677022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14</a:t>
            </a:r>
          </a:p>
        </p:txBody>
      </p:sp>
      <p:sp>
        <p:nvSpPr>
          <p:cNvPr id="56" name="Obdélník 55"/>
          <p:cNvSpPr>
            <a:spLocks noChangeArrowheads="1"/>
          </p:cNvSpPr>
          <p:nvPr/>
        </p:nvSpPr>
        <p:spPr bwMode="auto">
          <a:xfrm>
            <a:off x="1763688" y="3677022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4</a:t>
            </a:r>
          </a:p>
        </p:txBody>
      </p:sp>
      <p:sp>
        <p:nvSpPr>
          <p:cNvPr id="57" name="Obdélník 56"/>
          <p:cNvSpPr>
            <a:spLocks noChangeArrowheads="1"/>
          </p:cNvSpPr>
          <p:nvPr/>
        </p:nvSpPr>
        <p:spPr bwMode="auto">
          <a:xfrm>
            <a:off x="2412975" y="3677022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1021184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6" grpId="0"/>
      <p:bldP spid="17" grpId="0"/>
      <p:bldP spid="18" grpId="0"/>
      <p:bldP spid="19" grpId="0"/>
      <p:bldP spid="20" grpId="0"/>
      <p:bldP spid="23" grpId="0"/>
      <p:bldP spid="24" grpId="0" animBg="1"/>
      <p:bldP spid="25" grpId="0" animBg="1"/>
      <p:bldP spid="26" grpId="0"/>
      <p:bldP spid="27" grpId="0"/>
      <p:bldP spid="28" grpId="0"/>
      <p:bldP spid="29" grpId="0"/>
      <p:bldP spid="32" grpId="0"/>
      <p:bldP spid="33" grpId="0"/>
      <p:bldP spid="34" grpId="0"/>
      <p:bldP spid="35" grpId="0"/>
      <p:bldP spid="38" grpId="0"/>
      <p:bldP spid="39" grpId="0" animBg="1"/>
      <p:bldP spid="40" grpId="0"/>
      <p:bldP spid="41" grpId="0"/>
      <p:bldP spid="42" grpId="0"/>
      <p:bldP spid="43" grpId="0"/>
      <p:bldP spid="44" grpId="0"/>
      <p:bldP spid="45" grpId="0"/>
      <p:bldP spid="46" grpId="0"/>
      <p:bldP spid="48" grpId="0"/>
      <p:bldP spid="49" grpId="0"/>
      <p:bldP spid="50" grpId="0"/>
      <p:bldP spid="52" grpId="0" animBg="1"/>
      <p:bldP spid="54" grpId="0" animBg="1"/>
      <p:bldP spid="55" grpId="0" animBg="1"/>
      <p:bldP spid="51" grpId="0"/>
      <p:bldP spid="53" grpId="0"/>
      <p:bldP spid="56" grpId="0"/>
      <p:bldP spid="5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Největší společný dělitel více čísel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Obdélník 1"/>
          <p:cNvSpPr>
            <a:spLocks noChangeArrowheads="1"/>
          </p:cNvSpPr>
          <p:nvPr/>
        </p:nvSpPr>
        <p:spPr bwMode="auto">
          <a:xfrm>
            <a:off x="107950" y="806450"/>
            <a:ext cx="90725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2) Nalezněte největší společný dělitel čísel:         e) 38, 44 a 58</a:t>
            </a:r>
          </a:p>
        </p:txBody>
      </p:sp>
      <p:sp>
        <p:nvSpPr>
          <p:cNvPr id="9" name="Obdélník 3"/>
          <p:cNvSpPr>
            <a:spLocks noChangeArrowheads="1"/>
          </p:cNvSpPr>
          <p:nvPr/>
        </p:nvSpPr>
        <p:spPr bwMode="auto">
          <a:xfrm>
            <a:off x="85725" y="1783928"/>
            <a:ext cx="45577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000">
                <a:solidFill>
                  <a:srgbClr val="00B050"/>
                </a:solidFill>
              </a:rPr>
              <a:t>1. nalezením všech dělitelů</a:t>
            </a:r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323850" y="2863428"/>
            <a:ext cx="649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</a:t>
            </a:r>
          </a:p>
        </p:txBody>
      </p:sp>
      <p:sp>
        <p:nvSpPr>
          <p:cNvPr id="11" name="Obdélník 6"/>
          <p:cNvSpPr>
            <a:spLocks noChangeArrowheads="1"/>
          </p:cNvSpPr>
          <p:nvPr/>
        </p:nvSpPr>
        <p:spPr bwMode="auto">
          <a:xfrm>
            <a:off x="1014413" y="2863428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38</a:t>
            </a:r>
          </a:p>
        </p:txBody>
      </p:sp>
      <p:sp>
        <p:nvSpPr>
          <p:cNvPr id="12" name="Obdélník 7"/>
          <p:cNvSpPr>
            <a:spLocks noChangeArrowheads="1"/>
          </p:cNvSpPr>
          <p:nvPr/>
        </p:nvSpPr>
        <p:spPr bwMode="auto">
          <a:xfrm>
            <a:off x="328613" y="3279353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2</a:t>
            </a:r>
          </a:p>
        </p:txBody>
      </p:sp>
      <p:sp>
        <p:nvSpPr>
          <p:cNvPr id="13" name="Obdélník 8"/>
          <p:cNvSpPr>
            <a:spLocks noChangeArrowheads="1"/>
          </p:cNvSpPr>
          <p:nvPr/>
        </p:nvSpPr>
        <p:spPr bwMode="auto">
          <a:xfrm>
            <a:off x="1019175" y="3279353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19</a:t>
            </a:r>
          </a:p>
        </p:txBody>
      </p:sp>
      <p:cxnSp>
        <p:nvCxnSpPr>
          <p:cNvPr id="14" name="Přímá spojnice 13"/>
          <p:cNvCxnSpPr>
            <a:cxnSpLocks noChangeShapeType="1"/>
          </p:cNvCxnSpPr>
          <p:nvPr/>
        </p:nvCxnSpPr>
        <p:spPr bwMode="auto">
          <a:xfrm>
            <a:off x="503238" y="2818978"/>
            <a:ext cx="108108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Přímá spojnice 14"/>
          <p:cNvCxnSpPr>
            <a:cxnSpLocks noChangeShapeType="1"/>
          </p:cNvCxnSpPr>
          <p:nvPr/>
        </p:nvCxnSpPr>
        <p:spPr bwMode="auto">
          <a:xfrm>
            <a:off x="1019175" y="2818978"/>
            <a:ext cx="0" cy="14763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Obdélník 15"/>
          <p:cNvSpPr>
            <a:spLocks noChangeArrowheads="1"/>
          </p:cNvSpPr>
          <p:nvPr/>
        </p:nvSpPr>
        <p:spPr bwMode="auto">
          <a:xfrm>
            <a:off x="673100" y="2450678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38</a:t>
            </a:r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auto">
          <a:xfrm>
            <a:off x="1763713" y="2853903"/>
            <a:ext cx="6492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</a:t>
            </a: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2408238" y="2853903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44</a:t>
            </a: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763713" y="3268241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2</a:t>
            </a: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2413000" y="3268241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22</a:t>
            </a:r>
          </a:p>
        </p:txBody>
      </p:sp>
      <p:cxnSp>
        <p:nvCxnSpPr>
          <p:cNvPr id="21" name="Přímá spojnice 24"/>
          <p:cNvCxnSpPr>
            <a:cxnSpLocks noChangeShapeType="1"/>
          </p:cNvCxnSpPr>
          <p:nvPr/>
        </p:nvCxnSpPr>
        <p:spPr bwMode="auto">
          <a:xfrm>
            <a:off x="1866900" y="2809453"/>
            <a:ext cx="10795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Přímá spojnice 25"/>
          <p:cNvCxnSpPr>
            <a:cxnSpLocks noChangeShapeType="1"/>
          </p:cNvCxnSpPr>
          <p:nvPr/>
        </p:nvCxnSpPr>
        <p:spPr bwMode="auto">
          <a:xfrm>
            <a:off x="2411413" y="2809453"/>
            <a:ext cx="0" cy="14033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Obdélník 26"/>
          <p:cNvSpPr>
            <a:spLocks noChangeArrowheads="1"/>
          </p:cNvSpPr>
          <p:nvPr/>
        </p:nvSpPr>
        <p:spPr bwMode="auto">
          <a:xfrm>
            <a:off x="2066925" y="2439566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44</a:t>
            </a:r>
          </a:p>
        </p:txBody>
      </p:sp>
      <p:sp>
        <p:nvSpPr>
          <p:cNvPr id="24" name="Ovál 33"/>
          <p:cNvSpPr>
            <a:spLocks noChangeArrowheads="1"/>
          </p:cNvSpPr>
          <p:nvPr/>
        </p:nvSpPr>
        <p:spPr bwMode="auto">
          <a:xfrm>
            <a:off x="323528" y="3285703"/>
            <a:ext cx="395287" cy="395288"/>
          </a:xfrm>
          <a:prstGeom prst="ellipse">
            <a:avLst/>
          </a:prstGeom>
          <a:noFill/>
          <a:ln w="28575" algn="ctr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2000"/>
          </a:p>
        </p:txBody>
      </p:sp>
      <p:sp>
        <p:nvSpPr>
          <p:cNvPr id="25" name="Ovál 41"/>
          <p:cNvSpPr>
            <a:spLocks noChangeArrowheads="1"/>
          </p:cNvSpPr>
          <p:nvPr/>
        </p:nvSpPr>
        <p:spPr bwMode="auto">
          <a:xfrm>
            <a:off x="1763688" y="3285703"/>
            <a:ext cx="395288" cy="396875"/>
          </a:xfrm>
          <a:prstGeom prst="ellipse">
            <a:avLst/>
          </a:prstGeom>
          <a:noFill/>
          <a:ln w="28575" algn="ctr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2000"/>
          </a:p>
        </p:txBody>
      </p:sp>
      <p:sp>
        <p:nvSpPr>
          <p:cNvPr id="26" name="Obdélník 3"/>
          <p:cNvSpPr>
            <a:spLocks noChangeArrowheads="1"/>
          </p:cNvSpPr>
          <p:nvPr/>
        </p:nvSpPr>
        <p:spPr bwMode="auto">
          <a:xfrm>
            <a:off x="4572000" y="1772816"/>
            <a:ext cx="4375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000">
                <a:solidFill>
                  <a:srgbClr val="FF0000"/>
                </a:solidFill>
              </a:rPr>
              <a:t>2. rozkladem na součin prvočísel</a:t>
            </a:r>
          </a:p>
        </p:txBody>
      </p:sp>
      <p:sp>
        <p:nvSpPr>
          <p:cNvPr id="27" name="Rectangle 2"/>
          <p:cNvSpPr txBox="1">
            <a:spLocks noChangeArrowheads="1"/>
          </p:cNvSpPr>
          <p:nvPr/>
        </p:nvSpPr>
        <p:spPr bwMode="auto">
          <a:xfrm>
            <a:off x="4643438" y="5230391"/>
            <a:ext cx="4303712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dirty="0">
                <a:latin typeface="+mn-lt"/>
              </a:rPr>
              <a:t>D(38, 44, 58) = </a:t>
            </a:r>
            <a:r>
              <a:rPr lang="cs-CZ" altLang="cs-CZ" sz="2800" b="1" dirty="0">
                <a:latin typeface="+mn-lt"/>
              </a:rPr>
              <a:t>2</a:t>
            </a:r>
          </a:p>
        </p:txBody>
      </p:sp>
      <p:sp>
        <p:nvSpPr>
          <p:cNvPr id="28" name="Obdélník 46"/>
          <p:cNvSpPr>
            <a:spLocks noChangeArrowheads="1"/>
          </p:cNvSpPr>
          <p:nvPr/>
        </p:nvSpPr>
        <p:spPr bwMode="auto">
          <a:xfrm>
            <a:off x="4787900" y="2495128"/>
            <a:ext cx="331311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200"/>
              <a:t>38 = 2 . 19</a:t>
            </a:r>
          </a:p>
        </p:txBody>
      </p:sp>
      <p:sp>
        <p:nvSpPr>
          <p:cNvPr id="29" name="Obdélník 51"/>
          <p:cNvSpPr>
            <a:spLocks noChangeArrowheads="1"/>
          </p:cNvSpPr>
          <p:nvPr/>
        </p:nvSpPr>
        <p:spPr bwMode="auto">
          <a:xfrm>
            <a:off x="4751388" y="3214266"/>
            <a:ext cx="3725862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200" dirty="0"/>
              <a:t>44 = 2 .        2 . 11</a:t>
            </a:r>
          </a:p>
        </p:txBody>
      </p:sp>
      <p:sp>
        <p:nvSpPr>
          <p:cNvPr id="30" name="Obdélník 29"/>
          <p:cNvSpPr>
            <a:spLocks noChangeArrowheads="1"/>
          </p:cNvSpPr>
          <p:nvPr/>
        </p:nvSpPr>
        <p:spPr bwMode="auto">
          <a:xfrm>
            <a:off x="3059113" y="2836441"/>
            <a:ext cx="6492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</a:t>
            </a:r>
          </a:p>
        </p:txBody>
      </p:sp>
      <p:sp>
        <p:nvSpPr>
          <p:cNvPr id="32" name="Obdélník 30"/>
          <p:cNvSpPr>
            <a:spLocks noChangeArrowheads="1"/>
          </p:cNvSpPr>
          <p:nvPr/>
        </p:nvSpPr>
        <p:spPr bwMode="auto">
          <a:xfrm>
            <a:off x="3703638" y="2836441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104</a:t>
            </a:r>
          </a:p>
        </p:txBody>
      </p:sp>
      <p:sp>
        <p:nvSpPr>
          <p:cNvPr id="33" name="Obdélník 31"/>
          <p:cNvSpPr>
            <a:spLocks noChangeArrowheads="1"/>
          </p:cNvSpPr>
          <p:nvPr/>
        </p:nvSpPr>
        <p:spPr bwMode="auto">
          <a:xfrm>
            <a:off x="3059113" y="3250778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2</a:t>
            </a:r>
          </a:p>
        </p:txBody>
      </p:sp>
      <p:sp>
        <p:nvSpPr>
          <p:cNvPr id="34" name="Obdélník 32"/>
          <p:cNvSpPr>
            <a:spLocks noChangeArrowheads="1"/>
          </p:cNvSpPr>
          <p:nvPr/>
        </p:nvSpPr>
        <p:spPr bwMode="auto">
          <a:xfrm>
            <a:off x="3708400" y="3250778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29</a:t>
            </a:r>
          </a:p>
        </p:txBody>
      </p:sp>
      <p:cxnSp>
        <p:nvCxnSpPr>
          <p:cNvPr id="35" name="Přímá spojnice 34"/>
          <p:cNvCxnSpPr>
            <a:cxnSpLocks noChangeShapeType="1"/>
          </p:cNvCxnSpPr>
          <p:nvPr/>
        </p:nvCxnSpPr>
        <p:spPr bwMode="auto">
          <a:xfrm>
            <a:off x="3162300" y="2791991"/>
            <a:ext cx="10795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Přímá spojnice 35"/>
          <p:cNvCxnSpPr>
            <a:cxnSpLocks noChangeShapeType="1"/>
          </p:cNvCxnSpPr>
          <p:nvPr/>
        </p:nvCxnSpPr>
        <p:spPr bwMode="auto">
          <a:xfrm>
            <a:off x="3706813" y="2791991"/>
            <a:ext cx="1587" cy="157321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Obdélník 36"/>
          <p:cNvSpPr>
            <a:spLocks noChangeArrowheads="1"/>
          </p:cNvSpPr>
          <p:nvPr/>
        </p:nvSpPr>
        <p:spPr bwMode="auto">
          <a:xfrm>
            <a:off x="3362325" y="2422103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58</a:t>
            </a:r>
          </a:p>
        </p:txBody>
      </p:sp>
      <p:sp>
        <p:nvSpPr>
          <p:cNvPr id="38" name="Ovál 37"/>
          <p:cNvSpPr>
            <a:spLocks noChangeArrowheads="1"/>
          </p:cNvSpPr>
          <p:nvPr/>
        </p:nvSpPr>
        <p:spPr bwMode="auto">
          <a:xfrm>
            <a:off x="3059832" y="3249191"/>
            <a:ext cx="395288" cy="396875"/>
          </a:xfrm>
          <a:prstGeom prst="ellipse">
            <a:avLst/>
          </a:prstGeom>
          <a:noFill/>
          <a:ln w="28575" algn="ctr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2000"/>
          </a:p>
        </p:txBody>
      </p:sp>
      <p:sp>
        <p:nvSpPr>
          <p:cNvPr id="39" name="Obdélník 51"/>
          <p:cNvSpPr>
            <a:spLocks noChangeArrowheads="1"/>
          </p:cNvSpPr>
          <p:nvPr/>
        </p:nvSpPr>
        <p:spPr bwMode="auto">
          <a:xfrm>
            <a:off x="4775200" y="3934991"/>
            <a:ext cx="303716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200" dirty="0"/>
              <a:t>58 = 2 .                  29</a:t>
            </a:r>
          </a:p>
        </p:txBody>
      </p:sp>
      <p:sp>
        <p:nvSpPr>
          <p:cNvPr id="40" name="Rectangle 2"/>
          <p:cNvSpPr txBox="1">
            <a:spLocks noChangeArrowheads="1"/>
          </p:cNvSpPr>
          <p:nvPr/>
        </p:nvSpPr>
        <p:spPr bwMode="auto">
          <a:xfrm>
            <a:off x="503238" y="5197053"/>
            <a:ext cx="4068762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dirty="0">
                <a:latin typeface="+mn-lt"/>
              </a:rPr>
              <a:t>D(38, 44, 58) = </a:t>
            </a:r>
            <a:r>
              <a:rPr lang="cs-CZ" altLang="cs-CZ" sz="2800" b="1" dirty="0">
                <a:latin typeface="+mn-lt"/>
              </a:rPr>
              <a:t>2</a:t>
            </a:r>
          </a:p>
        </p:txBody>
      </p:sp>
      <p:sp>
        <p:nvSpPr>
          <p:cNvPr id="41" name="Obdélník 18"/>
          <p:cNvSpPr>
            <a:spLocks noChangeArrowheads="1"/>
          </p:cNvSpPr>
          <p:nvPr/>
        </p:nvSpPr>
        <p:spPr bwMode="auto">
          <a:xfrm>
            <a:off x="1763713" y="3677816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4</a:t>
            </a:r>
          </a:p>
        </p:txBody>
      </p:sp>
      <p:sp>
        <p:nvSpPr>
          <p:cNvPr id="42" name="Obdélník 19"/>
          <p:cNvSpPr>
            <a:spLocks noChangeArrowheads="1"/>
          </p:cNvSpPr>
          <p:nvPr/>
        </p:nvSpPr>
        <p:spPr bwMode="auto">
          <a:xfrm>
            <a:off x="2413000" y="3666703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11</a:t>
            </a:r>
          </a:p>
        </p:txBody>
      </p:sp>
      <p:sp>
        <p:nvSpPr>
          <p:cNvPr id="44" name="Obdélník 43"/>
          <p:cNvSpPr/>
          <p:nvPr/>
        </p:nvSpPr>
        <p:spPr>
          <a:xfrm>
            <a:off x="5436096" y="2457112"/>
            <a:ext cx="252000" cy="1980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1184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6" grpId="0"/>
      <p:bldP spid="17" grpId="0"/>
      <p:bldP spid="18" grpId="0"/>
      <p:bldP spid="19" grpId="0"/>
      <p:bldP spid="20" grpId="0"/>
      <p:bldP spid="23" grpId="0"/>
      <p:bldP spid="24" grpId="0" animBg="1"/>
      <p:bldP spid="25" grpId="0" animBg="1"/>
      <p:bldP spid="26" grpId="0"/>
      <p:bldP spid="27" grpId="0"/>
      <p:bldP spid="28" grpId="0"/>
      <p:bldP spid="29" grpId="0"/>
      <p:bldP spid="30" grpId="0"/>
      <p:bldP spid="32" grpId="0"/>
      <p:bldP spid="33" grpId="0"/>
      <p:bldP spid="34" grpId="0"/>
      <p:bldP spid="37" grpId="0"/>
      <p:bldP spid="38" grpId="0" animBg="1"/>
      <p:bldP spid="39" grpId="0"/>
      <p:bldP spid="40" grpId="0"/>
      <p:bldP spid="41" grpId="0"/>
      <p:bldP spid="42" grpId="0"/>
      <p:bldP spid="4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Největší společný dělitel více čísel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Obdélník 1"/>
          <p:cNvSpPr>
            <a:spLocks noChangeArrowheads="1"/>
          </p:cNvSpPr>
          <p:nvPr/>
        </p:nvSpPr>
        <p:spPr bwMode="auto">
          <a:xfrm>
            <a:off x="107950" y="806450"/>
            <a:ext cx="90725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2) Nalezněte největší společný dělitel čísel:         f) 28, 56 a 70</a:t>
            </a:r>
          </a:p>
        </p:txBody>
      </p:sp>
      <p:sp>
        <p:nvSpPr>
          <p:cNvPr id="9" name="Obdélník 3"/>
          <p:cNvSpPr>
            <a:spLocks noChangeArrowheads="1"/>
          </p:cNvSpPr>
          <p:nvPr/>
        </p:nvSpPr>
        <p:spPr bwMode="auto">
          <a:xfrm>
            <a:off x="85725" y="1783928"/>
            <a:ext cx="45577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000">
                <a:solidFill>
                  <a:srgbClr val="00B050"/>
                </a:solidFill>
              </a:rPr>
              <a:t>1. nalezením všech dělitelů</a:t>
            </a:r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323850" y="2863428"/>
            <a:ext cx="649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</a:t>
            </a:r>
          </a:p>
        </p:txBody>
      </p:sp>
      <p:sp>
        <p:nvSpPr>
          <p:cNvPr id="11" name="Obdélník 6"/>
          <p:cNvSpPr>
            <a:spLocks noChangeArrowheads="1"/>
          </p:cNvSpPr>
          <p:nvPr/>
        </p:nvSpPr>
        <p:spPr bwMode="auto">
          <a:xfrm>
            <a:off x="1014413" y="2863428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28</a:t>
            </a:r>
          </a:p>
        </p:txBody>
      </p:sp>
      <p:sp>
        <p:nvSpPr>
          <p:cNvPr id="12" name="Obdélník 7"/>
          <p:cNvSpPr>
            <a:spLocks noChangeArrowheads="1"/>
          </p:cNvSpPr>
          <p:nvPr/>
        </p:nvSpPr>
        <p:spPr bwMode="auto">
          <a:xfrm>
            <a:off x="328613" y="3279353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2</a:t>
            </a:r>
          </a:p>
        </p:txBody>
      </p:sp>
      <p:sp>
        <p:nvSpPr>
          <p:cNvPr id="13" name="Obdélník 8"/>
          <p:cNvSpPr>
            <a:spLocks noChangeArrowheads="1"/>
          </p:cNvSpPr>
          <p:nvPr/>
        </p:nvSpPr>
        <p:spPr bwMode="auto">
          <a:xfrm>
            <a:off x="1019175" y="3279353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14</a:t>
            </a:r>
          </a:p>
        </p:txBody>
      </p:sp>
      <p:cxnSp>
        <p:nvCxnSpPr>
          <p:cNvPr id="14" name="Přímá spojnice 13"/>
          <p:cNvCxnSpPr>
            <a:cxnSpLocks noChangeShapeType="1"/>
          </p:cNvCxnSpPr>
          <p:nvPr/>
        </p:nvCxnSpPr>
        <p:spPr bwMode="auto">
          <a:xfrm>
            <a:off x="503238" y="2818978"/>
            <a:ext cx="108108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Přímá spojnice 14"/>
          <p:cNvCxnSpPr>
            <a:cxnSpLocks noChangeShapeType="1"/>
          </p:cNvCxnSpPr>
          <p:nvPr/>
        </p:nvCxnSpPr>
        <p:spPr bwMode="auto">
          <a:xfrm>
            <a:off x="1019175" y="2818978"/>
            <a:ext cx="0" cy="14763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Obdélník 15"/>
          <p:cNvSpPr>
            <a:spLocks noChangeArrowheads="1"/>
          </p:cNvSpPr>
          <p:nvPr/>
        </p:nvSpPr>
        <p:spPr bwMode="auto">
          <a:xfrm>
            <a:off x="673100" y="2450678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28</a:t>
            </a:r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auto">
          <a:xfrm>
            <a:off x="1763713" y="2853903"/>
            <a:ext cx="6492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</a:t>
            </a: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2408238" y="2853903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56</a:t>
            </a: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763713" y="3268241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2</a:t>
            </a: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2413000" y="3268241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28</a:t>
            </a:r>
          </a:p>
        </p:txBody>
      </p:sp>
      <p:cxnSp>
        <p:nvCxnSpPr>
          <p:cNvPr id="21" name="Přímá spojnice 24"/>
          <p:cNvCxnSpPr>
            <a:cxnSpLocks noChangeShapeType="1"/>
          </p:cNvCxnSpPr>
          <p:nvPr/>
        </p:nvCxnSpPr>
        <p:spPr bwMode="auto">
          <a:xfrm>
            <a:off x="1866900" y="2809453"/>
            <a:ext cx="10795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Přímá spojnice 25"/>
          <p:cNvCxnSpPr>
            <a:cxnSpLocks noChangeShapeType="1"/>
          </p:cNvCxnSpPr>
          <p:nvPr/>
        </p:nvCxnSpPr>
        <p:spPr bwMode="auto">
          <a:xfrm>
            <a:off x="2411413" y="2809453"/>
            <a:ext cx="1587" cy="16351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Obdélník 26"/>
          <p:cNvSpPr>
            <a:spLocks noChangeArrowheads="1"/>
          </p:cNvSpPr>
          <p:nvPr/>
        </p:nvSpPr>
        <p:spPr bwMode="auto">
          <a:xfrm>
            <a:off x="2066925" y="2439566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56</a:t>
            </a:r>
          </a:p>
        </p:txBody>
      </p:sp>
      <p:sp>
        <p:nvSpPr>
          <p:cNvPr id="24" name="Ovál 33"/>
          <p:cNvSpPr>
            <a:spLocks noChangeArrowheads="1"/>
          </p:cNvSpPr>
          <p:nvPr/>
        </p:nvSpPr>
        <p:spPr bwMode="auto">
          <a:xfrm>
            <a:off x="1043608" y="3285703"/>
            <a:ext cx="395287" cy="395288"/>
          </a:xfrm>
          <a:prstGeom prst="ellipse">
            <a:avLst/>
          </a:prstGeom>
          <a:noFill/>
          <a:ln w="28575" algn="ctr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2000"/>
          </a:p>
        </p:txBody>
      </p:sp>
      <p:sp>
        <p:nvSpPr>
          <p:cNvPr id="25" name="Ovál 41"/>
          <p:cNvSpPr>
            <a:spLocks noChangeArrowheads="1"/>
          </p:cNvSpPr>
          <p:nvPr/>
        </p:nvSpPr>
        <p:spPr bwMode="auto">
          <a:xfrm>
            <a:off x="2448521" y="3680991"/>
            <a:ext cx="395287" cy="396875"/>
          </a:xfrm>
          <a:prstGeom prst="ellipse">
            <a:avLst/>
          </a:prstGeom>
          <a:noFill/>
          <a:ln w="28575" algn="ctr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2000"/>
          </a:p>
        </p:txBody>
      </p:sp>
      <p:sp>
        <p:nvSpPr>
          <p:cNvPr id="26" name="Obdélník 3"/>
          <p:cNvSpPr>
            <a:spLocks noChangeArrowheads="1"/>
          </p:cNvSpPr>
          <p:nvPr/>
        </p:nvSpPr>
        <p:spPr bwMode="auto">
          <a:xfrm>
            <a:off x="4572000" y="1772816"/>
            <a:ext cx="4375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000">
                <a:solidFill>
                  <a:srgbClr val="FF0000"/>
                </a:solidFill>
              </a:rPr>
              <a:t>2. rozkladem na součin prvočísel</a:t>
            </a:r>
          </a:p>
        </p:txBody>
      </p:sp>
      <p:sp>
        <p:nvSpPr>
          <p:cNvPr id="27" name="Rectangle 2"/>
          <p:cNvSpPr txBox="1">
            <a:spLocks noChangeArrowheads="1"/>
          </p:cNvSpPr>
          <p:nvPr/>
        </p:nvSpPr>
        <p:spPr bwMode="auto">
          <a:xfrm>
            <a:off x="4356100" y="5230391"/>
            <a:ext cx="4519613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dirty="0">
                <a:latin typeface="+mn-lt"/>
              </a:rPr>
              <a:t>D(28, 56, 70)= 2 . 7 = </a:t>
            </a:r>
            <a:r>
              <a:rPr lang="cs-CZ" altLang="cs-CZ" sz="2800" b="1" dirty="0">
                <a:latin typeface="+mn-lt"/>
              </a:rPr>
              <a:t>14</a:t>
            </a:r>
          </a:p>
        </p:txBody>
      </p:sp>
      <p:sp>
        <p:nvSpPr>
          <p:cNvPr id="28" name="Obdélník 46"/>
          <p:cNvSpPr>
            <a:spLocks noChangeArrowheads="1"/>
          </p:cNvSpPr>
          <p:nvPr/>
        </p:nvSpPr>
        <p:spPr bwMode="auto">
          <a:xfrm>
            <a:off x="4716000" y="2495128"/>
            <a:ext cx="331311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200" dirty="0"/>
              <a:t>28 = 2 . 2 . 7</a:t>
            </a:r>
          </a:p>
        </p:txBody>
      </p:sp>
      <p:sp>
        <p:nvSpPr>
          <p:cNvPr id="29" name="Obdélník 51"/>
          <p:cNvSpPr>
            <a:spLocks noChangeArrowheads="1"/>
          </p:cNvSpPr>
          <p:nvPr/>
        </p:nvSpPr>
        <p:spPr bwMode="auto">
          <a:xfrm>
            <a:off x="4716000" y="3214266"/>
            <a:ext cx="3725862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200" dirty="0"/>
              <a:t>56 = 2 . 2 . 7 . 2</a:t>
            </a:r>
          </a:p>
        </p:txBody>
      </p:sp>
      <p:sp>
        <p:nvSpPr>
          <p:cNvPr id="30" name="Obdélník 29"/>
          <p:cNvSpPr>
            <a:spLocks noChangeArrowheads="1"/>
          </p:cNvSpPr>
          <p:nvPr/>
        </p:nvSpPr>
        <p:spPr bwMode="auto">
          <a:xfrm>
            <a:off x="3059113" y="2836441"/>
            <a:ext cx="6492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</a:t>
            </a:r>
          </a:p>
        </p:txBody>
      </p:sp>
      <p:sp>
        <p:nvSpPr>
          <p:cNvPr id="32" name="Obdélník 30"/>
          <p:cNvSpPr>
            <a:spLocks noChangeArrowheads="1"/>
          </p:cNvSpPr>
          <p:nvPr/>
        </p:nvSpPr>
        <p:spPr bwMode="auto">
          <a:xfrm>
            <a:off x="3703638" y="2836441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70</a:t>
            </a:r>
          </a:p>
        </p:txBody>
      </p:sp>
      <p:sp>
        <p:nvSpPr>
          <p:cNvPr id="33" name="Obdélník 31"/>
          <p:cNvSpPr>
            <a:spLocks noChangeArrowheads="1"/>
          </p:cNvSpPr>
          <p:nvPr/>
        </p:nvSpPr>
        <p:spPr bwMode="auto">
          <a:xfrm>
            <a:off x="3059113" y="3250778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2</a:t>
            </a:r>
          </a:p>
        </p:txBody>
      </p:sp>
      <p:sp>
        <p:nvSpPr>
          <p:cNvPr id="34" name="Obdélník 32"/>
          <p:cNvSpPr>
            <a:spLocks noChangeArrowheads="1"/>
          </p:cNvSpPr>
          <p:nvPr/>
        </p:nvSpPr>
        <p:spPr bwMode="auto">
          <a:xfrm>
            <a:off x="3708400" y="3250778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35</a:t>
            </a:r>
          </a:p>
        </p:txBody>
      </p:sp>
      <p:cxnSp>
        <p:nvCxnSpPr>
          <p:cNvPr id="35" name="Přímá spojnice 34"/>
          <p:cNvCxnSpPr>
            <a:cxnSpLocks noChangeShapeType="1"/>
          </p:cNvCxnSpPr>
          <p:nvPr/>
        </p:nvCxnSpPr>
        <p:spPr bwMode="auto">
          <a:xfrm>
            <a:off x="3162300" y="2791991"/>
            <a:ext cx="10795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Přímá spojnice 35"/>
          <p:cNvCxnSpPr>
            <a:cxnSpLocks noChangeShapeType="1"/>
          </p:cNvCxnSpPr>
          <p:nvPr/>
        </p:nvCxnSpPr>
        <p:spPr bwMode="auto">
          <a:xfrm>
            <a:off x="3706813" y="2791991"/>
            <a:ext cx="1587" cy="157321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Obdélník 36"/>
          <p:cNvSpPr>
            <a:spLocks noChangeArrowheads="1"/>
          </p:cNvSpPr>
          <p:nvPr/>
        </p:nvSpPr>
        <p:spPr bwMode="auto">
          <a:xfrm>
            <a:off x="3362325" y="2422103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70</a:t>
            </a:r>
          </a:p>
        </p:txBody>
      </p:sp>
      <p:sp>
        <p:nvSpPr>
          <p:cNvPr id="38" name="Ovál 37"/>
          <p:cNvSpPr>
            <a:spLocks noChangeArrowheads="1"/>
          </p:cNvSpPr>
          <p:nvPr/>
        </p:nvSpPr>
        <p:spPr bwMode="auto">
          <a:xfrm>
            <a:off x="3744664" y="3646066"/>
            <a:ext cx="395288" cy="396875"/>
          </a:xfrm>
          <a:prstGeom prst="ellipse">
            <a:avLst/>
          </a:prstGeom>
          <a:noFill/>
          <a:ln w="28575" algn="ctr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2000"/>
          </a:p>
        </p:txBody>
      </p:sp>
      <p:sp>
        <p:nvSpPr>
          <p:cNvPr id="39" name="Obdélník 51"/>
          <p:cNvSpPr>
            <a:spLocks noChangeArrowheads="1"/>
          </p:cNvSpPr>
          <p:nvPr/>
        </p:nvSpPr>
        <p:spPr bwMode="auto">
          <a:xfrm>
            <a:off x="4716016" y="3934991"/>
            <a:ext cx="259238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200" dirty="0"/>
              <a:t>70 = 2 .     7 .       5</a:t>
            </a:r>
          </a:p>
        </p:txBody>
      </p:sp>
      <p:sp>
        <p:nvSpPr>
          <p:cNvPr id="40" name="Rectangle 2"/>
          <p:cNvSpPr txBox="1">
            <a:spLocks noChangeArrowheads="1"/>
          </p:cNvSpPr>
          <p:nvPr/>
        </p:nvSpPr>
        <p:spPr bwMode="auto">
          <a:xfrm>
            <a:off x="684213" y="5230391"/>
            <a:ext cx="3455987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dirty="0">
                <a:latin typeface="+mn-lt"/>
              </a:rPr>
              <a:t>D(28, 56, 70) = </a:t>
            </a:r>
            <a:r>
              <a:rPr lang="cs-CZ" altLang="cs-CZ" sz="2800" b="1" dirty="0">
                <a:latin typeface="+mn-lt"/>
              </a:rPr>
              <a:t>14</a:t>
            </a:r>
          </a:p>
        </p:txBody>
      </p:sp>
      <p:sp>
        <p:nvSpPr>
          <p:cNvPr id="41" name="Obdélník 7"/>
          <p:cNvSpPr>
            <a:spLocks noChangeArrowheads="1"/>
          </p:cNvSpPr>
          <p:nvPr/>
        </p:nvSpPr>
        <p:spPr bwMode="auto">
          <a:xfrm>
            <a:off x="328613" y="3677816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4</a:t>
            </a:r>
          </a:p>
        </p:txBody>
      </p:sp>
      <p:sp>
        <p:nvSpPr>
          <p:cNvPr id="42" name="Obdélník 18"/>
          <p:cNvSpPr>
            <a:spLocks noChangeArrowheads="1"/>
          </p:cNvSpPr>
          <p:nvPr/>
        </p:nvSpPr>
        <p:spPr bwMode="auto">
          <a:xfrm>
            <a:off x="1763713" y="3677816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4</a:t>
            </a:r>
          </a:p>
        </p:txBody>
      </p:sp>
      <p:sp>
        <p:nvSpPr>
          <p:cNvPr id="43" name="Obdélník 19"/>
          <p:cNvSpPr>
            <a:spLocks noChangeArrowheads="1"/>
          </p:cNvSpPr>
          <p:nvPr/>
        </p:nvSpPr>
        <p:spPr bwMode="auto">
          <a:xfrm>
            <a:off x="2413000" y="3666703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14</a:t>
            </a:r>
          </a:p>
        </p:txBody>
      </p:sp>
      <p:sp>
        <p:nvSpPr>
          <p:cNvPr id="44" name="Obdélník 31"/>
          <p:cNvSpPr>
            <a:spLocks noChangeArrowheads="1"/>
          </p:cNvSpPr>
          <p:nvPr/>
        </p:nvSpPr>
        <p:spPr bwMode="auto">
          <a:xfrm>
            <a:off x="3059113" y="3646066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4</a:t>
            </a:r>
          </a:p>
        </p:txBody>
      </p:sp>
      <p:sp>
        <p:nvSpPr>
          <p:cNvPr id="45" name="Obdélník 32"/>
          <p:cNvSpPr>
            <a:spLocks noChangeArrowheads="1"/>
          </p:cNvSpPr>
          <p:nvPr/>
        </p:nvSpPr>
        <p:spPr bwMode="auto">
          <a:xfrm>
            <a:off x="3708400" y="3644478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14</a:t>
            </a:r>
          </a:p>
        </p:txBody>
      </p:sp>
      <p:sp>
        <p:nvSpPr>
          <p:cNvPr id="47" name="Obdélník 31"/>
          <p:cNvSpPr>
            <a:spLocks noChangeArrowheads="1"/>
          </p:cNvSpPr>
          <p:nvPr/>
        </p:nvSpPr>
        <p:spPr bwMode="auto">
          <a:xfrm>
            <a:off x="3059113" y="4044528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7</a:t>
            </a:r>
          </a:p>
        </p:txBody>
      </p:sp>
      <p:sp>
        <p:nvSpPr>
          <p:cNvPr id="48" name="Obdélník 32"/>
          <p:cNvSpPr>
            <a:spLocks noChangeArrowheads="1"/>
          </p:cNvSpPr>
          <p:nvPr/>
        </p:nvSpPr>
        <p:spPr bwMode="auto">
          <a:xfrm>
            <a:off x="3708400" y="4041353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10</a:t>
            </a:r>
          </a:p>
        </p:txBody>
      </p:sp>
      <p:sp>
        <p:nvSpPr>
          <p:cNvPr id="49" name="Obdélník 7"/>
          <p:cNvSpPr>
            <a:spLocks noChangeArrowheads="1"/>
          </p:cNvSpPr>
          <p:nvPr/>
        </p:nvSpPr>
        <p:spPr bwMode="auto">
          <a:xfrm>
            <a:off x="1042988" y="3677816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7</a:t>
            </a:r>
          </a:p>
        </p:txBody>
      </p:sp>
      <p:sp>
        <p:nvSpPr>
          <p:cNvPr id="51" name="Obdélník 18"/>
          <p:cNvSpPr>
            <a:spLocks noChangeArrowheads="1"/>
          </p:cNvSpPr>
          <p:nvPr/>
        </p:nvSpPr>
        <p:spPr bwMode="auto">
          <a:xfrm>
            <a:off x="1763713" y="4109616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7</a:t>
            </a:r>
          </a:p>
        </p:txBody>
      </p:sp>
      <p:sp>
        <p:nvSpPr>
          <p:cNvPr id="52" name="Obdélník 19"/>
          <p:cNvSpPr>
            <a:spLocks noChangeArrowheads="1"/>
          </p:cNvSpPr>
          <p:nvPr/>
        </p:nvSpPr>
        <p:spPr bwMode="auto">
          <a:xfrm>
            <a:off x="2413000" y="4109616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8</a:t>
            </a:r>
          </a:p>
        </p:txBody>
      </p:sp>
      <p:sp>
        <p:nvSpPr>
          <p:cNvPr id="53" name="Obdélník 52"/>
          <p:cNvSpPr/>
          <p:nvPr/>
        </p:nvSpPr>
        <p:spPr>
          <a:xfrm>
            <a:off x="5364000" y="2420888"/>
            <a:ext cx="252000" cy="1980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1184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6" grpId="0"/>
      <p:bldP spid="17" grpId="0"/>
      <p:bldP spid="18" grpId="0"/>
      <p:bldP spid="19" grpId="0"/>
      <p:bldP spid="20" grpId="0"/>
      <p:bldP spid="23" grpId="0"/>
      <p:bldP spid="24" grpId="0" animBg="1"/>
      <p:bldP spid="25" grpId="0" animBg="1"/>
      <p:bldP spid="26" grpId="0"/>
      <p:bldP spid="27" grpId="0"/>
      <p:bldP spid="28" grpId="0"/>
      <p:bldP spid="29" grpId="0"/>
      <p:bldP spid="30" grpId="0"/>
      <p:bldP spid="32" grpId="0"/>
      <p:bldP spid="33" grpId="0"/>
      <p:bldP spid="34" grpId="0"/>
      <p:bldP spid="37" grpId="0"/>
      <p:bldP spid="38" grpId="0" animBg="1"/>
      <p:bldP spid="39" grpId="0"/>
      <p:bldP spid="40" grpId="0"/>
      <p:bldP spid="41" grpId="0"/>
      <p:bldP spid="42" grpId="0"/>
      <p:bldP spid="43" grpId="0"/>
      <p:bldP spid="44" grpId="0"/>
      <p:bldP spid="45" grpId="0"/>
      <p:bldP spid="47" grpId="0"/>
      <p:bldP spid="48" grpId="0"/>
      <p:bldP spid="49" grpId="0"/>
      <p:bldP spid="51" grpId="0"/>
      <p:bldP spid="52" grpId="0"/>
      <p:bldP spid="5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Největší společný dělitel více čísel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Obdélník 1"/>
          <p:cNvSpPr>
            <a:spLocks noChangeArrowheads="1"/>
          </p:cNvSpPr>
          <p:nvPr/>
        </p:nvSpPr>
        <p:spPr bwMode="auto">
          <a:xfrm>
            <a:off x="107950" y="806450"/>
            <a:ext cx="90725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2) Nalezněte největší společný dělitel čísel:         g) 32, 40, 52 a 68</a:t>
            </a:r>
          </a:p>
        </p:txBody>
      </p:sp>
      <p:sp>
        <p:nvSpPr>
          <p:cNvPr id="9" name="Obdélník 3"/>
          <p:cNvSpPr>
            <a:spLocks noChangeArrowheads="1"/>
          </p:cNvSpPr>
          <p:nvPr/>
        </p:nvSpPr>
        <p:spPr bwMode="auto">
          <a:xfrm>
            <a:off x="228401" y="1639912"/>
            <a:ext cx="45577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000">
                <a:solidFill>
                  <a:srgbClr val="00B050"/>
                </a:solidFill>
              </a:rPr>
              <a:t>1. nalezením všech dělitelů</a:t>
            </a:r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348282" y="2719412"/>
            <a:ext cx="649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</a:t>
            </a:r>
          </a:p>
        </p:txBody>
      </p:sp>
      <p:sp>
        <p:nvSpPr>
          <p:cNvPr id="11" name="Obdélník 6"/>
          <p:cNvSpPr>
            <a:spLocks noChangeArrowheads="1"/>
          </p:cNvSpPr>
          <p:nvPr/>
        </p:nvSpPr>
        <p:spPr bwMode="auto">
          <a:xfrm>
            <a:off x="796726" y="2719412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32</a:t>
            </a:r>
          </a:p>
        </p:txBody>
      </p:sp>
      <p:sp>
        <p:nvSpPr>
          <p:cNvPr id="12" name="Obdélník 7"/>
          <p:cNvSpPr>
            <a:spLocks noChangeArrowheads="1"/>
          </p:cNvSpPr>
          <p:nvPr/>
        </p:nvSpPr>
        <p:spPr bwMode="auto">
          <a:xfrm>
            <a:off x="353045" y="3135337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2</a:t>
            </a:r>
          </a:p>
        </p:txBody>
      </p:sp>
      <p:sp>
        <p:nvSpPr>
          <p:cNvPr id="13" name="Obdélník 8"/>
          <p:cNvSpPr>
            <a:spLocks noChangeArrowheads="1"/>
          </p:cNvSpPr>
          <p:nvPr/>
        </p:nvSpPr>
        <p:spPr bwMode="auto">
          <a:xfrm>
            <a:off x="801489" y="3135337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16</a:t>
            </a:r>
          </a:p>
        </p:txBody>
      </p:sp>
      <p:cxnSp>
        <p:nvCxnSpPr>
          <p:cNvPr id="14" name="Přímá spojnice 13"/>
          <p:cNvCxnSpPr>
            <a:cxnSpLocks noChangeShapeType="1"/>
          </p:cNvCxnSpPr>
          <p:nvPr/>
        </p:nvCxnSpPr>
        <p:spPr bwMode="auto">
          <a:xfrm>
            <a:off x="285551" y="2674962"/>
            <a:ext cx="108108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Přímá spojnice 14"/>
          <p:cNvCxnSpPr>
            <a:cxnSpLocks noChangeShapeType="1"/>
          </p:cNvCxnSpPr>
          <p:nvPr/>
        </p:nvCxnSpPr>
        <p:spPr bwMode="auto">
          <a:xfrm>
            <a:off x="755576" y="2674962"/>
            <a:ext cx="0" cy="14763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Obdélník 15"/>
          <p:cNvSpPr>
            <a:spLocks noChangeArrowheads="1"/>
          </p:cNvSpPr>
          <p:nvPr/>
        </p:nvSpPr>
        <p:spPr bwMode="auto">
          <a:xfrm>
            <a:off x="539924" y="2306662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32</a:t>
            </a:r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auto">
          <a:xfrm>
            <a:off x="1545580" y="2709887"/>
            <a:ext cx="6492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</a:t>
            </a: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2046089" y="2709887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40</a:t>
            </a: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45580" y="3124225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2</a:t>
            </a: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2050851" y="3124225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20</a:t>
            </a:r>
          </a:p>
        </p:txBody>
      </p:sp>
      <p:cxnSp>
        <p:nvCxnSpPr>
          <p:cNvPr id="21" name="Přímá spojnice 24"/>
          <p:cNvCxnSpPr>
            <a:cxnSpLocks noChangeShapeType="1"/>
          </p:cNvCxnSpPr>
          <p:nvPr/>
        </p:nvCxnSpPr>
        <p:spPr bwMode="auto">
          <a:xfrm>
            <a:off x="1504751" y="2665437"/>
            <a:ext cx="10795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Přímá spojnice 25"/>
          <p:cNvCxnSpPr>
            <a:cxnSpLocks noChangeShapeType="1"/>
          </p:cNvCxnSpPr>
          <p:nvPr/>
        </p:nvCxnSpPr>
        <p:spPr bwMode="auto">
          <a:xfrm>
            <a:off x="1979712" y="2665437"/>
            <a:ext cx="1587" cy="16351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Obdélník 26"/>
          <p:cNvSpPr>
            <a:spLocks noChangeArrowheads="1"/>
          </p:cNvSpPr>
          <p:nvPr/>
        </p:nvSpPr>
        <p:spPr bwMode="auto">
          <a:xfrm>
            <a:off x="1704776" y="2295550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40</a:t>
            </a:r>
          </a:p>
        </p:txBody>
      </p:sp>
      <p:sp>
        <p:nvSpPr>
          <p:cNvPr id="24" name="Ovál 33"/>
          <p:cNvSpPr>
            <a:spLocks noChangeArrowheads="1"/>
          </p:cNvSpPr>
          <p:nvPr/>
        </p:nvSpPr>
        <p:spPr bwMode="auto">
          <a:xfrm>
            <a:off x="323528" y="3538562"/>
            <a:ext cx="395288" cy="395288"/>
          </a:xfrm>
          <a:prstGeom prst="ellipse">
            <a:avLst/>
          </a:prstGeom>
          <a:noFill/>
          <a:ln w="28575" algn="ctr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2000"/>
          </a:p>
        </p:txBody>
      </p:sp>
      <p:sp>
        <p:nvSpPr>
          <p:cNvPr id="25" name="Ovál 41"/>
          <p:cNvSpPr>
            <a:spLocks noChangeArrowheads="1"/>
          </p:cNvSpPr>
          <p:nvPr/>
        </p:nvSpPr>
        <p:spPr bwMode="auto">
          <a:xfrm>
            <a:off x="1547664" y="3536975"/>
            <a:ext cx="395288" cy="396875"/>
          </a:xfrm>
          <a:prstGeom prst="ellipse">
            <a:avLst/>
          </a:prstGeom>
          <a:noFill/>
          <a:ln w="28575" algn="ctr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2000"/>
          </a:p>
        </p:txBody>
      </p:sp>
      <p:sp>
        <p:nvSpPr>
          <p:cNvPr id="26" name="Obdélník 3"/>
          <p:cNvSpPr>
            <a:spLocks noChangeArrowheads="1"/>
          </p:cNvSpPr>
          <p:nvPr/>
        </p:nvSpPr>
        <p:spPr bwMode="auto">
          <a:xfrm>
            <a:off x="4572000" y="1628800"/>
            <a:ext cx="4375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000">
                <a:solidFill>
                  <a:srgbClr val="FF0000"/>
                </a:solidFill>
              </a:rPr>
              <a:t>2. rozkladem na součin prvočísel</a:t>
            </a:r>
          </a:p>
        </p:txBody>
      </p:sp>
      <p:sp>
        <p:nvSpPr>
          <p:cNvPr id="27" name="Rectangle 2"/>
          <p:cNvSpPr txBox="1">
            <a:spLocks noChangeArrowheads="1"/>
          </p:cNvSpPr>
          <p:nvPr/>
        </p:nvSpPr>
        <p:spPr bwMode="auto">
          <a:xfrm>
            <a:off x="4551487" y="5086375"/>
            <a:ext cx="4485009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dirty="0">
                <a:latin typeface="+mn-lt"/>
              </a:rPr>
              <a:t>D( 32, 40, 52, 68)= 2.2 = </a:t>
            </a:r>
            <a:r>
              <a:rPr lang="cs-CZ" altLang="cs-CZ" sz="2800" b="1" dirty="0">
                <a:latin typeface="+mn-lt"/>
              </a:rPr>
              <a:t>4</a:t>
            </a:r>
          </a:p>
        </p:txBody>
      </p:sp>
      <p:sp>
        <p:nvSpPr>
          <p:cNvPr id="28" name="Obdélník 46"/>
          <p:cNvSpPr>
            <a:spLocks noChangeArrowheads="1"/>
          </p:cNvSpPr>
          <p:nvPr/>
        </p:nvSpPr>
        <p:spPr bwMode="auto">
          <a:xfrm>
            <a:off x="5220915" y="2351112"/>
            <a:ext cx="33115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200" dirty="0"/>
              <a:t>32 = 2 . 2 . 2 . 2 . 2</a:t>
            </a:r>
          </a:p>
        </p:txBody>
      </p:sp>
      <p:sp>
        <p:nvSpPr>
          <p:cNvPr id="29" name="Obdélník 51"/>
          <p:cNvSpPr>
            <a:spLocks noChangeArrowheads="1"/>
          </p:cNvSpPr>
          <p:nvPr/>
        </p:nvSpPr>
        <p:spPr bwMode="auto">
          <a:xfrm>
            <a:off x="5220000" y="3070250"/>
            <a:ext cx="374448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200" dirty="0"/>
              <a:t>40 = 2 . 2 . 2 .          5</a:t>
            </a:r>
          </a:p>
        </p:txBody>
      </p:sp>
      <p:sp>
        <p:nvSpPr>
          <p:cNvPr id="30" name="Obdélník 29"/>
          <p:cNvSpPr>
            <a:spLocks noChangeArrowheads="1"/>
          </p:cNvSpPr>
          <p:nvPr/>
        </p:nvSpPr>
        <p:spPr bwMode="auto">
          <a:xfrm>
            <a:off x="2627114" y="2692425"/>
            <a:ext cx="6492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</a:t>
            </a:r>
          </a:p>
        </p:txBody>
      </p:sp>
      <p:sp>
        <p:nvSpPr>
          <p:cNvPr id="32" name="Obdélník 30"/>
          <p:cNvSpPr>
            <a:spLocks noChangeArrowheads="1"/>
          </p:cNvSpPr>
          <p:nvPr/>
        </p:nvSpPr>
        <p:spPr bwMode="auto">
          <a:xfrm>
            <a:off x="3271639" y="2692425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52</a:t>
            </a:r>
          </a:p>
        </p:txBody>
      </p:sp>
      <p:sp>
        <p:nvSpPr>
          <p:cNvPr id="33" name="Obdélník 31"/>
          <p:cNvSpPr>
            <a:spLocks noChangeArrowheads="1"/>
          </p:cNvSpPr>
          <p:nvPr/>
        </p:nvSpPr>
        <p:spPr bwMode="auto">
          <a:xfrm>
            <a:off x="2627114" y="3106762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2</a:t>
            </a:r>
          </a:p>
        </p:txBody>
      </p:sp>
      <p:sp>
        <p:nvSpPr>
          <p:cNvPr id="34" name="Obdélník 32"/>
          <p:cNvSpPr>
            <a:spLocks noChangeArrowheads="1"/>
          </p:cNvSpPr>
          <p:nvPr/>
        </p:nvSpPr>
        <p:spPr bwMode="auto">
          <a:xfrm>
            <a:off x="3276401" y="3106762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26</a:t>
            </a:r>
          </a:p>
        </p:txBody>
      </p:sp>
      <p:cxnSp>
        <p:nvCxnSpPr>
          <p:cNvPr id="35" name="Přímá spojnice 34"/>
          <p:cNvCxnSpPr>
            <a:cxnSpLocks noChangeShapeType="1"/>
          </p:cNvCxnSpPr>
          <p:nvPr/>
        </p:nvCxnSpPr>
        <p:spPr bwMode="auto">
          <a:xfrm>
            <a:off x="2730301" y="2647975"/>
            <a:ext cx="10795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Přímá spojnice 35"/>
          <p:cNvCxnSpPr>
            <a:cxnSpLocks noChangeShapeType="1"/>
          </p:cNvCxnSpPr>
          <p:nvPr/>
        </p:nvCxnSpPr>
        <p:spPr bwMode="auto">
          <a:xfrm>
            <a:off x="3202261" y="2647975"/>
            <a:ext cx="1587" cy="157321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Obdélník 36"/>
          <p:cNvSpPr>
            <a:spLocks noChangeArrowheads="1"/>
          </p:cNvSpPr>
          <p:nvPr/>
        </p:nvSpPr>
        <p:spPr bwMode="auto">
          <a:xfrm>
            <a:off x="2988196" y="2278087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52</a:t>
            </a:r>
          </a:p>
        </p:txBody>
      </p:sp>
      <p:sp>
        <p:nvSpPr>
          <p:cNvPr id="38" name="Ovál 37"/>
          <p:cNvSpPr>
            <a:spLocks noChangeArrowheads="1"/>
          </p:cNvSpPr>
          <p:nvPr/>
        </p:nvSpPr>
        <p:spPr bwMode="auto">
          <a:xfrm>
            <a:off x="2627784" y="3502050"/>
            <a:ext cx="395287" cy="396875"/>
          </a:xfrm>
          <a:prstGeom prst="ellipse">
            <a:avLst/>
          </a:prstGeom>
          <a:noFill/>
          <a:ln w="28575" algn="ctr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2000"/>
          </a:p>
        </p:txBody>
      </p:sp>
      <p:sp>
        <p:nvSpPr>
          <p:cNvPr id="39" name="Obdélník 51"/>
          <p:cNvSpPr>
            <a:spLocks noChangeArrowheads="1"/>
          </p:cNvSpPr>
          <p:nvPr/>
        </p:nvSpPr>
        <p:spPr bwMode="auto">
          <a:xfrm>
            <a:off x="5220915" y="3717950"/>
            <a:ext cx="374357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200" dirty="0"/>
              <a:t>52 = 2 . 2 .                   13 </a:t>
            </a:r>
          </a:p>
        </p:txBody>
      </p:sp>
      <p:sp>
        <p:nvSpPr>
          <p:cNvPr id="40" name="Rectangle 2"/>
          <p:cNvSpPr txBox="1">
            <a:spLocks noChangeArrowheads="1"/>
          </p:cNvSpPr>
          <p:nvPr/>
        </p:nvSpPr>
        <p:spPr bwMode="auto">
          <a:xfrm>
            <a:off x="467544" y="5086375"/>
            <a:ext cx="3671887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dirty="0">
                <a:latin typeface="+mn-lt"/>
              </a:rPr>
              <a:t>D(32, 40, 52 a 68) = </a:t>
            </a:r>
            <a:r>
              <a:rPr lang="cs-CZ" altLang="cs-CZ" sz="2800" b="1" dirty="0">
                <a:latin typeface="+mn-lt"/>
              </a:rPr>
              <a:t>4</a:t>
            </a:r>
          </a:p>
        </p:txBody>
      </p:sp>
      <p:sp>
        <p:nvSpPr>
          <p:cNvPr id="41" name="Obdélník 7"/>
          <p:cNvSpPr>
            <a:spLocks noChangeArrowheads="1"/>
          </p:cNvSpPr>
          <p:nvPr/>
        </p:nvSpPr>
        <p:spPr bwMode="auto">
          <a:xfrm>
            <a:off x="353045" y="3533800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4</a:t>
            </a:r>
          </a:p>
        </p:txBody>
      </p:sp>
      <p:sp>
        <p:nvSpPr>
          <p:cNvPr id="42" name="Obdélník 18"/>
          <p:cNvSpPr>
            <a:spLocks noChangeArrowheads="1"/>
          </p:cNvSpPr>
          <p:nvPr/>
        </p:nvSpPr>
        <p:spPr bwMode="auto">
          <a:xfrm>
            <a:off x="1548036" y="3533800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4</a:t>
            </a:r>
          </a:p>
        </p:txBody>
      </p:sp>
      <p:sp>
        <p:nvSpPr>
          <p:cNvPr id="43" name="Obdélník 19"/>
          <p:cNvSpPr>
            <a:spLocks noChangeArrowheads="1"/>
          </p:cNvSpPr>
          <p:nvPr/>
        </p:nvSpPr>
        <p:spPr bwMode="auto">
          <a:xfrm>
            <a:off x="2050851" y="3522687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10</a:t>
            </a:r>
          </a:p>
        </p:txBody>
      </p:sp>
      <p:sp>
        <p:nvSpPr>
          <p:cNvPr id="44" name="Obdélník 31"/>
          <p:cNvSpPr>
            <a:spLocks noChangeArrowheads="1"/>
          </p:cNvSpPr>
          <p:nvPr/>
        </p:nvSpPr>
        <p:spPr bwMode="auto">
          <a:xfrm>
            <a:off x="2627114" y="3502050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4</a:t>
            </a:r>
          </a:p>
        </p:txBody>
      </p:sp>
      <p:sp>
        <p:nvSpPr>
          <p:cNvPr id="45" name="Obdélník 32"/>
          <p:cNvSpPr>
            <a:spLocks noChangeArrowheads="1"/>
          </p:cNvSpPr>
          <p:nvPr/>
        </p:nvSpPr>
        <p:spPr bwMode="auto">
          <a:xfrm>
            <a:off x="3276401" y="3500462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13</a:t>
            </a:r>
          </a:p>
        </p:txBody>
      </p:sp>
      <p:sp>
        <p:nvSpPr>
          <p:cNvPr id="47" name="Obdélník 7"/>
          <p:cNvSpPr>
            <a:spLocks noChangeArrowheads="1"/>
          </p:cNvSpPr>
          <p:nvPr/>
        </p:nvSpPr>
        <p:spPr bwMode="auto">
          <a:xfrm>
            <a:off x="826889" y="3533800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8</a:t>
            </a:r>
          </a:p>
        </p:txBody>
      </p:sp>
      <p:sp>
        <p:nvSpPr>
          <p:cNvPr id="49" name="Obdélník 18"/>
          <p:cNvSpPr>
            <a:spLocks noChangeArrowheads="1"/>
          </p:cNvSpPr>
          <p:nvPr/>
        </p:nvSpPr>
        <p:spPr bwMode="auto">
          <a:xfrm>
            <a:off x="1545580" y="3965600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5</a:t>
            </a:r>
          </a:p>
        </p:txBody>
      </p:sp>
      <p:sp>
        <p:nvSpPr>
          <p:cNvPr id="50" name="Obdélník 19"/>
          <p:cNvSpPr>
            <a:spLocks noChangeArrowheads="1"/>
          </p:cNvSpPr>
          <p:nvPr/>
        </p:nvSpPr>
        <p:spPr bwMode="auto">
          <a:xfrm>
            <a:off x="2050851" y="3965600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8</a:t>
            </a:r>
          </a:p>
        </p:txBody>
      </p:sp>
      <p:sp>
        <p:nvSpPr>
          <p:cNvPr id="51" name="Obdélník 29"/>
          <p:cNvSpPr>
            <a:spLocks noChangeArrowheads="1"/>
          </p:cNvSpPr>
          <p:nvPr/>
        </p:nvSpPr>
        <p:spPr bwMode="auto">
          <a:xfrm>
            <a:off x="3994720" y="2692425"/>
            <a:ext cx="649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</a:t>
            </a:r>
          </a:p>
        </p:txBody>
      </p:sp>
      <p:sp>
        <p:nvSpPr>
          <p:cNvPr id="52" name="Obdélník 30"/>
          <p:cNvSpPr>
            <a:spLocks noChangeArrowheads="1"/>
          </p:cNvSpPr>
          <p:nvPr/>
        </p:nvSpPr>
        <p:spPr bwMode="auto">
          <a:xfrm>
            <a:off x="4495601" y="2692425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68</a:t>
            </a:r>
          </a:p>
        </p:txBody>
      </p:sp>
      <p:sp>
        <p:nvSpPr>
          <p:cNvPr id="53" name="Obdélník 31"/>
          <p:cNvSpPr>
            <a:spLocks noChangeArrowheads="1"/>
          </p:cNvSpPr>
          <p:nvPr/>
        </p:nvSpPr>
        <p:spPr bwMode="auto">
          <a:xfrm>
            <a:off x="3994720" y="3106762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2</a:t>
            </a:r>
          </a:p>
        </p:txBody>
      </p:sp>
      <p:sp>
        <p:nvSpPr>
          <p:cNvPr id="54" name="Obdélník 32"/>
          <p:cNvSpPr>
            <a:spLocks noChangeArrowheads="1"/>
          </p:cNvSpPr>
          <p:nvPr/>
        </p:nvSpPr>
        <p:spPr bwMode="auto">
          <a:xfrm>
            <a:off x="4500364" y="3106762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34</a:t>
            </a:r>
          </a:p>
        </p:txBody>
      </p:sp>
      <p:cxnSp>
        <p:nvCxnSpPr>
          <p:cNvPr id="55" name="Přímá spojnice 34"/>
          <p:cNvCxnSpPr>
            <a:cxnSpLocks noChangeShapeType="1"/>
          </p:cNvCxnSpPr>
          <p:nvPr/>
        </p:nvCxnSpPr>
        <p:spPr bwMode="auto">
          <a:xfrm>
            <a:off x="3954264" y="2647975"/>
            <a:ext cx="10795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Přímá spojnice 35"/>
          <p:cNvCxnSpPr>
            <a:cxnSpLocks noChangeShapeType="1"/>
          </p:cNvCxnSpPr>
          <p:nvPr/>
        </p:nvCxnSpPr>
        <p:spPr bwMode="auto">
          <a:xfrm>
            <a:off x="4427984" y="2647975"/>
            <a:ext cx="1588" cy="157321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" name="Obdélník 36"/>
          <p:cNvSpPr>
            <a:spLocks noChangeArrowheads="1"/>
          </p:cNvSpPr>
          <p:nvPr/>
        </p:nvSpPr>
        <p:spPr bwMode="auto">
          <a:xfrm>
            <a:off x="4154289" y="2278087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68</a:t>
            </a:r>
          </a:p>
        </p:txBody>
      </p:sp>
      <p:sp>
        <p:nvSpPr>
          <p:cNvPr id="58" name="Ovál 37"/>
          <p:cNvSpPr>
            <a:spLocks noChangeArrowheads="1"/>
          </p:cNvSpPr>
          <p:nvPr/>
        </p:nvSpPr>
        <p:spPr bwMode="auto">
          <a:xfrm>
            <a:off x="3995564" y="3500462"/>
            <a:ext cx="395288" cy="396875"/>
          </a:xfrm>
          <a:prstGeom prst="ellipse">
            <a:avLst/>
          </a:prstGeom>
          <a:noFill/>
          <a:ln w="28575" algn="ctr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2000"/>
          </a:p>
        </p:txBody>
      </p:sp>
      <p:sp>
        <p:nvSpPr>
          <p:cNvPr id="59" name="Obdélník 31"/>
          <p:cNvSpPr>
            <a:spLocks noChangeArrowheads="1"/>
          </p:cNvSpPr>
          <p:nvPr/>
        </p:nvSpPr>
        <p:spPr bwMode="auto">
          <a:xfrm>
            <a:off x="3994720" y="3500462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4</a:t>
            </a:r>
          </a:p>
        </p:txBody>
      </p:sp>
      <p:sp>
        <p:nvSpPr>
          <p:cNvPr id="60" name="Obdélník 32"/>
          <p:cNvSpPr>
            <a:spLocks noChangeArrowheads="1"/>
          </p:cNvSpPr>
          <p:nvPr/>
        </p:nvSpPr>
        <p:spPr bwMode="auto">
          <a:xfrm>
            <a:off x="4500364" y="3498875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17</a:t>
            </a:r>
          </a:p>
        </p:txBody>
      </p:sp>
      <p:sp>
        <p:nvSpPr>
          <p:cNvPr id="61" name="Obdélník 51"/>
          <p:cNvSpPr>
            <a:spLocks noChangeArrowheads="1"/>
          </p:cNvSpPr>
          <p:nvPr/>
        </p:nvSpPr>
        <p:spPr bwMode="auto">
          <a:xfrm>
            <a:off x="5220000" y="4367237"/>
            <a:ext cx="3816496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200" dirty="0"/>
              <a:t>68 = 2 . 2 .                         17 </a:t>
            </a:r>
          </a:p>
        </p:txBody>
      </p:sp>
      <p:sp>
        <p:nvSpPr>
          <p:cNvPr id="62" name="Obdélník 61"/>
          <p:cNvSpPr/>
          <p:nvPr/>
        </p:nvSpPr>
        <p:spPr>
          <a:xfrm>
            <a:off x="5868144" y="2385104"/>
            <a:ext cx="288032" cy="241204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3" name="Obdélník 62"/>
          <p:cNvSpPr/>
          <p:nvPr/>
        </p:nvSpPr>
        <p:spPr>
          <a:xfrm>
            <a:off x="6264000" y="2385104"/>
            <a:ext cx="288032" cy="241204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1184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6" grpId="0"/>
      <p:bldP spid="17" grpId="0"/>
      <p:bldP spid="18" grpId="0"/>
      <p:bldP spid="19" grpId="0"/>
      <p:bldP spid="20" grpId="0"/>
      <p:bldP spid="23" grpId="0"/>
      <p:bldP spid="24" grpId="0" animBg="1"/>
      <p:bldP spid="25" grpId="0" animBg="1"/>
      <p:bldP spid="26" grpId="0"/>
      <p:bldP spid="27" grpId="0"/>
      <p:bldP spid="28" grpId="0"/>
      <p:bldP spid="29" grpId="0"/>
      <p:bldP spid="30" grpId="0"/>
      <p:bldP spid="32" grpId="0"/>
      <p:bldP spid="33" grpId="0"/>
      <p:bldP spid="34" grpId="0"/>
      <p:bldP spid="37" grpId="0"/>
      <p:bldP spid="38" grpId="0" animBg="1"/>
      <p:bldP spid="39" grpId="0"/>
      <p:bldP spid="40" grpId="0"/>
      <p:bldP spid="41" grpId="0"/>
      <p:bldP spid="42" grpId="0"/>
      <p:bldP spid="43" grpId="0"/>
      <p:bldP spid="44" grpId="0"/>
      <p:bldP spid="45" grpId="0"/>
      <p:bldP spid="47" grpId="0"/>
      <p:bldP spid="49" grpId="0"/>
      <p:bldP spid="50" grpId="0"/>
      <p:bldP spid="51" grpId="0"/>
      <p:bldP spid="52" grpId="0"/>
      <p:bldP spid="53" grpId="0"/>
      <p:bldP spid="54" grpId="0"/>
      <p:bldP spid="57" grpId="0"/>
      <p:bldP spid="58" grpId="0" animBg="1"/>
      <p:bldP spid="59" grpId="0"/>
      <p:bldP spid="60" grpId="0"/>
      <p:bldP spid="61" grpId="0"/>
      <p:bldP spid="62" grpId="0" animBg="1"/>
      <p:bldP spid="6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Největší společný dělitel více čísel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Obdélník 1"/>
          <p:cNvSpPr>
            <a:spLocks noChangeArrowheads="1"/>
          </p:cNvSpPr>
          <p:nvPr/>
        </p:nvSpPr>
        <p:spPr bwMode="auto">
          <a:xfrm>
            <a:off x="107950" y="806450"/>
            <a:ext cx="90725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2) Nalezněte největší společný dělitel čísel:         h) 27, 45, 63 a 81</a:t>
            </a:r>
          </a:p>
        </p:txBody>
      </p:sp>
      <p:sp>
        <p:nvSpPr>
          <p:cNvPr id="9" name="Obdélník 3"/>
          <p:cNvSpPr>
            <a:spLocks noChangeArrowheads="1"/>
          </p:cNvSpPr>
          <p:nvPr/>
        </p:nvSpPr>
        <p:spPr bwMode="auto">
          <a:xfrm>
            <a:off x="228401" y="1639912"/>
            <a:ext cx="45577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000">
                <a:solidFill>
                  <a:srgbClr val="00B050"/>
                </a:solidFill>
              </a:rPr>
              <a:t>1. nalezením všech dělitelů</a:t>
            </a:r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348282" y="2719412"/>
            <a:ext cx="649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</a:t>
            </a:r>
          </a:p>
        </p:txBody>
      </p:sp>
      <p:sp>
        <p:nvSpPr>
          <p:cNvPr id="11" name="Obdélník 6"/>
          <p:cNvSpPr>
            <a:spLocks noChangeArrowheads="1"/>
          </p:cNvSpPr>
          <p:nvPr/>
        </p:nvSpPr>
        <p:spPr bwMode="auto">
          <a:xfrm>
            <a:off x="796726" y="2719412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27</a:t>
            </a:r>
          </a:p>
        </p:txBody>
      </p:sp>
      <p:sp>
        <p:nvSpPr>
          <p:cNvPr id="12" name="Obdélník 7"/>
          <p:cNvSpPr>
            <a:spLocks noChangeArrowheads="1"/>
          </p:cNvSpPr>
          <p:nvPr/>
        </p:nvSpPr>
        <p:spPr bwMode="auto">
          <a:xfrm>
            <a:off x="353045" y="3135337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3</a:t>
            </a:r>
          </a:p>
        </p:txBody>
      </p:sp>
      <p:sp>
        <p:nvSpPr>
          <p:cNvPr id="13" name="Obdélník 8"/>
          <p:cNvSpPr>
            <a:spLocks noChangeArrowheads="1"/>
          </p:cNvSpPr>
          <p:nvPr/>
        </p:nvSpPr>
        <p:spPr bwMode="auto">
          <a:xfrm>
            <a:off x="801489" y="3135337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9</a:t>
            </a:r>
          </a:p>
        </p:txBody>
      </p:sp>
      <p:cxnSp>
        <p:nvCxnSpPr>
          <p:cNvPr id="14" name="Přímá spojnice 13"/>
          <p:cNvCxnSpPr>
            <a:cxnSpLocks noChangeShapeType="1"/>
          </p:cNvCxnSpPr>
          <p:nvPr/>
        </p:nvCxnSpPr>
        <p:spPr bwMode="auto">
          <a:xfrm>
            <a:off x="285551" y="2674962"/>
            <a:ext cx="108108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Přímá spojnice 14"/>
          <p:cNvCxnSpPr>
            <a:cxnSpLocks noChangeShapeType="1"/>
          </p:cNvCxnSpPr>
          <p:nvPr/>
        </p:nvCxnSpPr>
        <p:spPr bwMode="auto">
          <a:xfrm>
            <a:off x="755576" y="2674962"/>
            <a:ext cx="0" cy="14763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Obdélník 15"/>
          <p:cNvSpPr>
            <a:spLocks noChangeArrowheads="1"/>
          </p:cNvSpPr>
          <p:nvPr/>
        </p:nvSpPr>
        <p:spPr bwMode="auto">
          <a:xfrm>
            <a:off x="539924" y="2306662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27</a:t>
            </a:r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auto">
          <a:xfrm>
            <a:off x="1545580" y="2709887"/>
            <a:ext cx="6492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</a:t>
            </a: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2046089" y="2709887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45</a:t>
            </a: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45580" y="3124225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3</a:t>
            </a: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2050851" y="3124225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15</a:t>
            </a:r>
          </a:p>
        </p:txBody>
      </p:sp>
      <p:cxnSp>
        <p:nvCxnSpPr>
          <p:cNvPr id="21" name="Přímá spojnice 24"/>
          <p:cNvCxnSpPr>
            <a:cxnSpLocks noChangeShapeType="1"/>
          </p:cNvCxnSpPr>
          <p:nvPr/>
        </p:nvCxnSpPr>
        <p:spPr bwMode="auto">
          <a:xfrm>
            <a:off x="1504751" y="2665437"/>
            <a:ext cx="10795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Přímá spojnice 25"/>
          <p:cNvCxnSpPr>
            <a:cxnSpLocks noChangeShapeType="1"/>
          </p:cNvCxnSpPr>
          <p:nvPr/>
        </p:nvCxnSpPr>
        <p:spPr bwMode="auto">
          <a:xfrm>
            <a:off x="1979712" y="2665437"/>
            <a:ext cx="1587" cy="154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Obdélník 26"/>
          <p:cNvSpPr>
            <a:spLocks noChangeArrowheads="1"/>
          </p:cNvSpPr>
          <p:nvPr/>
        </p:nvSpPr>
        <p:spPr bwMode="auto">
          <a:xfrm>
            <a:off x="1704776" y="2295550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45</a:t>
            </a:r>
          </a:p>
        </p:txBody>
      </p:sp>
      <p:sp>
        <p:nvSpPr>
          <p:cNvPr id="24" name="Ovál 33"/>
          <p:cNvSpPr>
            <a:spLocks noChangeArrowheads="1"/>
          </p:cNvSpPr>
          <p:nvPr/>
        </p:nvSpPr>
        <p:spPr bwMode="auto">
          <a:xfrm>
            <a:off x="767717" y="3134901"/>
            <a:ext cx="395288" cy="395288"/>
          </a:xfrm>
          <a:prstGeom prst="ellipse">
            <a:avLst/>
          </a:prstGeom>
          <a:noFill/>
          <a:ln w="28575" algn="ctr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2000"/>
          </a:p>
        </p:txBody>
      </p:sp>
      <p:sp>
        <p:nvSpPr>
          <p:cNvPr id="25" name="Ovál 41"/>
          <p:cNvSpPr>
            <a:spLocks noChangeArrowheads="1"/>
          </p:cNvSpPr>
          <p:nvPr/>
        </p:nvSpPr>
        <p:spPr bwMode="auto">
          <a:xfrm>
            <a:off x="2074730" y="3535985"/>
            <a:ext cx="395288" cy="396875"/>
          </a:xfrm>
          <a:prstGeom prst="ellipse">
            <a:avLst/>
          </a:prstGeom>
          <a:noFill/>
          <a:ln w="28575" algn="ctr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2000"/>
          </a:p>
        </p:txBody>
      </p:sp>
      <p:sp>
        <p:nvSpPr>
          <p:cNvPr id="26" name="Obdélník 3"/>
          <p:cNvSpPr>
            <a:spLocks noChangeArrowheads="1"/>
          </p:cNvSpPr>
          <p:nvPr/>
        </p:nvSpPr>
        <p:spPr bwMode="auto">
          <a:xfrm>
            <a:off x="4572000" y="1628800"/>
            <a:ext cx="4375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000">
                <a:solidFill>
                  <a:srgbClr val="FF0000"/>
                </a:solidFill>
              </a:rPr>
              <a:t>2. rozkladem na součin prvočísel</a:t>
            </a:r>
          </a:p>
        </p:txBody>
      </p:sp>
      <p:sp>
        <p:nvSpPr>
          <p:cNvPr id="27" name="Rectangle 2"/>
          <p:cNvSpPr txBox="1">
            <a:spLocks noChangeArrowheads="1"/>
          </p:cNvSpPr>
          <p:nvPr/>
        </p:nvSpPr>
        <p:spPr bwMode="auto">
          <a:xfrm>
            <a:off x="4427985" y="5086375"/>
            <a:ext cx="4608512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800" dirty="0">
                <a:latin typeface="+mn-lt"/>
              </a:rPr>
              <a:t>D(27, 45, 63 a 81)</a:t>
            </a:r>
            <a:r>
              <a:rPr lang="cs-CZ" altLang="cs-CZ" sz="2800" dirty="0"/>
              <a:t> </a:t>
            </a:r>
            <a:r>
              <a:rPr lang="cs-CZ" altLang="cs-CZ" sz="2800" dirty="0">
                <a:latin typeface="+mn-lt"/>
              </a:rPr>
              <a:t>= 3.3 = </a:t>
            </a:r>
            <a:r>
              <a:rPr lang="cs-CZ" altLang="cs-CZ" sz="2800" b="1" dirty="0">
                <a:latin typeface="+mn-lt"/>
              </a:rPr>
              <a:t>9</a:t>
            </a:r>
          </a:p>
        </p:txBody>
      </p:sp>
      <p:sp>
        <p:nvSpPr>
          <p:cNvPr id="28" name="Obdélník 46"/>
          <p:cNvSpPr>
            <a:spLocks noChangeArrowheads="1"/>
          </p:cNvSpPr>
          <p:nvPr/>
        </p:nvSpPr>
        <p:spPr bwMode="auto">
          <a:xfrm>
            <a:off x="5220915" y="2351112"/>
            <a:ext cx="33115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200" dirty="0"/>
              <a:t>27 = 3 . 3 . 3</a:t>
            </a:r>
          </a:p>
        </p:txBody>
      </p:sp>
      <p:sp>
        <p:nvSpPr>
          <p:cNvPr id="29" name="Obdélník 51"/>
          <p:cNvSpPr>
            <a:spLocks noChangeArrowheads="1"/>
          </p:cNvSpPr>
          <p:nvPr/>
        </p:nvSpPr>
        <p:spPr bwMode="auto">
          <a:xfrm>
            <a:off x="5220000" y="3070250"/>
            <a:ext cx="266278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200" dirty="0"/>
              <a:t>45 = 3 . 3 . 5</a:t>
            </a:r>
          </a:p>
        </p:txBody>
      </p:sp>
      <p:sp>
        <p:nvSpPr>
          <p:cNvPr id="30" name="Obdélník 29"/>
          <p:cNvSpPr>
            <a:spLocks noChangeArrowheads="1"/>
          </p:cNvSpPr>
          <p:nvPr/>
        </p:nvSpPr>
        <p:spPr bwMode="auto">
          <a:xfrm>
            <a:off x="2758406" y="2692425"/>
            <a:ext cx="44544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1</a:t>
            </a:r>
          </a:p>
        </p:txBody>
      </p:sp>
      <p:sp>
        <p:nvSpPr>
          <p:cNvPr id="32" name="Obdélník 30"/>
          <p:cNvSpPr>
            <a:spLocks noChangeArrowheads="1"/>
          </p:cNvSpPr>
          <p:nvPr/>
        </p:nvSpPr>
        <p:spPr bwMode="auto">
          <a:xfrm>
            <a:off x="3271639" y="2692425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63</a:t>
            </a:r>
          </a:p>
        </p:txBody>
      </p:sp>
      <p:sp>
        <p:nvSpPr>
          <p:cNvPr id="33" name="Obdélník 31"/>
          <p:cNvSpPr>
            <a:spLocks noChangeArrowheads="1"/>
          </p:cNvSpPr>
          <p:nvPr/>
        </p:nvSpPr>
        <p:spPr bwMode="auto">
          <a:xfrm>
            <a:off x="2758406" y="3106762"/>
            <a:ext cx="44544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3</a:t>
            </a:r>
          </a:p>
        </p:txBody>
      </p:sp>
      <p:sp>
        <p:nvSpPr>
          <p:cNvPr id="34" name="Obdélník 32"/>
          <p:cNvSpPr>
            <a:spLocks noChangeArrowheads="1"/>
          </p:cNvSpPr>
          <p:nvPr/>
        </p:nvSpPr>
        <p:spPr bwMode="auto">
          <a:xfrm>
            <a:off x="3276401" y="3106762"/>
            <a:ext cx="50313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21</a:t>
            </a:r>
          </a:p>
        </p:txBody>
      </p:sp>
      <p:cxnSp>
        <p:nvCxnSpPr>
          <p:cNvPr id="35" name="Přímá spojnice 34"/>
          <p:cNvCxnSpPr>
            <a:cxnSpLocks noChangeShapeType="1"/>
          </p:cNvCxnSpPr>
          <p:nvPr/>
        </p:nvCxnSpPr>
        <p:spPr bwMode="auto">
          <a:xfrm>
            <a:off x="2730301" y="2647975"/>
            <a:ext cx="10795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Přímá spojnice 35"/>
          <p:cNvCxnSpPr>
            <a:cxnSpLocks noChangeShapeType="1"/>
          </p:cNvCxnSpPr>
          <p:nvPr/>
        </p:nvCxnSpPr>
        <p:spPr bwMode="auto">
          <a:xfrm>
            <a:off x="3202261" y="2647975"/>
            <a:ext cx="1587" cy="157321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Obdélník 36"/>
          <p:cNvSpPr>
            <a:spLocks noChangeArrowheads="1"/>
          </p:cNvSpPr>
          <p:nvPr/>
        </p:nvSpPr>
        <p:spPr bwMode="auto">
          <a:xfrm>
            <a:off x="2988196" y="2278087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63</a:t>
            </a:r>
          </a:p>
        </p:txBody>
      </p:sp>
      <p:sp>
        <p:nvSpPr>
          <p:cNvPr id="38" name="Ovál 37"/>
          <p:cNvSpPr>
            <a:spLocks noChangeArrowheads="1"/>
          </p:cNvSpPr>
          <p:nvPr/>
        </p:nvSpPr>
        <p:spPr bwMode="auto">
          <a:xfrm>
            <a:off x="3312617" y="3502050"/>
            <a:ext cx="395287" cy="396875"/>
          </a:xfrm>
          <a:prstGeom prst="ellipse">
            <a:avLst/>
          </a:prstGeom>
          <a:noFill/>
          <a:ln w="28575" algn="ctr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2000"/>
          </a:p>
        </p:txBody>
      </p:sp>
      <p:sp>
        <p:nvSpPr>
          <p:cNvPr id="39" name="Obdélník 51"/>
          <p:cNvSpPr>
            <a:spLocks noChangeArrowheads="1"/>
          </p:cNvSpPr>
          <p:nvPr/>
        </p:nvSpPr>
        <p:spPr bwMode="auto">
          <a:xfrm>
            <a:off x="5220915" y="3717950"/>
            <a:ext cx="374357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200" dirty="0"/>
              <a:t>63 = 3 . 3 . 7 </a:t>
            </a:r>
          </a:p>
        </p:txBody>
      </p:sp>
      <p:sp>
        <p:nvSpPr>
          <p:cNvPr id="40" name="Rectangle 2"/>
          <p:cNvSpPr txBox="1">
            <a:spLocks noChangeArrowheads="1"/>
          </p:cNvSpPr>
          <p:nvPr/>
        </p:nvSpPr>
        <p:spPr bwMode="auto">
          <a:xfrm>
            <a:off x="467544" y="5086375"/>
            <a:ext cx="3671887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dirty="0">
                <a:latin typeface="+mn-lt"/>
              </a:rPr>
              <a:t>D(27, 45, 63 a 81) = </a:t>
            </a:r>
            <a:r>
              <a:rPr lang="cs-CZ" altLang="cs-CZ" sz="2800" b="1" dirty="0">
                <a:latin typeface="+mn-lt"/>
              </a:rPr>
              <a:t>9</a:t>
            </a:r>
          </a:p>
        </p:txBody>
      </p:sp>
      <p:sp>
        <p:nvSpPr>
          <p:cNvPr id="42" name="Obdélník 18"/>
          <p:cNvSpPr>
            <a:spLocks noChangeArrowheads="1"/>
          </p:cNvSpPr>
          <p:nvPr/>
        </p:nvSpPr>
        <p:spPr bwMode="auto">
          <a:xfrm>
            <a:off x="1548036" y="3533800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5</a:t>
            </a:r>
          </a:p>
        </p:txBody>
      </p:sp>
      <p:sp>
        <p:nvSpPr>
          <p:cNvPr id="43" name="Obdélník 19"/>
          <p:cNvSpPr>
            <a:spLocks noChangeArrowheads="1"/>
          </p:cNvSpPr>
          <p:nvPr/>
        </p:nvSpPr>
        <p:spPr bwMode="auto">
          <a:xfrm>
            <a:off x="2050851" y="3522687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 9</a:t>
            </a:r>
          </a:p>
        </p:txBody>
      </p:sp>
      <p:sp>
        <p:nvSpPr>
          <p:cNvPr id="44" name="Obdélník 31"/>
          <p:cNvSpPr>
            <a:spLocks noChangeArrowheads="1"/>
          </p:cNvSpPr>
          <p:nvPr/>
        </p:nvSpPr>
        <p:spPr bwMode="auto">
          <a:xfrm>
            <a:off x="2772172" y="3502050"/>
            <a:ext cx="44544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7</a:t>
            </a:r>
          </a:p>
        </p:txBody>
      </p:sp>
      <p:sp>
        <p:nvSpPr>
          <p:cNvPr id="45" name="Obdélník 32"/>
          <p:cNvSpPr>
            <a:spLocks noChangeArrowheads="1"/>
          </p:cNvSpPr>
          <p:nvPr/>
        </p:nvSpPr>
        <p:spPr bwMode="auto">
          <a:xfrm>
            <a:off x="3276401" y="3500462"/>
            <a:ext cx="523776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 9</a:t>
            </a:r>
          </a:p>
        </p:txBody>
      </p:sp>
      <p:sp>
        <p:nvSpPr>
          <p:cNvPr id="51" name="Obdélník 29"/>
          <p:cNvSpPr>
            <a:spLocks noChangeArrowheads="1"/>
          </p:cNvSpPr>
          <p:nvPr/>
        </p:nvSpPr>
        <p:spPr bwMode="auto">
          <a:xfrm>
            <a:off x="3994720" y="2692425"/>
            <a:ext cx="649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</a:t>
            </a:r>
          </a:p>
        </p:txBody>
      </p:sp>
      <p:sp>
        <p:nvSpPr>
          <p:cNvPr id="52" name="Obdélník 30"/>
          <p:cNvSpPr>
            <a:spLocks noChangeArrowheads="1"/>
          </p:cNvSpPr>
          <p:nvPr/>
        </p:nvSpPr>
        <p:spPr bwMode="auto">
          <a:xfrm>
            <a:off x="4495601" y="2692425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81</a:t>
            </a:r>
          </a:p>
        </p:txBody>
      </p:sp>
      <p:sp>
        <p:nvSpPr>
          <p:cNvPr id="53" name="Obdélník 31"/>
          <p:cNvSpPr>
            <a:spLocks noChangeArrowheads="1"/>
          </p:cNvSpPr>
          <p:nvPr/>
        </p:nvSpPr>
        <p:spPr bwMode="auto">
          <a:xfrm>
            <a:off x="3994720" y="3106762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3</a:t>
            </a:r>
          </a:p>
        </p:txBody>
      </p:sp>
      <p:sp>
        <p:nvSpPr>
          <p:cNvPr id="54" name="Obdélník 32"/>
          <p:cNvSpPr>
            <a:spLocks noChangeArrowheads="1"/>
          </p:cNvSpPr>
          <p:nvPr/>
        </p:nvSpPr>
        <p:spPr bwMode="auto">
          <a:xfrm>
            <a:off x="4500364" y="3106762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27</a:t>
            </a:r>
          </a:p>
        </p:txBody>
      </p:sp>
      <p:cxnSp>
        <p:nvCxnSpPr>
          <p:cNvPr id="55" name="Přímá spojnice 34"/>
          <p:cNvCxnSpPr>
            <a:cxnSpLocks noChangeShapeType="1"/>
          </p:cNvCxnSpPr>
          <p:nvPr/>
        </p:nvCxnSpPr>
        <p:spPr bwMode="auto">
          <a:xfrm>
            <a:off x="3954264" y="2647975"/>
            <a:ext cx="10795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Přímá spojnice 35"/>
          <p:cNvCxnSpPr>
            <a:cxnSpLocks noChangeShapeType="1"/>
          </p:cNvCxnSpPr>
          <p:nvPr/>
        </p:nvCxnSpPr>
        <p:spPr bwMode="auto">
          <a:xfrm>
            <a:off x="4427984" y="2647975"/>
            <a:ext cx="1588" cy="157321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" name="Obdélník 36"/>
          <p:cNvSpPr>
            <a:spLocks noChangeArrowheads="1"/>
          </p:cNvSpPr>
          <p:nvPr/>
        </p:nvSpPr>
        <p:spPr bwMode="auto">
          <a:xfrm>
            <a:off x="4154289" y="2278087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81</a:t>
            </a:r>
          </a:p>
        </p:txBody>
      </p:sp>
      <p:sp>
        <p:nvSpPr>
          <p:cNvPr id="58" name="Ovál 37"/>
          <p:cNvSpPr>
            <a:spLocks noChangeArrowheads="1"/>
          </p:cNvSpPr>
          <p:nvPr/>
        </p:nvSpPr>
        <p:spPr bwMode="auto">
          <a:xfrm>
            <a:off x="3995564" y="3500462"/>
            <a:ext cx="395288" cy="396875"/>
          </a:xfrm>
          <a:prstGeom prst="ellipse">
            <a:avLst/>
          </a:prstGeom>
          <a:noFill/>
          <a:ln w="28575" algn="ctr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2000"/>
          </a:p>
        </p:txBody>
      </p:sp>
      <p:sp>
        <p:nvSpPr>
          <p:cNvPr id="59" name="Obdélník 31"/>
          <p:cNvSpPr>
            <a:spLocks noChangeArrowheads="1"/>
          </p:cNvSpPr>
          <p:nvPr/>
        </p:nvSpPr>
        <p:spPr bwMode="auto">
          <a:xfrm>
            <a:off x="3994720" y="3500462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9</a:t>
            </a:r>
          </a:p>
        </p:txBody>
      </p:sp>
      <p:sp>
        <p:nvSpPr>
          <p:cNvPr id="60" name="Obdélník 32"/>
          <p:cNvSpPr>
            <a:spLocks noChangeArrowheads="1"/>
          </p:cNvSpPr>
          <p:nvPr/>
        </p:nvSpPr>
        <p:spPr bwMode="auto">
          <a:xfrm>
            <a:off x="4500364" y="3498875"/>
            <a:ext cx="46489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 9</a:t>
            </a:r>
          </a:p>
        </p:txBody>
      </p:sp>
      <p:sp>
        <p:nvSpPr>
          <p:cNvPr id="61" name="Obdélník 51"/>
          <p:cNvSpPr>
            <a:spLocks noChangeArrowheads="1"/>
          </p:cNvSpPr>
          <p:nvPr/>
        </p:nvSpPr>
        <p:spPr bwMode="auto">
          <a:xfrm>
            <a:off x="5220000" y="4367237"/>
            <a:ext cx="381649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200" dirty="0"/>
              <a:t>81 = 3 . 3 . 3 . 3 </a:t>
            </a:r>
          </a:p>
        </p:txBody>
      </p:sp>
      <p:sp>
        <p:nvSpPr>
          <p:cNvPr id="62" name="Obdélník 61"/>
          <p:cNvSpPr/>
          <p:nvPr/>
        </p:nvSpPr>
        <p:spPr>
          <a:xfrm>
            <a:off x="5868144" y="2385104"/>
            <a:ext cx="288032" cy="241204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3" name="Obdélník 62"/>
          <p:cNvSpPr/>
          <p:nvPr/>
        </p:nvSpPr>
        <p:spPr>
          <a:xfrm>
            <a:off x="6264000" y="2385104"/>
            <a:ext cx="288032" cy="241204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7181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6" grpId="0"/>
      <p:bldP spid="17" grpId="0"/>
      <p:bldP spid="18" grpId="0"/>
      <p:bldP spid="19" grpId="0"/>
      <p:bldP spid="20" grpId="0"/>
      <p:bldP spid="23" grpId="0"/>
      <p:bldP spid="24" grpId="0" animBg="1"/>
      <p:bldP spid="25" grpId="0" animBg="1"/>
      <p:bldP spid="26" grpId="0"/>
      <p:bldP spid="27" grpId="0"/>
      <p:bldP spid="28" grpId="0"/>
      <p:bldP spid="29" grpId="0"/>
      <p:bldP spid="30" grpId="0"/>
      <p:bldP spid="32" grpId="0"/>
      <p:bldP spid="33" grpId="0"/>
      <p:bldP spid="34" grpId="0"/>
      <p:bldP spid="37" grpId="0"/>
      <p:bldP spid="38" grpId="0" animBg="1"/>
      <p:bldP spid="39" grpId="0"/>
      <p:bldP spid="40" grpId="0"/>
      <p:bldP spid="42" grpId="0"/>
      <p:bldP spid="43" grpId="0"/>
      <p:bldP spid="44" grpId="0"/>
      <p:bldP spid="45" grpId="0"/>
      <p:bldP spid="51" grpId="0"/>
      <p:bldP spid="52" grpId="0"/>
      <p:bldP spid="53" grpId="0"/>
      <p:bldP spid="54" grpId="0"/>
      <p:bldP spid="57" grpId="0"/>
      <p:bldP spid="58" grpId="0" animBg="1"/>
      <p:bldP spid="59" grpId="0"/>
      <p:bldP spid="60" grpId="0"/>
      <p:bldP spid="61" grpId="0"/>
      <p:bldP spid="62" grpId="0" animBg="1"/>
      <p:bldP spid="6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délník 32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31" name="Nadpis 1"/>
          <p:cNvSpPr txBox="1">
            <a:spLocks/>
          </p:cNvSpPr>
          <p:nvPr/>
        </p:nvSpPr>
        <p:spPr>
          <a:xfrm>
            <a:off x="107504" y="2996952"/>
            <a:ext cx="864096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>
                <a:solidFill>
                  <a:prstClr val="black"/>
                </a:solidFill>
              </a:rPr>
              <a:t>Konec prezentace</a:t>
            </a:r>
          </a:p>
        </p:txBody>
      </p:sp>
      <p:sp>
        <p:nvSpPr>
          <p:cNvPr id="34" name="Šipka doprava 33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5" name="Šipka doprava 3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8" name="Zahnutá šipka doleva 3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40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Prvočísla a složená čísla</a:t>
            </a:r>
          </a:p>
        </p:txBody>
      </p:sp>
    </p:spTree>
    <p:extLst>
      <p:ext uri="{BB962C8B-B14F-4D97-AF65-F5344CB8AC3E}">
        <p14:creationId xmlns:p14="http://schemas.microsoft.com/office/powerpoint/2010/main" val="267868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Největší společný dělitel více čísel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354013" y="836712"/>
            <a:ext cx="7313612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dirty="0">
                <a:latin typeface="+mn-lt"/>
              </a:rPr>
              <a:t>U skupin malých čísel lze většinou nalézt největší společný dělitel zpaměti</a:t>
            </a: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 bwMode="auto">
          <a:xfrm>
            <a:off x="683890" y="2491705"/>
            <a:ext cx="2963863" cy="345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  <a:defRPr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a) D(4,8,12) = </a:t>
            </a:r>
          </a:p>
          <a:p>
            <a:pPr algn="l" eaLnBrk="1" hangingPunct="1">
              <a:spcAft>
                <a:spcPts val="2400"/>
              </a:spcAft>
              <a:defRPr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b) D(2,4,10) =</a:t>
            </a:r>
          </a:p>
          <a:p>
            <a:pPr algn="l" eaLnBrk="1" hangingPunct="1">
              <a:spcAft>
                <a:spcPts val="2400"/>
              </a:spcAft>
              <a:defRPr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c) D(5,15,20) =</a:t>
            </a:r>
          </a:p>
          <a:p>
            <a:pPr algn="l" eaLnBrk="1" hangingPunct="1">
              <a:spcAft>
                <a:spcPts val="2400"/>
              </a:spcAft>
              <a:defRPr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d) D(6,9,12) =</a:t>
            </a:r>
          </a:p>
          <a:p>
            <a:pPr algn="l" eaLnBrk="1" hangingPunct="1">
              <a:spcAft>
                <a:spcPts val="2400"/>
              </a:spcAft>
              <a:defRPr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e) D(12,18,24) =</a:t>
            </a:r>
          </a:p>
          <a:p>
            <a:pPr algn="l" eaLnBrk="1" hangingPunct="1">
              <a:spcAft>
                <a:spcPts val="2400"/>
              </a:spcAft>
              <a:defRPr/>
            </a:pP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2"/>
          <p:cNvSpPr txBox="1">
            <a:spLocks noChangeArrowheads="1"/>
          </p:cNvSpPr>
          <p:nvPr/>
        </p:nvSpPr>
        <p:spPr bwMode="auto">
          <a:xfrm>
            <a:off x="4663529" y="2491705"/>
            <a:ext cx="2644775" cy="3313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  <a:defRPr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f) D(20,30,40) =</a:t>
            </a:r>
          </a:p>
          <a:p>
            <a:pPr algn="l" eaLnBrk="1" hangingPunct="1">
              <a:spcAft>
                <a:spcPts val="2400"/>
              </a:spcAft>
              <a:defRPr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g) D(10,12,16) =</a:t>
            </a:r>
          </a:p>
          <a:p>
            <a:pPr algn="l" eaLnBrk="1" hangingPunct="1">
              <a:spcAft>
                <a:spcPts val="2400"/>
              </a:spcAft>
              <a:defRPr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h) D(3,4,5) =</a:t>
            </a:r>
          </a:p>
          <a:p>
            <a:pPr algn="l" eaLnBrk="1" hangingPunct="1">
              <a:spcAft>
                <a:spcPts val="2400"/>
              </a:spcAft>
              <a:defRPr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i) D(16,24,32) =</a:t>
            </a:r>
          </a:p>
          <a:p>
            <a:pPr algn="l" eaLnBrk="1" hangingPunct="1">
              <a:spcAft>
                <a:spcPts val="2400"/>
              </a:spcAft>
              <a:defRPr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j) D(11,22,33) =</a:t>
            </a: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 bwMode="auto">
          <a:xfrm>
            <a:off x="395536" y="1772295"/>
            <a:ext cx="792088" cy="792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dirty="0">
                <a:latin typeface="+mn-lt"/>
              </a:rPr>
              <a:t>Př.</a:t>
            </a:r>
          </a:p>
        </p:txBody>
      </p:sp>
      <p:sp>
        <p:nvSpPr>
          <p:cNvPr id="29" name="Rectangle 2"/>
          <p:cNvSpPr txBox="1">
            <a:spLocks noChangeArrowheads="1"/>
          </p:cNvSpPr>
          <p:nvPr/>
        </p:nvSpPr>
        <p:spPr bwMode="auto">
          <a:xfrm>
            <a:off x="2843808" y="2348359"/>
            <a:ext cx="792088" cy="792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solidFill>
                  <a:srgbClr val="0070C0"/>
                </a:solidFill>
                <a:latin typeface="+mn-lt"/>
              </a:rPr>
              <a:t>4</a:t>
            </a:r>
          </a:p>
        </p:txBody>
      </p:sp>
      <p:sp>
        <p:nvSpPr>
          <p:cNvPr id="30" name="Rectangle 2"/>
          <p:cNvSpPr txBox="1">
            <a:spLocks noChangeArrowheads="1"/>
          </p:cNvSpPr>
          <p:nvPr/>
        </p:nvSpPr>
        <p:spPr bwMode="auto">
          <a:xfrm>
            <a:off x="2843808" y="2996431"/>
            <a:ext cx="792088" cy="792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solidFill>
                  <a:srgbClr val="0070C0"/>
                </a:solidFill>
                <a:latin typeface="+mn-lt"/>
              </a:rPr>
              <a:t>2</a:t>
            </a:r>
          </a:p>
        </p:txBody>
      </p:sp>
      <p:sp>
        <p:nvSpPr>
          <p:cNvPr id="32" name="Rectangle 2"/>
          <p:cNvSpPr txBox="1">
            <a:spLocks noChangeArrowheads="1"/>
          </p:cNvSpPr>
          <p:nvPr/>
        </p:nvSpPr>
        <p:spPr bwMode="auto">
          <a:xfrm>
            <a:off x="2996208" y="3644503"/>
            <a:ext cx="792088" cy="792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solidFill>
                  <a:srgbClr val="0070C0"/>
                </a:solidFill>
                <a:latin typeface="+mn-lt"/>
              </a:rPr>
              <a:t>5</a:t>
            </a:r>
          </a:p>
        </p:txBody>
      </p:sp>
      <p:sp>
        <p:nvSpPr>
          <p:cNvPr id="33" name="Rectangle 2"/>
          <p:cNvSpPr txBox="1">
            <a:spLocks noChangeArrowheads="1"/>
          </p:cNvSpPr>
          <p:nvPr/>
        </p:nvSpPr>
        <p:spPr bwMode="auto">
          <a:xfrm>
            <a:off x="2771800" y="4364583"/>
            <a:ext cx="792088" cy="792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solidFill>
                  <a:srgbClr val="0070C0"/>
                </a:solidFill>
                <a:latin typeface="+mn-lt"/>
              </a:rPr>
              <a:t>3</a:t>
            </a:r>
          </a:p>
        </p:txBody>
      </p:sp>
      <p:sp>
        <p:nvSpPr>
          <p:cNvPr id="34" name="Rectangle 2"/>
          <p:cNvSpPr txBox="1">
            <a:spLocks noChangeArrowheads="1"/>
          </p:cNvSpPr>
          <p:nvPr/>
        </p:nvSpPr>
        <p:spPr bwMode="auto">
          <a:xfrm>
            <a:off x="3059832" y="5012655"/>
            <a:ext cx="792088" cy="792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solidFill>
                  <a:srgbClr val="0070C0"/>
                </a:solidFill>
                <a:latin typeface="+mn-lt"/>
              </a:rPr>
              <a:t>6</a:t>
            </a:r>
          </a:p>
        </p:txBody>
      </p:sp>
      <p:sp>
        <p:nvSpPr>
          <p:cNvPr id="35" name="Rectangle 2"/>
          <p:cNvSpPr txBox="1">
            <a:spLocks noChangeArrowheads="1"/>
          </p:cNvSpPr>
          <p:nvPr/>
        </p:nvSpPr>
        <p:spPr bwMode="auto">
          <a:xfrm>
            <a:off x="7092280" y="2348359"/>
            <a:ext cx="792088" cy="792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solidFill>
                  <a:srgbClr val="0070C0"/>
                </a:solidFill>
                <a:latin typeface="+mn-lt"/>
              </a:rPr>
              <a:t>10</a:t>
            </a:r>
          </a:p>
        </p:txBody>
      </p:sp>
      <p:sp>
        <p:nvSpPr>
          <p:cNvPr id="36" name="Rectangle 2"/>
          <p:cNvSpPr txBox="1">
            <a:spLocks noChangeArrowheads="1"/>
          </p:cNvSpPr>
          <p:nvPr/>
        </p:nvSpPr>
        <p:spPr bwMode="auto">
          <a:xfrm>
            <a:off x="7164288" y="2996431"/>
            <a:ext cx="792088" cy="792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solidFill>
                  <a:srgbClr val="0070C0"/>
                </a:solidFill>
                <a:latin typeface="+mn-lt"/>
              </a:rPr>
              <a:t>2</a:t>
            </a:r>
          </a:p>
        </p:txBody>
      </p:sp>
      <p:sp>
        <p:nvSpPr>
          <p:cNvPr id="37" name="Rectangle 2"/>
          <p:cNvSpPr txBox="1">
            <a:spLocks noChangeArrowheads="1"/>
          </p:cNvSpPr>
          <p:nvPr/>
        </p:nvSpPr>
        <p:spPr bwMode="auto">
          <a:xfrm>
            <a:off x="6516216" y="3644503"/>
            <a:ext cx="792088" cy="792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solidFill>
                  <a:srgbClr val="0070C0"/>
                </a:solidFill>
                <a:latin typeface="+mn-lt"/>
              </a:rPr>
              <a:t>1</a:t>
            </a:r>
          </a:p>
        </p:txBody>
      </p:sp>
      <p:sp>
        <p:nvSpPr>
          <p:cNvPr id="38" name="Rectangle 2"/>
          <p:cNvSpPr txBox="1">
            <a:spLocks noChangeArrowheads="1"/>
          </p:cNvSpPr>
          <p:nvPr/>
        </p:nvSpPr>
        <p:spPr bwMode="auto">
          <a:xfrm>
            <a:off x="7020272" y="4364583"/>
            <a:ext cx="792088" cy="792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solidFill>
                  <a:srgbClr val="0070C0"/>
                </a:solidFill>
                <a:latin typeface="+mn-lt"/>
              </a:rPr>
              <a:t>8</a:t>
            </a:r>
          </a:p>
        </p:txBody>
      </p:sp>
      <p:sp>
        <p:nvSpPr>
          <p:cNvPr id="45" name="Rectangle 2"/>
          <p:cNvSpPr txBox="1">
            <a:spLocks noChangeArrowheads="1"/>
          </p:cNvSpPr>
          <p:nvPr/>
        </p:nvSpPr>
        <p:spPr bwMode="auto">
          <a:xfrm>
            <a:off x="7020272" y="5012655"/>
            <a:ext cx="792088" cy="792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solidFill>
                  <a:srgbClr val="0070C0"/>
                </a:solidFill>
                <a:latin typeface="+mn-lt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2592029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7" grpId="0"/>
      <p:bldP spid="28" grpId="0"/>
      <p:bldP spid="29" grpId="0"/>
      <p:bldP spid="30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4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Největší společný dělitel více čísel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323528" y="836712"/>
            <a:ext cx="7313612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dirty="0">
                <a:latin typeface="+mn-lt"/>
              </a:rPr>
              <a:t>1) Určete zpaměti největší společný dělitel čísel: </a:t>
            </a: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 bwMode="auto">
          <a:xfrm>
            <a:off x="251520" y="1988841"/>
            <a:ext cx="2963863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  <a:defRPr/>
            </a:pPr>
            <a:r>
              <a:rPr lang="cs-CZ" sz="2800" dirty="0">
                <a:latin typeface="+mn-lt"/>
                <a:cs typeface="Arial" pitchFamily="34" charset="0"/>
              </a:rPr>
              <a:t>a) D(6,9,12) = </a:t>
            </a:r>
          </a:p>
          <a:p>
            <a:pPr algn="l" eaLnBrk="1" hangingPunct="1">
              <a:spcAft>
                <a:spcPts val="2400"/>
              </a:spcAft>
              <a:defRPr/>
            </a:pPr>
            <a:r>
              <a:rPr lang="cs-CZ" sz="2800" dirty="0">
                <a:latin typeface="+mn-lt"/>
                <a:cs typeface="Arial" pitchFamily="34" charset="0"/>
              </a:rPr>
              <a:t>b) D(2,8,10) =</a:t>
            </a:r>
          </a:p>
          <a:p>
            <a:pPr algn="l" eaLnBrk="1" hangingPunct="1">
              <a:spcAft>
                <a:spcPts val="2400"/>
              </a:spcAft>
              <a:defRPr/>
            </a:pPr>
            <a:r>
              <a:rPr lang="cs-CZ" sz="2800" dirty="0">
                <a:latin typeface="+mn-lt"/>
                <a:cs typeface="Arial" pitchFamily="34" charset="0"/>
              </a:rPr>
              <a:t>c) D(15,20,35) =</a:t>
            </a:r>
          </a:p>
          <a:p>
            <a:pPr algn="l" eaLnBrk="1" hangingPunct="1">
              <a:spcAft>
                <a:spcPts val="2400"/>
              </a:spcAft>
              <a:defRPr/>
            </a:pPr>
            <a:r>
              <a:rPr lang="cs-CZ" sz="2800" dirty="0">
                <a:latin typeface="+mn-lt"/>
                <a:cs typeface="Arial" pitchFamily="34" charset="0"/>
              </a:rPr>
              <a:t>d) D(16,24,40) =</a:t>
            </a:r>
          </a:p>
          <a:p>
            <a:pPr algn="l" eaLnBrk="1" hangingPunct="1">
              <a:spcAft>
                <a:spcPts val="2400"/>
              </a:spcAft>
              <a:defRPr/>
            </a:pPr>
            <a:r>
              <a:rPr lang="cs-CZ" sz="2800" dirty="0">
                <a:latin typeface="+mn-lt"/>
                <a:cs typeface="Arial" pitchFamily="34" charset="0"/>
              </a:rPr>
              <a:t>e) D(8,12,20) =</a:t>
            </a:r>
          </a:p>
          <a:p>
            <a:pPr algn="l" eaLnBrk="1" hangingPunct="1">
              <a:spcAft>
                <a:spcPts val="2400"/>
              </a:spcAft>
              <a:defRPr/>
            </a:pPr>
            <a:endParaRPr lang="cs-CZ" sz="2800" dirty="0">
              <a:latin typeface="+mn-lt"/>
              <a:cs typeface="Arial" pitchFamily="34" charset="0"/>
            </a:endParaRPr>
          </a:p>
        </p:txBody>
      </p:sp>
      <p:sp>
        <p:nvSpPr>
          <p:cNvPr id="26" name="Rectangle 2"/>
          <p:cNvSpPr txBox="1">
            <a:spLocks noChangeArrowheads="1"/>
          </p:cNvSpPr>
          <p:nvPr/>
        </p:nvSpPr>
        <p:spPr bwMode="auto">
          <a:xfrm>
            <a:off x="5939830" y="1988840"/>
            <a:ext cx="2880320" cy="338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  <a:defRPr/>
            </a:pPr>
            <a:r>
              <a:rPr lang="cs-CZ" sz="2800" dirty="0">
                <a:latin typeface="+mn-lt"/>
                <a:cs typeface="Arial" pitchFamily="34" charset="0"/>
              </a:rPr>
              <a:t>k) D(14,16,28) =</a:t>
            </a:r>
          </a:p>
          <a:p>
            <a:pPr algn="l" eaLnBrk="1" hangingPunct="1">
              <a:spcAft>
                <a:spcPts val="2400"/>
              </a:spcAft>
              <a:defRPr/>
            </a:pPr>
            <a:r>
              <a:rPr lang="cs-CZ" sz="2800" dirty="0">
                <a:latin typeface="+mn-lt"/>
                <a:cs typeface="Arial" pitchFamily="34" charset="0"/>
              </a:rPr>
              <a:t>l) D(4,5,6,7) =</a:t>
            </a:r>
          </a:p>
          <a:p>
            <a:pPr algn="l" eaLnBrk="1" hangingPunct="1">
              <a:spcAft>
                <a:spcPts val="2400"/>
              </a:spcAft>
              <a:defRPr/>
            </a:pPr>
            <a:r>
              <a:rPr lang="cs-CZ" sz="2800" dirty="0">
                <a:latin typeface="+mn-lt"/>
                <a:cs typeface="Arial" pitchFamily="34" charset="0"/>
              </a:rPr>
              <a:t>m) D(30,45,60) =</a:t>
            </a:r>
          </a:p>
          <a:p>
            <a:pPr algn="l" eaLnBrk="1" hangingPunct="1">
              <a:spcAft>
                <a:spcPts val="2400"/>
              </a:spcAft>
              <a:defRPr/>
            </a:pPr>
            <a:r>
              <a:rPr lang="cs-CZ" sz="2800" dirty="0">
                <a:latin typeface="+mn-lt"/>
                <a:cs typeface="Arial" pitchFamily="34" charset="0"/>
              </a:rPr>
              <a:t>n) D(14,21,35) =</a:t>
            </a:r>
          </a:p>
          <a:p>
            <a:pPr algn="l" eaLnBrk="1" hangingPunct="1">
              <a:spcAft>
                <a:spcPts val="2400"/>
              </a:spcAft>
              <a:defRPr/>
            </a:pPr>
            <a:r>
              <a:rPr lang="cs-CZ" sz="2800" dirty="0">
                <a:latin typeface="+mn-lt"/>
                <a:cs typeface="Arial" pitchFamily="34" charset="0"/>
              </a:rPr>
              <a:t>o) D(40,60,100) =</a:t>
            </a:r>
          </a:p>
        </p:txBody>
      </p:sp>
      <p:sp>
        <p:nvSpPr>
          <p:cNvPr id="27" name="Rectangle 2"/>
          <p:cNvSpPr txBox="1">
            <a:spLocks noChangeArrowheads="1"/>
          </p:cNvSpPr>
          <p:nvPr/>
        </p:nvSpPr>
        <p:spPr bwMode="auto">
          <a:xfrm>
            <a:off x="3203526" y="1988840"/>
            <a:ext cx="2644775" cy="3313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  <a:defRPr/>
            </a:pPr>
            <a:r>
              <a:rPr lang="cs-CZ" sz="2800" dirty="0">
                <a:latin typeface="+mn-lt"/>
                <a:cs typeface="Arial" pitchFamily="34" charset="0"/>
              </a:rPr>
              <a:t>f) D(6,12,15) =</a:t>
            </a:r>
          </a:p>
          <a:p>
            <a:pPr algn="l" eaLnBrk="1" hangingPunct="1">
              <a:spcAft>
                <a:spcPts val="2400"/>
              </a:spcAft>
              <a:defRPr/>
            </a:pPr>
            <a:r>
              <a:rPr lang="cs-CZ" sz="2800" dirty="0">
                <a:latin typeface="+mn-lt"/>
                <a:cs typeface="Arial" pitchFamily="34" charset="0"/>
              </a:rPr>
              <a:t>g) D(8,20,24) =</a:t>
            </a:r>
          </a:p>
          <a:p>
            <a:pPr algn="l" eaLnBrk="1" hangingPunct="1">
              <a:spcAft>
                <a:spcPts val="2400"/>
              </a:spcAft>
              <a:defRPr/>
            </a:pPr>
            <a:r>
              <a:rPr lang="cs-CZ" sz="2800" dirty="0">
                <a:latin typeface="+mn-lt"/>
                <a:cs typeface="Arial" pitchFamily="34" charset="0"/>
              </a:rPr>
              <a:t>h) D(1,7,12) =</a:t>
            </a:r>
          </a:p>
          <a:p>
            <a:pPr algn="l" eaLnBrk="1" hangingPunct="1">
              <a:spcAft>
                <a:spcPts val="2400"/>
              </a:spcAft>
              <a:defRPr/>
            </a:pPr>
            <a:r>
              <a:rPr lang="cs-CZ" sz="2800" dirty="0">
                <a:latin typeface="+mn-lt"/>
                <a:cs typeface="Arial" pitchFamily="34" charset="0"/>
              </a:rPr>
              <a:t>i) (18,27,36) =</a:t>
            </a:r>
          </a:p>
          <a:p>
            <a:pPr algn="l" eaLnBrk="1" hangingPunct="1">
              <a:spcAft>
                <a:spcPts val="2400"/>
              </a:spcAft>
              <a:defRPr/>
            </a:pPr>
            <a:r>
              <a:rPr lang="cs-CZ" sz="2800" dirty="0">
                <a:latin typeface="+mn-lt"/>
                <a:cs typeface="Arial" pitchFamily="34" charset="0"/>
              </a:rPr>
              <a:t>j) (11,22,44) =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2339430" y="1844824"/>
            <a:ext cx="792088" cy="792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solidFill>
                  <a:srgbClr val="0070C0"/>
                </a:solidFill>
                <a:latin typeface="+mn-lt"/>
              </a:rPr>
              <a:t>3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339430" y="2564904"/>
            <a:ext cx="792088" cy="792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solidFill>
                  <a:srgbClr val="0070C0"/>
                </a:solidFill>
                <a:latin typeface="+mn-lt"/>
              </a:rPr>
              <a:t>2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2771478" y="3284984"/>
            <a:ext cx="792088" cy="792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solidFill>
                  <a:srgbClr val="0070C0"/>
                </a:solidFill>
                <a:latin typeface="+mn-lt"/>
              </a:rPr>
              <a:t>5</a:t>
            </a: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2771478" y="4076551"/>
            <a:ext cx="792088" cy="792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solidFill>
                  <a:srgbClr val="0070C0"/>
                </a:solidFill>
                <a:latin typeface="+mn-lt"/>
              </a:rPr>
              <a:t>8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2555454" y="4796631"/>
            <a:ext cx="792088" cy="792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solidFill>
                  <a:srgbClr val="0070C0"/>
                </a:solidFill>
                <a:latin typeface="+mn-lt"/>
              </a:rPr>
              <a:t>4</a:t>
            </a: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5507782" y="1844824"/>
            <a:ext cx="792088" cy="792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solidFill>
                  <a:srgbClr val="0070C0"/>
                </a:solidFill>
                <a:latin typeface="+mn-lt"/>
              </a:rPr>
              <a:t>3</a:t>
            </a: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5507782" y="2564904"/>
            <a:ext cx="792088" cy="792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solidFill>
                  <a:srgbClr val="0070C0"/>
                </a:solidFill>
                <a:latin typeface="+mn-lt"/>
              </a:rPr>
              <a:t>4</a:t>
            </a: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5291758" y="3284984"/>
            <a:ext cx="792088" cy="792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solidFill>
                  <a:srgbClr val="0070C0"/>
                </a:solidFill>
                <a:latin typeface="+mn-lt"/>
              </a:rPr>
              <a:t>1</a:t>
            </a:r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5363766" y="4005064"/>
            <a:ext cx="792088" cy="792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solidFill>
                  <a:srgbClr val="0070C0"/>
                </a:solidFill>
                <a:latin typeface="+mn-lt"/>
              </a:rPr>
              <a:t>9</a:t>
            </a: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 bwMode="auto">
          <a:xfrm>
            <a:off x="5363766" y="4796631"/>
            <a:ext cx="792088" cy="792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solidFill>
                  <a:srgbClr val="0070C0"/>
                </a:solidFill>
                <a:latin typeface="+mn-lt"/>
              </a:rPr>
              <a:t>11</a:t>
            </a: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8388102" y="1844824"/>
            <a:ext cx="792088" cy="792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solidFill>
                  <a:srgbClr val="0070C0"/>
                </a:solidFill>
                <a:latin typeface="+mn-lt"/>
              </a:rPr>
              <a:t>2</a:t>
            </a:r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8100070" y="2564904"/>
            <a:ext cx="792088" cy="792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solidFill>
                  <a:srgbClr val="0070C0"/>
                </a:solidFill>
                <a:latin typeface="+mn-lt"/>
              </a:rPr>
              <a:t>1</a:t>
            </a:r>
          </a:p>
        </p:txBody>
      </p:sp>
      <p:sp>
        <p:nvSpPr>
          <p:cNvPr id="23" name="Rectangle 2"/>
          <p:cNvSpPr txBox="1">
            <a:spLocks noChangeArrowheads="1"/>
          </p:cNvSpPr>
          <p:nvPr/>
        </p:nvSpPr>
        <p:spPr bwMode="auto">
          <a:xfrm>
            <a:off x="8460110" y="3284984"/>
            <a:ext cx="792088" cy="792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solidFill>
                  <a:srgbClr val="0070C0"/>
                </a:solidFill>
                <a:latin typeface="+mn-lt"/>
              </a:rPr>
              <a:t>15</a:t>
            </a: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 bwMode="auto">
          <a:xfrm>
            <a:off x="8460110" y="4076551"/>
            <a:ext cx="792088" cy="792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solidFill>
                  <a:srgbClr val="0070C0"/>
                </a:solidFill>
                <a:latin typeface="+mn-lt"/>
              </a:rPr>
              <a:t>7</a:t>
            </a:r>
          </a:p>
        </p:txBody>
      </p:sp>
      <p:sp>
        <p:nvSpPr>
          <p:cNvPr id="29" name="Rectangle 2"/>
          <p:cNvSpPr txBox="1">
            <a:spLocks noChangeArrowheads="1"/>
          </p:cNvSpPr>
          <p:nvPr/>
        </p:nvSpPr>
        <p:spPr bwMode="auto">
          <a:xfrm>
            <a:off x="8532118" y="4796631"/>
            <a:ext cx="792088" cy="792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solidFill>
                  <a:srgbClr val="0070C0"/>
                </a:solidFill>
                <a:latin typeface="+mn-lt"/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4220864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8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Největší společný dělitel více čísel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54013" y="836712"/>
            <a:ext cx="7313612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dirty="0">
                <a:latin typeface="+mn-lt"/>
              </a:rPr>
              <a:t>U skupin větších čísel existují 2 způsoby hledání největšího společného dělitele</a:t>
            </a:r>
          </a:p>
        </p:txBody>
      </p:sp>
    </p:spTree>
    <p:extLst>
      <p:ext uri="{BB962C8B-B14F-4D97-AF65-F5344CB8AC3E}">
        <p14:creationId xmlns:p14="http://schemas.microsoft.com/office/powerpoint/2010/main" val="3180176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Největší společný dělitel více čísel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Obdélník 3"/>
          <p:cNvSpPr>
            <a:spLocks noChangeArrowheads="1"/>
          </p:cNvSpPr>
          <p:nvPr/>
        </p:nvSpPr>
        <p:spPr bwMode="auto">
          <a:xfrm>
            <a:off x="230188" y="1412776"/>
            <a:ext cx="86407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400" dirty="0"/>
              <a:t>1.způsob – nalezením všech dělitelů</a:t>
            </a:r>
          </a:p>
        </p:txBody>
      </p:sp>
      <p:sp>
        <p:nvSpPr>
          <p:cNvPr id="9" name="Obdélník 5"/>
          <p:cNvSpPr>
            <a:spLocks noChangeArrowheads="1"/>
          </p:cNvSpPr>
          <p:nvPr/>
        </p:nvSpPr>
        <p:spPr bwMode="auto">
          <a:xfrm>
            <a:off x="1619250" y="2413000"/>
            <a:ext cx="649288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1</a:t>
            </a:r>
          </a:p>
        </p:txBody>
      </p:sp>
      <p:sp>
        <p:nvSpPr>
          <p:cNvPr id="10" name="Obdélník 6"/>
          <p:cNvSpPr>
            <a:spLocks noChangeArrowheads="1"/>
          </p:cNvSpPr>
          <p:nvPr/>
        </p:nvSpPr>
        <p:spPr bwMode="auto">
          <a:xfrm>
            <a:off x="2309813" y="2413000"/>
            <a:ext cx="6477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54</a:t>
            </a:r>
          </a:p>
        </p:txBody>
      </p:sp>
      <p:sp>
        <p:nvSpPr>
          <p:cNvPr id="11" name="Obdélník 7"/>
          <p:cNvSpPr>
            <a:spLocks noChangeArrowheads="1"/>
          </p:cNvSpPr>
          <p:nvPr/>
        </p:nvSpPr>
        <p:spPr bwMode="auto">
          <a:xfrm>
            <a:off x="1624013" y="2828925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2</a:t>
            </a:r>
          </a:p>
        </p:txBody>
      </p:sp>
      <p:sp>
        <p:nvSpPr>
          <p:cNvPr id="12" name="Obdélník 8"/>
          <p:cNvSpPr>
            <a:spLocks noChangeArrowheads="1"/>
          </p:cNvSpPr>
          <p:nvPr/>
        </p:nvSpPr>
        <p:spPr bwMode="auto">
          <a:xfrm>
            <a:off x="2314575" y="2828925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27</a:t>
            </a:r>
          </a:p>
        </p:txBody>
      </p:sp>
      <p:sp>
        <p:nvSpPr>
          <p:cNvPr id="13" name="Obdélník 9"/>
          <p:cNvSpPr>
            <a:spLocks noChangeArrowheads="1"/>
          </p:cNvSpPr>
          <p:nvPr/>
        </p:nvSpPr>
        <p:spPr bwMode="auto">
          <a:xfrm>
            <a:off x="1624013" y="3260725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3</a:t>
            </a:r>
          </a:p>
        </p:txBody>
      </p:sp>
      <p:sp>
        <p:nvSpPr>
          <p:cNvPr id="14" name="Obdélník 10"/>
          <p:cNvSpPr>
            <a:spLocks noChangeArrowheads="1"/>
          </p:cNvSpPr>
          <p:nvPr/>
        </p:nvSpPr>
        <p:spPr bwMode="auto">
          <a:xfrm>
            <a:off x="2314575" y="3260725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18</a:t>
            </a:r>
          </a:p>
        </p:txBody>
      </p:sp>
      <p:sp>
        <p:nvSpPr>
          <p:cNvPr id="15" name="Obdélník 11"/>
          <p:cNvSpPr>
            <a:spLocks noChangeArrowheads="1"/>
          </p:cNvSpPr>
          <p:nvPr/>
        </p:nvSpPr>
        <p:spPr bwMode="auto">
          <a:xfrm>
            <a:off x="1624013" y="3692525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6</a:t>
            </a:r>
          </a:p>
        </p:txBody>
      </p:sp>
      <p:sp>
        <p:nvSpPr>
          <p:cNvPr id="16" name="Obdélník 12"/>
          <p:cNvSpPr>
            <a:spLocks noChangeArrowheads="1"/>
          </p:cNvSpPr>
          <p:nvPr/>
        </p:nvSpPr>
        <p:spPr bwMode="auto">
          <a:xfrm>
            <a:off x="2314575" y="3692525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9</a:t>
            </a:r>
          </a:p>
        </p:txBody>
      </p:sp>
      <p:cxnSp>
        <p:nvCxnSpPr>
          <p:cNvPr id="17" name="Přímá spojnice 13"/>
          <p:cNvCxnSpPr>
            <a:cxnSpLocks noChangeShapeType="1"/>
          </p:cNvCxnSpPr>
          <p:nvPr/>
        </p:nvCxnSpPr>
        <p:spPr bwMode="auto">
          <a:xfrm>
            <a:off x="1624013" y="2368550"/>
            <a:ext cx="133826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Přímá spojnice 14"/>
          <p:cNvCxnSpPr>
            <a:cxnSpLocks noChangeShapeType="1"/>
          </p:cNvCxnSpPr>
          <p:nvPr/>
        </p:nvCxnSpPr>
        <p:spPr bwMode="auto">
          <a:xfrm>
            <a:off x="2314575" y="2368550"/>
            <a:ext cx="0" cy="2162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Obdélník 15"/>
          <p:cNvSpPr>
            <a:spLocks noChangeArrowheads="1"/>
          </p:cNvSpPr>
          <p:nvPr/>
        </p:nvSpPr>
        <p:spPr bwMode="auto">
          <a:xfrm>
            <a:off x="1968500" y="2000250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54</a:t>
            </a:r>
          </a:p>
        </p:txBody>
      </p:sp>
      <p:sp>
        <p:nvSpPr>
          <p:cNvPr id="20" name="Obdélník 16"/>
          <p:cNvSpPr>
            <a:spLocks noChangeArrowheads="1"/>
          </p:cNvSpPr>
          <p:nvPr/>
        </p:nvSpPr>
        <p:spPr bwMode="auto">
          <a:xfrm>
            <a:off x="3490913" y="2403475"/>
            <a:ext cx="6492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1</a:t>
            </a:r>
          </a:p>
        </p:txBody>
      </p:sp>
      <p:sp>
        <p:nvSpPr>
          <p:cNvPr id="21" name="Obdélník 17"/>
          <p:cNvSpPr>
            <a:spLocks noChangeArrowheads="1"/>
          </p:cNvSpPr>
          <p:nvPr/>
        </p:nvSpPr>
        <p:spPr bwMode="auto">
          <a:xfrm>
            <a:off x="4135438" y="2403475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36</a:t>
            </a:r>
          </a:p>
        </p:txBody>
      </p:sp>
      <p:sp>
        <p:nvSpPr>
          <p:cNvPr id="22" name="Obdélník 18"/>
          <p:cNvSpPr>
            <a:spLocks noChangeArrowheads="1"/>
          </p:cNvSpPr>
          <p:nvPr/>
        </p:nvSpPr>
        <p:spPr bwMode="auto">
          <a:xfrm>
            <a:off x="3490913" y="2817813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2</a:t>
            </a:r>
          </a:p>
        </p:txBody>
      </p:sp>
      <p:sp>
        <p:nvSpPr>
          <p:cNvPr id="23" name="Obdélník 19"/>
          <p:cNvSpPr>
            <a:spLocks noChangeArrowheads="1"/>
          </p:cNvSpPr>
          <p:nvPr/>
        </p:nvSpPr>
        <p:spPr bwMode="auto">
          <a:xfrm>
            <a:off x="4140200" y="2817813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18</a:t>
            </a:r>
          </a:p>
        </p:txBody>
      </p:sp>
      <p:sp>
        <p:nvSpPr>
          <p:cNvPr id="24" name="Obdélník 20"/>
          <p:cNvSpPr>
            <a:spLocks noChangeArrowheads="1"/>
          </p:cNvSpPr>
          <p:nvPr/>
        </p:nvSpPr>
        <p:spPr bwMode="auto">
          <a:xfrm>
            <a:off x="3490913" y="3249613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3</a:t>
            </a:r>
          </a:p>
        </p:txBody>
      </p:sp>
      <p:sp>
        <p:nvSpPr>
          <p:cNvPr id="25" name="Obdélník 21"/>
          <p:cNvSpPr>
            <a:spLocks noChangeArrowheads="1"/>
          </p:cNvSpPr>
          <p:nvPr/>
        </p:nvSpPr>
        <p:spPr bwMode="auto">
          <a:xfrm>
            <a:off x="4140200" y="3249613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12</a:t>
            </a:r>
          </a:p>
        </p:txBody>
      </p:sp>
      <p:sp>
        <p:nvSpPr>
          <p:cNvPr id="26" name="Obdélník 22"/>
          <p:cNvSpPr>
            <a:spLocks noChangeArrowheads="1"/>
          </p:cNvSpPr>
          <p:nvPr/>
        </p:nvSpPr>
        <p:spPr bwMode="auto">
          <a:xfrm>
            <a:off x="3490913" y="3681413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4</a:t>
            </a:r>
          </a:p>
        </p:txBody>
      </p:sp>
      <p:sp>
        <p:nvSpPr>
          <p:cNvPr id="27" name="Obdélník 23"/>
          <p:cNvSpPr>
            <a:spLocks noChangeArrowheads="1"/>
          </p:cNvSpPr>
          <p:nvPr/>
        </p:nvSpPr>
        <p:spPr bwMode="auto">
          <a:xfrm>
            <a:off x="4140200" y="3681413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9</a:t>
            </a:r>
          </a:p>
        </p:txBody>
      </p:sp>
      <p:cxnSp>
        <p:nvCxnSpPr>
          <p:cNvPr id="28" name="Přímá spojnice 24"/>
          <p:cNvCxnSpPr>
            <a:cxnSpLocks noChangeShapeType="1"/>
          </p:cNvCxnSpPr>
          <p:nvPr/>
        </p:nvCxnSpPr>
        <p:spPr bwMode="auto">
          <a:xfrm>
            <a:off x="3449638" y="2359025"/>
            <a:ext cx="133826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Přímá spojnice 25"/>
          <p:cNvCxnSpPr>
            <a:cxnSpLocks noChangeShapeType="1"/>
          </p:cNvCxnSpPr>
          <p:nvPr/>
        </p:nvCxnSpPr>
        <p:spPr bwMode="auto">
          <a:xfrm>
            <a:off x="4138613" y="2359025"/>
            <a:ext cx="0" cy="2160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Obdélník 26"/>
          <p:cNvSpPr>
            <a:spLocks noChangeArrowheads="1"/>
          </p:cNvSpPr>
          <p:nvPr/>
        </p:nvSpPr>
        <p:spPr bwMode="auto">
          <a:xfrm>
            <a:off x="3794125" y="1989138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36</a:t>
            </a:r>
          </a:p>
        </p:txBody>
      </p:sp>
      <p:sp>
        <p:nvSpPr>
          <p:cNvPr id="32" name="Obdélník 27"/>
          <p:cNvSpPr>
            <a:spLocks noChangeArrowheads="1"/>
          </p:cNvSpPr>
          <p:nvPr/>
        </p:nvSpPr>
        <p:spPr bwMode="auto">
          <a:xfrm>
            <a:off x="3490913" y="4087813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6</a:t>
            </a:r>
          </a:p>
        </p:txBody>
      </p:sp>
      <p:sp>
        <p:nvSpPr>
          <p:cNvPr id="33" name="Ovál 32"/>
          <p:cNvSpPr>
            <a:spLocks noChangeArrowheads="1"/>
          </p:cNvSpPr>
          <p:nvPr/>
        </p:nvSpPr>
        <p:spPr bwMode="auto">
          <a:xfrm>
            <a:off x="4176713" y="2803525"/>
            <a:ext cx="395287" cy="3968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4" name="Ovál 33"/>
          <p:cNvSpPr>
            <a:spLocks noChangeArrowheads="1"/>
          </p:cNvSpPr>
          <p:nvPr/>
        </p:nvSpPr>
        <p:spPr bwMode="auto">
          <a:xfrm>
            <a:off x="2339752" y="3232150"/>
            <a:ext cx="395288" cy="3968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5" name="Obdélník 34"/>
          <p:cNvSpPr>
            <a:spLocks noChangeArrowheads="1"/>
          </p:cNvSpPr>
          <p:nvPr/>
        </p:nvSpPr>
        <p:spPr bwMode="auto">
          <a:xfrm>
            <a:off x="698500" y="5300663"/>
            <a:ext cx="77041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400"/>
              <a:t>Největší společný dělitel čísel  54, 36 a 90 je tedy 18</a:t>
            </a:r>
          </a:p>
        </p:txBody>
      </p:sp>
      <p:sp>
        <p:nvSpPr>
          <p:cNvPr id="36" name="Rectangle 2"/>
          <p:cNvSpPr txBox="1">
            <a:spLocks noChangeArrowheads="1"/>
          </p:cNvSpPr>
          <p:nvPr/>
        </p:nvSpPr>
        <p:spPr bwMode="auto">
          <a:xfrm>
            <a:off x="3328988" y="5762625"/>
            <a:ext cx="3117850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latin typeface="+mn-lt"/>
              </a:rPr>
              <a:t>D(54,36, 90)=18</a:t>
            </a:r>
          </a:p>
        </p:txBody>
      </p:sp>
      <p:sp>
        <p:nvSpPr>
          <p:cNvPr id="37" name="Obdélník 1"/>
          <p:cNvSpPr>
            <a:spLocks noChangeArrowheads="1"/>
          </p:cNvSpPr>
          <p:nvPr/>
        </p:nvSpPr>
        <p:spPr bwMode="auto">
          <a:xfrm>
            <a:off x="179958" y="806797"/>
            <a:ext cx="90725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Nalezněte největší společný dělitel čísel 54, 36 a 90</a:t>
            </a:r>
          </a:p>
        </p:txBody>
      </p:sp>
      <p:sp>
        <p:nvSpPr>
          <p:cNvPr id="38" name="Obdélník 33"/>
          <p:cNvSpPr>
            <a:spLocks noChangeArrowheads="1"/>
          </p:cNvSpPr>
          <p:nvPr/>
        </p:nvSpPr>
        <p:spPr bwMode="auto">
          <a:xfrm>
            <a:off x="5260975" y="2403475"/>
            <a:ext cx="6492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1</a:t>
            </a:r>
          </a:p>
        </p:txBody>
      </p:sp>
      <p:sp>
        <p:nvSpPr>
          <p:cNvPr id="39" name="Obdélník 34"/>
          <p:cNvSpPr>
            <a:spLocks noChangeArrowheads="1"/>
          </p:cNvSpPr>
          <p:nvPr/>
        </p:nvSpPr>
        <p:spPr bwMode="auto">
          <a:xfrm>
            <a:off x="5905500" y="2403475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90</a:t>
            </a:r>
          </a:p>
        </p:txBody>
      </p:sp>
      <p:sp>
        <p:nvSpPr>
          <p:cNvPr id="40" name="Obdélník 35"/>
          <p:cNvSpPr>
            <a:spLocks noChangeArrowheads="1"/>
          </p:cNvSpPr>
          <p:nvPr/>
        </p:nvSpPr>
        <p:spPr bwMode="auto">
          <a:xfrm>
            <a:off x="5260975" y="2817813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2</a:t>
            </a:r>
          </a:p>
        </p:txBody>
      </p:sp>
      <p:sp>
        <p:nvSpPr>
          <p:cNvPr id="41" name="Obdélník 36"/>
          <p:cNvSpPr>
            <a:spLocks noChangeArrowheads="1"/>
          </p:cNvSpPr>
          <p:nvPr/>
        </p:nvSpPr>
        <p:spPr bwMode="auto">
          <a:xfrm>
            <a:off x="5910263" y="2817813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45</a:t>
            </a:r>
          </a:p>
        </p:txBody>
      </p:sp>
      <p:sp>
        <p:nvSpPr>
          <p:cNvPr id="42" name="Obdélník 37"/>
          <p:cNvSpPr>
            <a:spLocks noChangeArrowheads="1"/>
          </p:cNvSpPr>
          <p:nvPr/>
        </p:nvSpPr>
        <p:spPr bwMode="auto">
          <a:xfrm>
            <a:off x="5260975" y="3249613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3</a:t>
            </a:r>
          </a:p>
        </p:txBody>
      </p:sp>
      <p:sp>
        <p:nvSpPr>
          <p:cNvPr id="43" name="Obdélník 38"/>
          <p:cNvSpPr>
            <a:spLocks noChangeArrowheads="1"/>
          </p:cNvSpPr>
          <p:nvPr/>
        </p:nvSpPr>
        <p:spPr bwMode="auto">
          <a:xfrm>
            <a:off x="5910263" y="3249613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30</a:t>
            </a:r>
          </a:p>
        </p:txBody>
      </p:sp>
      <p:sp>
        <p:nvSpPr>
          <p:cNvPr id="44" name="Obdélník 39"/>
          <p:cNvSpPr>
            <a:spLocks noChangeArrowheads="1"/>
          </p:cNvSpPr>
          <p:nvPr/>
        </p:nvSpPr>
        <p:spPr bwMode="auto">
          <a:xfrm>
            <a:off x="5260975" y="3681413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5</a:t>
            </a:r>
          </a:p>
        </p:txBody>
      </p:sp>
      <p:sp>
        <p:nvSpPr>
          <p:cNvPr id="45" name="Obdélník 40"/>
          <p:cNvSpPr>
            <a:spLocks noChangeArrowheads="1"/>
          </p:cNvSpPr>
          <p:nvPr/>
        </p:nvSpPr>
        <p:spPr bwMode="auto">
          <a:xfrm>
            <a:off x="5910263" y="3681413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18</a:t>
            </a:r>
          </a:p>
        </p:txBody>
      </p:sp>
      <p:cxnSp>
        <p:nvCxnSpPr>
          <p:cNvPr id="46" name="Přímá spojnice 46"/>
          <p:cNvCxnSpPr>
            <a:cxnSpLocks noChangeShapeType="1"/>
          </p:cNvCxnSpPr>
          <p:nvPr/>
        </p:nvCxnSpPr>
        <p:spPr bwMode="auto">
          <a:xfrm>
            <a:off x="5219700" y="2359025"/>
            <a:ext cx="133826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Přímá spojnice 47"/>
          <p:cNvCxnSpPr>
            <a:cxnSpLocks noChangeShapeType="1"/>
          </p:cNvCxnSpPr>
          <p:nvPr/>
        </p:nvCxnSpPr>
        <p:spPr bwMode="auto">
          <a:xfrm flipH="1">
            <a:off x="5889625" y="2359025"/>
            <a:ext cx="19050" cy="248761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Obdélník 48"/>
          <p:cNvSpPr>
            <a:spLocks noChangeArrowheads="1"/>
          </p:cNvSpPr>
          <p:nvPr/>
        </p:nvSpPr>
        <p:spPr bwMode="auto">
          <a:xfrm>
            <a:off x="5564188" y="1989138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90</a:t>
            </a:r>
          </a:p>
        </p:txBody>
      </p:sp>
      <p:sp>
        <p:nvSpPr>
          <p:cNvPr id="49" name="Obdélník 49"/>
          <p:cNvSpPr>
            <a:spLocks noChangeArrowheads="1"/>
          </p:cNvSpPr>
          <p:nvPr/>
        </p:nvSpPr>
        <p:spPr bwMode="auto">
          <a:xfrm>
            <a:off x="5260975" y="4087813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6</a:t>
            </a:r>
          </a:p>
        </p:txBody>
      </p:sp>
      <p:sp>
        <p:nvSpPr>
          <p:cNvPr id="50" name="Ovál 49"/>
          <p:cNvSpPr>
            <a:spLocks noChangeArrowheads="1"/>
          </p:cNvSpPr>
          <p:nvPr/>
        </p:nvSpPr>
        <p:spPr bwMode="auto">
          <a:xfrm>
            <a:off x="5940152" y="3690938"/>
            <a:ext cx="395288" cy="3968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51" name="Obdélník 51"/>
          <p:cNvSpPr>
            <a:spLocks noChangeArrowheads="1"/>
          </p:cNvSpPr>
          <p:nvPr/>
        </p:nvSpPr>
        <p:spPr bwMode="auto">
          <a:xfrm>
            <a:off x="5910263" y="40767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15</a:t>
            </a:r>
          </a:p>
        </p:txBody>
      </p:sp>
      <p:sp>
        <p:nvSpPr>
          <p:cNvPr id="52" name="Obdélník 52"/>
          <p:cNvSpPr>
            <a:spLocks noChangeArrowheads="1"/>
          </p:cNvSpPr>
          <p:nvPr/>
        </p:nvSpPr>
        <p:spPr bwMode="auto">
          <a:xfrm>
            <a:off x="5262563" y="4487863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9</a:t>
            </a:r>
          </a:p>
        </p:txBody>
      </p:sp>
      <p:sp>
        <p:nvSpPr>
          <p:cNvPr id="53" name="Obdélník 53"/>
          <p:cNvSpPr>
            <a:spLocks noChangeArrowheads="1"/>
          </p:cNvSpPr>
          <p:nvPr/>
        </p:nvSpPr>
        <p:spPr bwMode="auto">
          <a:xfrm>
            <a:off x="5911850" y="447675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180176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/>
      <p:bldP spid="36" grpId="0"/>
      <p:bldP spid="5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Největší společný dělitel více čísel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Obdélník 3"/>
          <p:cNvSpPr>
            <a:spLocks noChangeArrowheads="1"/>
          </p:cNvSpPr>
          <p:nvPr/>
        </p:nvSpPr>
        <p:spPr bwMode="auto">
          <a:xfrm>
            <a:off x="230188" y="1341438"/>
            <a:ext cx="86407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400"/>
              <a:t>2.způsob – rozkladem na součin prvočísel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808163" y="5805488"/>
            <a:ext cx="4276725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dirty="0">
                <a:latin typeface="+mn-lt"/>
              </a:rPr>
              <a:t>D(36, 54, 90) = 2 . 3 . 3 </a:t>
            </a:r>
          </a:p>
        </p:txBody>
      </p:sp>
      <p:sp>
        <p:nvSpPr>
          <p:cNvPr id="10" name="Obdélník 46"/>
          <p:cNvSpPr>
            <a:spLocks noChangeArrowheads="1"/>
          </p:cNvSpPr>
          <p:nvPr/>
        </p:nvSpPr>
        <p:spPr bwMode="auto">
          <a:xfrm>
            <a:off x="503238" y="3069580"/>
            <a:ext cx="442880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400" dirty="0"/>
              <a:t>54 = 6  .  9  = 2 .  </a:t>
            </a:r>
            <a:r>
              <a:rPr lang="cs-CZ" altLang="cs-CZ" sz="2000" dirty="0"/>
              <a:t>  </a:t>
            </a:r>
            <a:r>
              <a:rPr lang="cs-CZ" altLang="cs-CZ" sz="2400" dirty="0"/>
              <a:t>  3 . 3 . 3 </a:t>
            </a:r>
          </a:p>
        </p:txBody>
      </p:sp>
      <p:sp>
        <p:nvSpPr>
          <p:cNvPr id="11" name="TextovéPole 1"/>
          <p:cNvSpPr txBox="1">
            <a:spLocks noChangeArrowheads="1"/>
          </p:cNvSpPr>
          <p:nvPr/>
        </p:nvSpPr>
        <p:spPr bwMode="auto">
          <a:xfrm>
            <a:off x="971650" y="3687118"/>
            <a:ext cx="10080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u="sng" dirty="0"/>
              <a:t>2</a:t>
            </a:r>
            <a:r>
              <a:rPr lang="cs-CZ" altLang="cs-CZ" sz="2400" dirty="0"/>
              <a:t>.</a:t>
            </a:r>
            <a:r>
              <a:rPr lang="cs-CZ" altLang="cs-CZ" sz="2400" u="sng" dirty="0"/>
              <a:t>3</a:t>
            </a:r>
          </a:p>
        </p:txBody>
      </p:sp>
      <p:sp>
        <p:nvSpPr>
          <p:cNvPr id="12" name="TextovéPole 47"/>
          <p:cNvSpPr txBox="1">
            <a:spLocks noChangeArrowheads="1"/>
          </p:cNvSpPr>
          <p:nvPr/>
        </p:nvSpPr>
        <p:spPr bwMode="auto">
          <a:xfrm>
            <a:off x="1691729" y="3687118"/>
            <a:ext cx="720031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u="sng" dirty="0"/>
              <a:t>3</a:t>
            </a:r>
            <a:r>
              <a:rPr lang="cs-CZ" altLang="cs-CZ" sz="2400" dirty="0"/>
              <a:t>.</a:t>
            </a:r>
            <a:r>
              <a:rPr lang="cs-CZ" altLang="cs-CZ" sz="2400" u="sng" dirty="0"/>
              <a:t>3</a:t>
            </a:r>
          </a:p>
        </p:txBody>
      </p:sp>
      <p:cxnSp>
        <p:nvCxnSpPr>
          <p:cNvPr id="13" name="Přímá spojnice 4"/>
          <p:cNvCxnSpPr>
            <a:cxnSpLocks noChangeShapeType="1"/>
          </p:cNvCxnSpPr>
          <p:nvPr/>
        </p:nvCxnSpPr>
        <p:spPr bwMode="auto">
          <a:xfrm flipH="1">
            <a:off x="1187450" y="3501380"/>
            <a:ext cx="144463" cy="2159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Přímá spojnice 48"/>
          <p:cNvCxnSpPr>
            <a:cxnSpLocks noChangeShapeType="1"/>
          </p:cNvCxnSpPr>
          <p:nvPr/>
        </p:nvCxnSpPr>
        <p:spPr bwMode="auto">
          <a:xfrm>
            <a:off x="1331913" y="3501380"/>
            <a:ext cx="125412" cy="2159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Přímá spojnice 49"/>
          <p:cNvCxnSpPr>
            <a:cxnSpLocks noChangeShapeType="1"/>
          </p:cNvCxnSpPr>
          <p:nvPr/>
        </p:nvCxnSpPr>
        <p:spPr bwMode="auto">
          <a:xfrm flipH="1">
            <a:off x="1827213" y="3483918"/>
            <a:ext cx="142875" cy="2159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Přímá spojnice 50"/>
          <p:cNvCxnSpPr>
            <a:cxnSpLocks noChangeShapeType="1"/>
          </p:cNvCxnSpPr>
          <p:nvPr/>
        </p:nvCxnSpPr>
        <p:spPr bwMode="auto">
          <a:xfrm>
            <a:off x="1970088" y="3483918"/>
            <a:ext cx="127000" cy="2159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Obdélník 51"/>
          <p:cNvSpPr>
            <a:spLocks noChangeArrowheads="1"/>
          </p:cNvSpPr>
          <p:nvPr/>
        </p:nvSpPr>
        <p:spPr bwMode="auto">
          <a:xfrm>
            <a:off x="467544" y="1988840"/>
            <a:ext cx="41576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400" dirty="0"/>
              <a:t>36 = 6  .  6  = 2 . 2 . 3 . 3 </a:t>
            </a:r>
          </a:p>
        </p:txBody>
      </p:sp>
      <p:sp>
        <p:nvSpPr>
          <p:cNvPr id="18" name="TextovéPole 52"/>
          <p:cNvSpPr txBox="1">
            <a:spLocks noChangeArrowheads="1"/>
          </p:cNvSpPr>
          <p:nvPr/>
        </p:nvSpPr>
        <p:spPr bwMode="auto">
          <a:xfrm>
            <a:off x="971601" y="2607965"/>
            <a:ext cx="72008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u="sng" dirty="0"/>
              <a:t>2</a:t>
            </a:r>
            <a:r>
              <a:rPr lang="cs-CZ" altLang="cs-CZ" sz="2400" dirty="0"/>
              <a:t>.</a:t>
            </a:r>
            <a:r>
              <a:rPr lang="cs-CZ" altLang="cs-CZ" sz="2400" u="sng" dirty="0"/>
              <a:t>3</a:t>
            </a:r>
          </a:p>
        </p:txBody>
      </p:sp>
      <p:sp>
        <p:nvSpPr>
          <p:cNvPr id="19" name="TextovéPole 53"/>
          <p:cNvSpPr txBox="1">
            <a:spLocks noChangeArrowheads="1"/>
          </p:cNvSpPr>
          <p:nvPr/>
        </p:nvSpPr>
        <p:spPr bwMode="auto">
          <a:xfrm>
            <a:off x="1655118" y="2607965"/>
            <a:ext cx="612626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u="sng" dirty="0"/>
              <a:t>2</a:t>
            </a:r>
            <a:r>
              <a:rPr lang="cs-CZ" altLang="cs-CZ" sz="2400" dirty="0"/>
              <a:t>.</a:t>
            </a:r>
            <a:r>
              <a:rPr lang="cs-CZ" altLang="cs-CZ" sz="2400" u="sng" dirty="0"/>
              <a:t>3</a:t>
            </a:r>
          </a:p>
        </p:txBody>
      </p:sp>
      <p:cxnSp>
        <p:nvCxnSpPr>
          <p:cNvPr id="20" name="Přímá spojnice 54"/>
          <p:cNvCxnSpPr>
            <a:cxnSpLocks noChangeShapeType="1"/>
          </p:cNvCxnSpPr>
          <p:nvPr/>
        </p:nvCxnSpPr>
        <p:spPr bwMode="auto">
          <a:xfrm flipH="1">
            <a:off x="1151757" y="2420640"/>
            <a:ext cx="144462" cy="2159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Přímá spojnice 55"/>
          <p:cNvCxnSpPr>
            <a:cxnSpLocks noChangeShapeType="1"/>
          </p:cNvCxnSpPr>
          <p:nvPr/>
        </p:nvCxnSpPr>
        <p:spPr bwMode="auto">
          <a:xfrm>
            <a:off x="1296219" y="2420640"/>
            <a:ext cx="125413" cy="2159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Přímá spojnice 56"/>
          <p:cNvCxnSpPr>
            <a:cxnSpLocks noChangeShapeType="1"/>
          </p:cNvCxnSpPr>
          <p:nvPr/>
        </p:nvCxnSpPr>
        <p:spPr bwMode="auto">
          <a:xfrm flipH="1">
            <a:off x="1789932" y="2404765"/>
            <a:ext cx="144462" cy="2159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Přímá spojnice 57"/>
          <p:cNvCxnSpPr>
            <a:cxnSpLocks noChangeShapeType="1"/>
          </p:cNvCxnSpPr>
          <p:nvPr/>
        </p:nvCxnSpPr>
        <p:spPr bwMode="auto">
          <a:xfrm>
            <a:off x="1934394" y="2404765"/>
            <a:ext cx="127000" cy="2159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Rectangle 2"/>
          <p:cNvSpPr txBox="1">
            <a:spLocks noChangeArrowheads="1"/>
          </p:cNvSpPr>
          <p:nvPr/>
        </p:nvSpPr>
        <p:spPr bwMode="auto">
          <a:xfrm>
            <a:off x="5220072" y="5805488"/>
            <a:ext cx="1944687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dirty="0">
                <a:latin typeface="+mn-lt"/>
              </a:rPr>
              <a:t>= 18</a:t>
            </a:r>
          </a:p>
        </p:txBody>
      </p:sp>
      <p:sp>
        <p:nvSpPr>
          <p:cNvPr id="26" name="Obdélník 21"/>
          <p:cNvSpPr>
            <a:spLocks noChangeArrowheads="1"/>
          </p:cNvSpPr>
          <p:nvPr/>
        </p:nvSpPr>
        <p:spPr bwMode="auto">
          <a:xfrm>
            <a:off x="173038" y="836712"/>
            <a:ext cx="90725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Nalezněte největší společný dělitel čísel 36, 54 a 90</a:t>
            </a:r>
          </a:p>
        </p:txBody>
      </p:sp>
      <p:sp>
        <p:nvSpPr>
          <p:cNvPr id="27" name="Obdélník 51"/>
          <p:cNvSpPr>
            <a:spLocks noChangeArrowheads="1"/>
          </p:cNvSpPr>
          <p:nvPr/>
        </p:nvSpPr>
        <p:spPr bwMode="auto">
          <a:xfrm>
            <a:off x="485775" y="4365625"/>
            <a:ext cx="473429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400" dirty="0"/>
              <a:t>90 = 9 . 10  = 2 .  </a:t>
            </a:r>
            <a:r>
              <a:rPr lang="cs-CZ" altLang="cs-CZ" dirty="0"/>
              <a:t> </a:t>
            </a:r>
            <a:r>
              <a:rPr lang="cs-CZ" altLang="cs-CZ" sz="2400" dirty="0"/>
              <a:t>   3 . 3 .       5 </a:t>
            </a:r>
          </a:p>
        </p:txBody>
      </p:sp>
      <p:sp>
        <p:nvSpPr>
          <p:cNvPr id="28" name="TextovéPole 52"/>
          <p:cNvSpPr txBox="1">
            <a:spLocks noChangeArrowheads="1"/>
          </p:cNvSpPr>
          <p:nvPr/>
        </p:nvSpPr>
        <p:spPr bwMode="auto">
          <a:xfrm>
            <a:off x="971649" y="4984750"/>
            <a:ext cx="10080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u="sng" dirty="0"/>
              <a:t>3</a:t>
            </a:r>
            <a:r>
              <a:rPr lang="cs-CZ" altLang="cs-CZ" sz="2400" dirty="0"/>
              <a:t>.</a:t>
            </a:r>
            <a:r>
              <a:rPr lang="cs-CZ" altLang="cs-CZ" sz="2400" u="sng" dirty="0"/>
              <a:t>3</a:t>
            </a:r>
          </a:p>
        </p:txBody>
      </p:sp>
      <p:sp>
        <p:nvSpPr>
          <p:cNvPr id="29" name="TextovéPole 53"/>
          <p:cNvSpPr txBox="1">
            <a:spLocks noChangeArrowheads="1"/>
          </p:cNvSpPr>
          <p:nvPr/>
        </p:nvSpPr>
        <p:spPr bwMode="auto">
          <a:xfrm>
            <a:off x="1547713" y="4984750"/>
            <a:ext cx="10080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u="sng" dirty="0"/>
              <a:t>2</a:t>
            </a:r>
            <a:r>
              <a:rPr lang="cs-CZ" altLang="cs-CZ" sz="2400" dirty="0"/>
              <a:t>.</a:t>
            </a:r>
            <a:r>
              <a:rPr lang="cs-CZ" altLang="cs-CZ" sz="2400" u="sng" dirty="0"/>
              <a:t>5</a:t>
            </a:r>
          </a:p>
        </p:txBody>
      </p:sp>
      <p:cxnSp>
        <p:nvCxnSpPr>
          <p:cNvPr id="30" name="Přímá spojnice 54"/>
          <p:cNvCxnSpPr>
            <a:cxnSpLocks noChangeShapeType="1"/>
          </p:cNvCxnSpPr>
          <p:nvPr/>
        </p:nvCxnSpPr>
        <p:spPr bwMode="auto">
          <a:xfrm flipH="1">
            <a:off x="1169988" y="4797425"/>
            <a:ext cx="144462" cy="2159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Přímá spojnice 55"/>
          <p:cNvCxnSpPr>
            <a:cxnSpLocks noChangeShapeType="1"/>
          </p:cNvCxnSpPr>
          <p:nvPr/>
        </p:nvCxnSpPr>
        <p:spPr bwMode="auto">
          <a:xfrm>
            <a:off x="1314450" y="4797425"/>
            <a:ext cx="125413" cy="2159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Přímá spojnice 56"/>
          <p:cNvCxnSpPr>
            <a:cxnSpLocks noChangeShapeType="1"/>
          </p:cNvCxnSpPr>
          <p:nvPr/>
        </p:nvCxnSpPr>
        <p:spPr bwMode="auto">
          <a:xfrm flipH="1">
            <a:off x="1691680" y="4781550"/>
            <a:ext cx="144462" cy="2159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Přímá spojnice 57"/>
          <p:cNvCxnSpPr>
            <a:cxnSpLocks noChangeShapeType="1"/>
          </p:cNvCxnSpPr>
          <p:nvPr/>
        </p:nvCxnSpPr>
        <p:spPr bwMode="auto">
          <a:xfrm>
            <a:off x="1835696" y="4781550"/>
            <a:ext cx="127000" cy="2159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Obdélník 1"/>
          <p:cNvSpPr/>
          <p:nvPr/>
        </p:nvSpPr>
        <p:spPr>
          <a:xfrm>
            <a:off x="2412000" y="1916832"/>
            <a:ext cx="288000" cy="302433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bdélník 36"/>
          <p:cNvSpPr/>
          <p:nvPr/>
        </p:nvSpPr>
        <p:spPr>
          <a:xfrm>
            <a:off x="3203880" y="1916832"/>
            <a:ext cx="288000" cy="302433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bdélník 37"/>
          <p:cNvSpPr/>
          <p:nvPr/>
        </p:nvSpPr>
        <p:spPr>
          <a:xfrm>
            <a:off x="3635928" y="1916832"/>
            <a:ext cx="288000" cy="302433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0176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7" grpId="0"/>
      <p:bldP spid="18" grpId="0"/>
      <p:bldP spid="19" grpId="0"/>
      <p:bldP spid="25" grpId="0"/>
      <p:bldP spid="27" grpId="0"/>
      <p:bldP spid="28" grpId="0"/>
      <p:bldP spid="29" grpId="0"/>
      <p:bldP spid="2" grpId="0" animBg="1"/>
      <p:bldP spid="37" grpId="0" animBg="1"/>
      <p:bldP spid="3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Největší společný dělitel více čísel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Obdélník 3"/>
          <p:cNvSpPr>
            <a:spLocks noChangeArrowheads="1"/>
          </p:cNvSpPr>
          <p:nvPr/>
        </p:nvSpPr>
        <p:spPr bwMode="auto">
          <a:xfrm>
            <a:off x="230188" y="1455738"/>
            <a:ext cx="86407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400"/>
              <a:t>1.způsob – nalezením všech dělitelů</a:t>
            </a: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759297" y="2535238"/>
            <a:ext cx="649288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1</a:t>
            </a: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2309813" y="2535238"/>
            <a:ext cx="6477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48</a:t>
            </a:r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764060" y="2951163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2</a:t>
            </a: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2314575" y="2951163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24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764060" y="3382963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3</a:t>
            </a:r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2314575" y="3382963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16</a:t>
            </a: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764060" y="3814763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4</a:t>
            </a: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auto">
          <a:xfrm>
            <a:off x="2314575" y="3814763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12</a:t>
            </a:r>
          </a:p>
        </p:txBody>
      </p:sp>
      <p:cxnSp>
        <p:nvCxnSpPr>
          <p:cNvPr id="17" name="Přímá spojnice 16"/>
          <p:cNvCxnSpPr>
            <a:cxnSpLocks noChangeShapeType="1"/>
          </p:cNvCxnSpPr>
          <p:nvPr/>
        </p:nvCxnSpPr>
        <p:spPr bwMode="auto">
          <a:xfrm>
            <a:off x="1624013" y="2490788"/>
            <a:ext cx="133826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Přímá spojnice 17"/>
          <p:cNvCxnSpPr>
            <a:cxnSpLocks noChangeShapeType="1"/>
          </p:cNvCxnSpPr>
          <p:nvPr/>
        </p:nvCxnSpPr>
        <p:spPr bwMode="auto">
          <a:xfrm>
            <a:off x="2195736" y="2490788"/>
            <a:ext cx="0" cy="2162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968500" y="2122488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48</a:t>
            </a: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3989958" y="2525713"/>
            <a:ext cx="6492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1</a:t>
            </a: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4537075" y="2525713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72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3989958" y="2940050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2</a:t>
            </a:r>
          </a:p>
        </p:txBody>
      </p:sp>
      <p:sp>
        <p:nvSpPr>
          <p:cNvPr id="23" name="Obdélník 22"/>
          <p:cNvSpPr>
            <a:spLocks noChangeArrowheads="1"/>
          </p:cNvSpPr>
          <p:nvPr/>
        </p:nvSpPr>
        <p:spPr bwMode="auto">
          <a:xfrm>
            <a:off x="4541838" y="2940050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36</a:t>
            </a:r>
          </a:p>
        </p:txBody>
      </p:sp>
      <p:sp>
        <p:nvSpPr>
          <p:cNvPr id="24" name="Obdélník 23"/>
          <p:cNvSpPr>
            <a:spLocks noChangeArrowheads="1"/>
          </p:cNvSpPr>
          <p:nvPr/>
        </p:nvSpPr>
        <p:spPr bwMode="auto">
          <a:xfrm>
            <a:off x="3989958" y="3371850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3</a:t>
            </a:r>
          </a:p>
        </p:txBody>
      </p:sp>
      <p:sp>
        <p:nvSpPr>
          <p:cNvPr id="25" name="Obdélník 24"/>
          <p:cNvSpPr>
            <a:spLocks noChangeArrowheads="1"/>
          </p:cNvSpPr>
          <p:nvPr/>
        </p:nvSpPr>
        <p:spPr bwMode="auto">
          <a:xfrm>
            <a:off x="4541838" y="3371850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24</a:t>
            </a:r>
          </a:p>
        </p:txBody>
      </p:sp>
      <p:sp>
        <p:nvSpPr>
          <p:cNvPr id="26" name="Obdélník 25"/>
          <p:cNvSpPr>
            <a:spLocks noChangeArrowheads="1"/>
          </p:cNvSpPr>
          <p:nvPr/>
        </p:nvSpPr>
        <p:spPr bwMode="auto">
          <a:xfrm>
            <a:off x="3989958" y="380365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4</a:t>
            </a:r>
          </a:p>
        </p:txBody>
      </p:sp>
      <p:sp>
        <p:nvSpPr>
          <p:cNvPr id="27" name="Obdélník 26"/>
          <p:cNvSpPr>
            <a:spLocks noChangeArrowheads="1"/>
          </p:cNvSpPr>
          <p:nvPr/>
        </p:nvSpPr>
        <p:spPr bwMode="auto">
          <a:xfrm>
            <a:off x="4541838" y="380365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18</a:t>
            </a:r>
          </a:p>
        </p:txBody>
      </p:sp>
      <p:cxnSp>
        <p:nvCxnSpPr>
          <p:cNvPr id="28" name="Přímá spojnice 27"/>
          <p:cNvCxnSpPr>
            <a:cxnSpLocks noChangeShapeType="1"/>
          </p:cNvCxnSpPr>
          <p:nvPr/>
        </p:nvCxnSpPr>
        <p:spPr bwMode="auto">
          <a:xfrm>
            <a:off x="3851275" y="2481263"/>
            <a:ext cx="133826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Přímá spojnice 28"/>
          <p:cNvCxnSpPr>
            <a:cxnSpLocks noChangeShapeType="1"/>
          </p:cNvCxnSpPr>
          <p:nvPr/>
        </p:nvCxnSpPr>
        <p:spPr bwMode="auto">
          <a:xfrm>
            <a:off x="4499992" y="2481263"/>
            <a:ext cx="6350" cy="25304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Obdélník 29"/>
          <p:cNvSpPr>
            <a:spLocks noChangeArrowheads="1"/>
          </p:cNvSpPr>
          <p:nvPr/>
        </p:nvSpPr>
        <p:spPr bwMode="auto">
          <a:xfrm>
            <a:off x="4195763" y="2111375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72</a:t>
            </a:r>
          </a:p>
        </p:txBody>
      </p:sp>
      <p:sp>
        <p:nvSpPr>
          <p:cNvPr id="32" name="Obdélník 31"/>
          <p:cNvSpPr>
            <a:spLocks noChangeArrowheads="1"/>
          </p:cNvSpPr>
          <p:nvPr/>
        </p:nvSpPr>
        <p:spPr bwMode="auto">
          <a:xfrm>
            <a:off x="3989958" y="421005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6</a:t>
            </a:r>
          </a:p>
        </p:txBody>
      </p:sp>
      <p:sp>
        <p:nvSpPr>
          <p:cNvPr id="33" name="Ovál 32"/>
          <p:cNvSpPr>
            <a:spLocks noChangeArrowheads="1"/>
          </p:cNvSpPr>
          <p:nvPr/>
        </p:nvSpPr>
        <p:spPr bwMode="auto">
          <a:xfrm>
            <a:off x="4572000" y="3343275"/>
            <a:ext cx="395287" cy="3968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4" name="Ovál 33"/>
          <p:cNvSpPr>
            <a:spLocks noChangeArrowheads="1"/>
          </p:cNvSpPr>
          <p:nvPr/>
        </p:nvSpPr>
        <p:spPr bwMode="auto">
          <a:xfrm>
            <a:off x="2339752" y="2924175"/>
            <a:ext cx="395288" cy="3968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5" name="Obdélník 34"/>
          <p:cNvSpPr>
            <a:spLocks noChangeArrowheads="1"/>
          </p:cNvSpPr>
          <p:nvPr/>
        </p:nvSpPr>
        <p:spPr bwMode="auto">
          <a:xfrm>
            <a:off x="698500" y="5631334"/>
            <a:ext cx="80502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400" dirty="0"/>
              <a:t>Největší společný dělitel čísel  48, 72 a 120 je tedy </a:t>
            </a:r>
            <a:r>
              <a:rPr lang="cs-CZ" altLang="cs-CZ" sz="2400" b="1" dirty="0"/>
              <a:t>24</a:t>
            </a:r>
          </a:p>
        </p:txBody>
      </p:sp>
      <p:sp>
        <p:nvSpPr>
          <p:cNvPr id="36" name="Obdélník 1"/>
          <p:cNvSpPr>
            <a:spLocks noChangeArrowheads="1"/>
          </p:cNvSpPr>
          <p:nvPr/>
        </p:nvSpPr>
        <p:spPr bwMode="auto">
          <a:xfrm>
            <a:off x="107950" y="806450"/>
            <a:ext cx="90725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2) Nalezněte největší společný dělitel čísel:         a) 48, 72 a 120</a:t>
            </a:r>
          </a:p>
        </p:txBody>
      </p:sp>
      <p:sp>
        <p:nvSpPr>
          <p:cNvPr id="37" name="Obdélník 36"/>
          <p:cNvSpPr>
            <a:spLocks noChangeArrowheads="1"/>
          </p:cNvSpPr>
          <p:nvPr/>
        </p:nvSpPr>
        <p:spPr bwMode="auto">
          <a:xfrm>
            <a:off x="1756122" y="4224338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6</a:t>
            </a:r>
          </a:p>
        </p:txBody>
      </p:sp>
      <p:sp>
        <p:nvSpPr>
          <p:cNvPr id="38" name="Obdélník 37"/>
          <p:cNvSpPr>
            <a:spLocks noChangeArrowheads="1"/>
          </p:cNvSpPr>
          <p:nvPr/>
        </p:nvSpPr>
        <p:spPr bwMode="auto">
          <a:xfrm>
            <a:off x="2339975" y="4221163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8</a:t>
            </a:r>
          </a:p>
        </p:txBody>
      </p:sp>
      <p:sp>
        <p:nvSpPr>
          <p:cNvPr id="39" name="Obdélník 38"/>
          <p:cNvSpPr>
            <a:spLocks noChangeArrowheads="1"/>
          </p:cNvSpPr>
          <p:nvPr/>
        </p:nvSpPr>
        <p:spPr bwMode="auto">
          <a:xfrm>
            <a:off x="4541838" y="421005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12</a:t>
            </a:r>
          </a:p>
        </p:txBody>
      </p:sp>
      <p:sp>
        <p:nvSpPr>
          <p:cNvPr id="40" name="Obdélník 39"/>
          <p:cNvSpPr>
            <a:spLocks noChangeArrowheads="1"/>
          </p:cNvSpPr>
          <p:nvPr/>
        </p:nvSpPr>
        <p:spPr bwMode="auto">
          <a:xfrm>
            <a:off x="3996308" y="464185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8</a:t>
            </a:r>
          </a:p>
        </p:txBody>
      </p:sp>
      <p:sp>
        <p:nvSpPr>
          <p:cNvPr id="41" name="Obdélník 40"/>
          <p:cNvSpPr>
            <a:spLocks noChangeArrowheads="1"/>
          </p:cNvSpPr>
          <p:nvPr/>
        </p:nvSpPr>
        <p:spPr bwMode="auto">
          <a:xfrm>
            <a:off x="4540250" y="464185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 dirty="0">
                <a:latin typeface="Trebuchet MS" pitchFamily="34" charset="0"/>
              </a:rPr>
              <a:t>9</a:t>
            </a:r>
          </a:p>
        </p:txBody>
      </p:sp>
      <p:sp>
        <p:nvSpPr>
          <p:cNvPr id="42" name="Obdélník 41"/>
          <p:cNvSpPr>
            <a:spLocks noChangeArrowheads="1"/>
          </p:cNvSpPr>
          <p:nvPr/>
        </p:nvSpPr>
        <p:spPr bwMode="auto">
          <a:xfrm>
            <a:off x="6222206" y="2527300"/>
            <a:ext cx="6492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1</a:t>
            </a:r>
          </a:p>
        </p:txBody>
      </p:sp>
      <p:sp>
        <p:nvSpPr>
          <p:cNvPr id="43" name="Obdélník 42"/>
          <p:cNvSpPr>
            <a:spLocks noChangeArrowheads="1"/>
          </p:cNvSpPr>
          <p:nvPr/>
        </p:nvSpPr>
        <p:spPr bwMode="auto">
          <a:xfrm>
            <a:off x="6769100" y="2527300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120</a:t>
            </a:r>
          </a:p>
        </p:txBody>
      </p:sp>
      <p:sp>
        <p:nvSpPr>
          <p:cNvPr id="44" name="Obdélník 43"/>
          <p:cNvSpPr>
            <a:spLocks noChangeArrowheads="1"/>
          </p:cNvSpPr>
          <p:nvPr/>
        </p:nvSpPr>
        <p:spPr bwMode="auto">
          <a:xfrm>
            <a:off x="6222206" y="2941638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2</a:t>
            </a:r>
          </a:p>
        </p:txBody>
      </p:sp>
      <p:sp>
        <p:nvSpPr>
          <p:cNvPr id="45" name="Obdélník 44"/>
          <p:cNvSpPr>
            <a:spLocks noChangeArrowheads="1"/>
          </p:cNvSpPr>
          <p:nvPr/>
        </p:nvSpPr>
        <p:spPr bwMode="auto">
          <a:xfrm>
            <a:off x="6773863" y="2941638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60</a:t>
            </a:r>
          </a:p>
        </p:txBody>
      </p:sp>
      <p:sp>
        <p:nvSpPr>
          <p:cNvPr id="46" name="Obdélník 45"/>
          <p:cNvSpPr>
            <a:spLocks noChangeArrowheads="1"/>
          </p:cNvSpPr>
          <p:nvPr/>
        </p:nvSpPr>
        <p:spPr bwMode="auto">
          <a:xfrm>
            <a:off x="6222206" y="3373438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3</a:t>
            </a:r>
          </a:p>
        </p:txBody>
      </p:sp>
      <p:sp>
        <p:nvSpPr>
          <p:cNvPr id="47" name="Obdélník 46"/>
          <p:cNvSpPr>
            <a:spLocks noChangeArrowheads="1"/>
          </p:cNvSpPr>
          <p:nvPr/>
        </p:nvSpPr>
        <p:spPr bwMode="auto">
          <a:xfrm>
            <a:off x="6773863" y="3373438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40</a:t>
            </a:r>
          </a:p>
        </p:txBody>
      </p:sp>
      <p:sp>
        <p:nvSpPr>
          <p:cNvPr id="48" name="Obdélník 47"/>
          <p:cNvSpPr>
            <a:spLocks noChangeArrowheads="1"/>
          </p:cNvSpPr>
          <p:nvPr/>
        </p:nvSpPr>
        <p:spPr bwMode="auto">
          <a:xfrm>
            <a:off x="6222206" y="3805238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5</a:t>
            </a:r>
          </a:p>
        </p:txBody>
      </p:sp>
      <p:sp>
        <p:nvSpPr>
          <p:cNvPr id="49" name="Obdélník 48"/>
          <p:cNvSpPr>
            <a:spLocks noChangeArrowheads="1"/>
          </p:cNvSpPr>
          <p:nvPr/>
        </p:nvSpPr>
        <p:spPr bwMode="auto">
          <a:xfrm>
            <a:off x="6773863" y="3805238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24</a:t>
            </a:r>
          </a:p>
        </p:txBody>
      </p:sp>
      <p:cxnSp>
        <p:nvCxnSpPr>
          <p:cNvPr id="50" name="Přímá spojnice 49"/>
          <p:cNvCxnSpPr>
            <a:cxnSpLocks noChangeShapeType="1"/>
          </p:cNvCxnSpPr>
          <p:nvPr/>
        </p:nvCxnSpPr>
        <p:spPr bwMode="auto">
          <a:xfrm>
            <a:off x="6083300" y="2482850"/>
            <a:ext cx="133826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Přímá spojnice 50"/>
          <p:cNvCxnSpPr>
            <a:cxnSpLocks noChangeShapeType="1"/>
          </p:cNvCxnSpPr>
          <p:nvPr/>
        </p:nvCxnSpPr>
        <p:spPr bwMode="auto">
          <a:xfrm>
            <a:off x="6732240" y="2482850"/>
            <a:ext cx="6350" cy="289083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Obdélník 51"/>
          <p:cNvSpPr>
            <a:spLocks noChangeArrowheads="1"/>
          </p:cNvSpPr>
          <p:nvPr/>
        </p:nvSpPr>
        <p:spPr bwMode="auto">
          <a:xfrm>
            <a:off x="6427788" y="2112963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120</a:t>
            </a:r>
          </a:p>
        </p:txBody>
      </p:sp>
      <p:sp>
        <p:nvSpPr>
          <p:cNvPr id="53" name="Obdélník 52"/>
          <p:cNvSpPr>
            <a:spLocks noChangeArrowheads="1"/>
          </p:cNvSpPr>
          <p:nvPr/>
        </p:nvSpPr>
        <p:spPr bwMode="auto">
          <a:xfrm>
            <a:off x="6222206" y="4211638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6</a:t>
            </a:r>
          </a:p>
        </p:txBody>
      </p:sp>
      <p:sp>
        <p:nvSpPr>
          <p:cNvPr id="54" name="Ovál 53"/>
          <p:cNvSpPr>
            <a:spLocks noChangeArrowheads="1"/>
          </p:cNvSpPr>
          <p:nvPr/>
        </p:nvSpPr>
        <p:spPr bwMode="auto">
          <a:xfrm>
            <a:off x="6804248" y="3763963"/>
            <a:ext cx="395287" cy="3968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55" name="Obdélník 54"/>
          <p:cNvSpPr>
            <a:spLocks noChangeArrowheads="1"/>
          </p:cNvSpPr>
          <p:nvPr/>
        </p:nvSpPr>
        <p:spPr bwMode="auto">
          <a:xfrm>
            <a:off x="6773863" y="4211638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20</a:t>
            </a:r>
          </a:p>
        </p:txBody>
      </p:sp>
      <p:sp>
        <p:nvSpPr>
          <p:cNvPr id="56" name="Obdélník 55"/>
          <p:cNvSpPr>
            <a:spLocks noChangeArrowheads="1"/>
          </p:cNvSpPr>
          <p:nvPr/>
        </p:nvSpPr>
        <p:spPr bwMode="auto">
          <a:xfrm>
            <a:off x="6228556" y="4643438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8</a:t>
            </a:r>
          </a:p>
        </p:txBody>
      </p:sp>
      <p:sp>
        <p:nvSpPr>
          <p:cNvPr id="57" name="Obdélník 56"/>
          <p:cNvSpPr>
            <a:spLocks noChangeArrowheads="1"/>
          </p:cNvSpPr>
          <p:nvPr/>
        </p:nvSpPr>
        <p:spPr bwMode="auto">
          <a:xfrm>
            <a:off x="6772275" y="4643438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15</a:t>
            </a:r>
          </a:p>
        </p:txBody>
      </p:sp>
      <p:sp>
        <p:nvSpPr>
          <p:cNvPr id="58" name="Obdélník 57"/>
          <p:cNvSpPr>
            <a:spLocks noChangeArrowheads="1"/>
          </p:cNvSpPr>
          <p:nvPr/>
        </p:nvSpPr>
        <p:spPr bwMode="auto">
          <a:xfrm>
            <a:off x="6225381" y="5072063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10</a:t>
            </a:r>
          </a:p>
        </p:txBody>
      </p:sp>
      <p:sp>
        <p:nvSpPr>
          <p:cNvPr id="59" name="Obdélník 58"/>
          <p:cNvSpPr>
            <a:spLocks noChangeArrowheads="1"/>
          </p:cNvSpPr>
          <p:nvPr/>
        </p:nvSpPr>
        <p:spPr bwMode="auto">
          <a:xfrm>
            <a:off x="6769100" y="5072063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3180176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30" grpId="0"/>
      <p:bldP spid="32" grpId="0"/>
      <p:bldP spid="33" grpId="0" animBg="1"/>
      <p:bldP spid="34" grpId="0" animBg="1"/>
      <p:bldP spid="35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2" grpId="0"/>
      <p:bldP spid="53" grpId="0"/>
      <p:bldP spid="54" grpId="0" animBg="1"/>
      <p:bldP spid="55" grpId="0"/>
      <p:bldP spid="56" grpId="0"/>
      <p:bldP spid="57" grpId="0"/>
      <p:bldP spid="58" grpId="0"/>
      <p:bldP spid="5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Největší společný dělitel více čísel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Obdélník 1"/>
          <p:cNvSpPr>
            <a:spLocks noChangeArrowheads="1"/>
          </p:cNvSpPr>
          <p:nvPr/>
        </p:nvSpPr>
        <p:spPr bwMode="auto">
          <a:xfrm>
            <a:off x="107950" y="806450"/>
            <a:ext cx="90725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2) Nalezněte největší společný dělitel čísel:         a) 48, 72 a 120</a:t>
            </a:r>
          </a:p>
        </p:txBody>
      </p:sp>
      <p:sp>
        <p:nvSpPr>
          <p:cNvPr id="9" name="Obdélník 3"/>
          <p:cNvSpPr>
            <a:spLocks noChangeArrowheads="1"/>
          </p:cNvSpPr>
          <p:nvPr/>
        </p:nvSpPr>
        <p:spPr bwMode="auto">
          <a:xfrm>
            <a:off x="252413" y="1412875"/>
            <a:ext cx="86407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400"/>
              <a:t>2.způsob – rozkladem na součin prvočísel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808163" y="5662613"/>
            <a:ext cx="4924425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>
                <a:latin typeface="+mn-lt"/>
              </a:rPr>
              <a:t>D(48,72,120) = 2 . 2 . 2 . 3 </a:t>
            </a:r>
          </a:p>
        </p:txBody>
      </p:sp>
      <p:sp>
        <p:nvSpPr>
          <p:cNvPr id="11" name="Obdélník 46"/>
          <p:cNvSpPr>
            <a:spLocks noChangeArrowheads="1"/>
          </p:cNvSpPr>
          <p:nvPr/>
        </p:nvSpPr>
        <p:spPr bwMode="auto">
          <a:xfrm>
            <a:off x="503238" y="2133600"/>
            <a:ext cx="45735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400"/>
              <a:t>48 = 6  .  8  =   2 . 2 . 2 . 2 . 3 </a:t>
            </a:r>
          </a:p>
        </p:txBody>
      </p:sp>
      <p:sp>
        <p:nvSpPr>
          <p:cNvPr id="12" name="TextovéPole 1"/>
          <p:cNvSpPr txBox="1">
            <a:spLocks noChangeArrowheads="1"/>
          </p:cNvSpPr>
          <p:nvPr/>
        </p:nvSpPr>
        <p:spPr bwMode="auto">
          <a:xfrm>
            <a:off x="997149" y="2751138"/>
            <a:ext cx="694531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u="sng" dirty="0"/>
              <a:t>2</a:t>
            </a:r>
            <a:r>
              <a:rPr lang="cs-CZ" altLang="cs-CZ" sz="2400" dirty="0"/>
              <a:t>.</a:t>
            </a:r>
            <a:r>
              <a:rPr lang="cs-CZ" altLang="cs-CZ" sz="2400" u="sng" dirty="0"/>
              <a:t>3</a:t>
            </a:r>
          </a:p>
        </p:txBody>
      </p:sp>
      <p:sp>
        <p:nvSpPr>
          <p:cNvPr id="13" name="TextovéPole 47"/>
          <p:cNvSpPr txBox="1">
            <a:spLocks noChangeArrowheads="1"/>
          </p:cNvSpPr>
          <p:nvPr/>
        </p:nvSpPr>
        <p:spPr bwMode="auto">
          <a:xfrm>
            <a:off x="1556668" y="2751138"/>
            <a:ext cx="9271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u="sng"/>
              <a:t>2</a:t>
            </a:r>
            <a:r>
              <a:rPr lang="cs-CZ" altLang="cs-CZ" sz="2400"/>
              <a:t>.</a:t>
            </a:r>
            <a:r>
              <a:rPr lang="cs-CZ" altLang="cs-CZ" sz="2400" u="sng"/>
              <a:t>2</a:t>
            </a:r>
            <a:r>
              <a:rPr lang="cs-CZ" altLang="cs-CZ" sz="2400"/>
              <a:t>.</a:t>
            </a:r>
            <a:r>
              <a:rPr lang="cs-CZ" altLang="cs-CZ" sz="2400" u="sng"/>
              <a:t>2</a:t>
            </a:r>
          </a:p>
        </p:txBody>
      </p:sp>
      <p:cxnSp>
        <p:nvCxnSpPr>
          <p:cNvPr id="14" name="Přímá spojnice 4"/>
          <p:cNvCxnSpPr>
            <a:cxnSpLocks noChangeShapeType="1"/>
          </p:cNvCxnSpPr>
          <p:nvPr/>
        </p:nvCxnSpPr>
        <p:spPr bwMode="auto">
          <a:xfrm flipH="1">
            <a:off x="1187450" y="2565400"/>
            <a:ext cx="144463" cy="2159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Přímá spojnice 48"/>
          <p:cNvCxnSpPr>
            <a:cxnSpLocks noChangeShapeType="1"/>
          </p:cNvCxnSpPr>
          <p:nvPr/>
        </p:nvCxnSpPr>
        <p:spPr bwMode="auto">
          <a:xfrm>
            <a:off x="1331913" y="2565400"/>
            <a:ext cx="125412" cy="2159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Přímá spojnice 49"/>
          <p:cNvCxnSpPr>
            <a:cxnSpLocks noChangeShapeType="1"/>
          </p:cNvCxnSpPr>
          <p:nvPr/>
        </p:nvCxnSpPr>
        <p:spPr bwMode="auto">
          <a:xfrm flipH="1">
            <a:off x="1808163" y="2547938"/>
            <a:ext cx="161925" cy="2159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Přímá spojnice 50"/>
          <p:cNvCxnSpPr>
            <a:cxnSpLocks noChangeShapeType="1"/>
          </p:cNvCxnSpPr>
          <p:nvPr/>
        </p:nvCxnSpPr>
        <p:spPr bwMode="auto">
          <a:xfrm>
            <a:off x="1970088" y="2547938"/>
            <a:ext cx="225425" cy="23336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Obdélník 51"/>
          <p:cNvSpPr>
            <a:spLocks noChangeArrowheads="1"/>
          </p:cNvSpPr>
          <p:nvPr/>
        </p:nvSpPr>
        <p:spPr bwMode="auto">
          <a:xfrm>
            <a:off x="485774" y="3284538"/>
            <a:ext cx="5310361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400" dirty="0"/>
              <a:t>72 = 9  .  8  =   2 . 2 . 2 .   </a:t>
            </a:r>
            <a:r>
              <a:rPr lang="cs-CZ" altLang="cs-CZ" sz="2000" dirty="0"/>
              <a:t>  </a:t>
            </a:r>
            <a:r>
              <a:rPr lang="cs-CZ" altLang="cs-CZ" sz="2400" dirty="0"/>
              <a:t>  3 . 3  </a:t>
            </a:r>
          </a:p>
        </p:txBody>
      </p:sp>
      <p:sp>
        <p:nvSpPr>
          <p:cNvPr id="19" name="TextovéPole 52"/>
          <p:cNvSpPr txBox="1">
            <a:spLocks noChangeArrowheads="1"/>
          </p:cNvSpPr>
          <p:nvPr/>
        </p:nvSpPr>
        <p:spPr bwMode="auto">
          <a:xfrm>
            <a:off x="971650" y="3903663"/>
            <a:ext cx="676176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u="sng" dirty="0"/>
              <a:t>3</a:t>
            </a:r>
            <a:r>
              <a:rPr lang="cs-CZ" altLang="cs-CZ" sz="2400" dirty="0"/>
              <a:t>.</a:t>
            </a:r>
            <a:r>
              <a:rPr lang="cs-CZ" altLang="cs-CZ" sz="2400" u="sng" dirty="0"/>
              <a:t>3</a:t>
            </a:r>
          </a:p>
        </p:txBody>
      </p:sp>
      <p:sp>
        <p:nvSpPr>
          <p:cNvPr id="20" name="TextovéPole 53"/>
          <p:cNvSpPr txBox="1">
            <a:spLocks noChangeArrowheads="1"/>
          </p:cNvSpPr>
          <p:nvPr/>
        </p:nvSpPr>
        <p:spPr bwMode="auto">
          <a:xfrm>
            <a:off x="1537618" y="3903663"/>
            <a:ext cx="9461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u="sng" dirty="0"/>
              <a:t>2</a:t>
            </a:r>
            <a:r>
              <a:rPr lang="cs-CZ" altLang="cs-CZ" sz="2400" dirty="0"/>
              <a:t>.</a:t>
            </a:r>
            <a:r>
              <a:rPr lang="cs-CZ" altLang="cs-CZ" sz="2400" u="sng" dirty="0"/>
              <a:t>2</a:t>
            </a:r>
            <a:r>
              <a:rPr lang="cs-CZ" altLang="cs-CZ" sz="2400" dirty="0"/>
              <a:t>.</a:t>
            </a:r>
            <a:r>
              <a:rPr lang="cs-CZ" altLang="cs-CZ" sz="2400" u="sng" dirty="0"/>
              <a:t>2</a:t>
            </a:r>
          </a:p>
        </p:txBody>
      </p:sp>
      <p:cxnSp>
        <p:nvCxnSpPr>
          <p:cNvPr id="21" name="Přímá spojnice 54"/>
          <p:cNvCxnSpPr>
            <a:cxnSpLocks noChangeShapeType="1"/>
          </p:cNvCxnSpPr>
          <p:nvPr/>
        </p:nvCxnSpPr>
        <p:spPr bwMode="auto">
          <a:xfrm flipH="1">
            <a:off x="1169988" y="3716338"/>
            <a:ext cx="144462" cy="2159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Přímá spojnice 55"/>
          <p:cNvCxnSpPr>
            <a:cxnSpLocks noChangeShapeType="1"/>
          </p:cNvCxnSpPr>
          <p:nvPr/>
        </p:nvCxnSpPr>
        <p:spPr bwMode="auto">
          <a:xfrm>
            <a:off x="1314450" y="3716338"/>
            <a:ext cx="125413" cy="2159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Přímá spojnice 56"/>
          <p:cNvCxnSpPr>
            <a:cxnSpLocks noChangeShapeType="1"/>
          </p:cNvCxnSpPr>
          <p:nvPr/>
        </p:nvCxnSpPr>
        <p:spPr bwMode="auto">
          <a:xfrm flipH="1">
            <a:off x="1835250" y="3700463"/>
            <a:ext cx="144462" cy="2159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Přímá spojnice 57"/>
          <p:cNvCxnSpPr>
            <a:cxnSpLocks noChangeShapeType="1"/>
          </p:cNvCxnSpPr>
          <p:nvPr/>
        </p:nvCxnSpPr>
        <p:spPr bwMode="auto">
          <a:xfrm flipH="1">
            <a:off x="1957486" y="3700463"/>
            <a:ext cx="22226" cy="2032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Rectangle 2"/>
          <p:cNvSpPr txBox="1">
            <a:spLocks noChangeArrowheads="1"/>
          </p:cNvSpPr>
          <p:nvPr/>
        </p:nvSpPr>
        <p:spPr bwMode="auto">
          <a:xfrm>
            <a:off x="5652120" y="5662613"/>
            <a:ext cx="1944688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latin typeface="+mn-lt"/>
              </a:rPr>
              <a:t>= 24</a:t>
            </a:r>
          </a:p>
        </p:txBody>
      </p:sp>
      <p:cxnSp>
        <p:nvCxnSpPr>
          <p:cNvPr id="27" name="Přímá spojnice 50"/>
          <p:cNvCxnSpPr>
            <a:cxnSpLocks noChangeShapeType="1"/>
          </p:cNvCxnSpPr>
          <p:nvPr/>
        </p:nvCxnSpPr>
        <p:spPr bwMode="auto">
          <a:xfrm flipH="1">
            <a:off x="1949550" y="2547938"/>
            <a:ext cx="30162" cy="2032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Přímá spojnice 57"/>
          <p:cNvCxnSpPr>
            <a:cxnSpLocks noChangeShapeType="1"/>
          </p:cNvCxnSpPr>
          <p:nvPr/>
        </p:nvCxnSpPr>
        <p:spPr bwMode="auto">
          <a:xfrm>
            <a:off x="1979712" y="3700463"/>
            <a:ext cx="242888" cy="2159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Obdélník 51"/>
          <p:cNvSpPr>
            <a:spLocks noChangeArrowheads="1"/>
          </p:cNvSpPr>
          <p:nvPr/>
        </p:nvSpPr>
        <p:spPr bwMode="auto">
          <a:xfrm>
            <a:off x="468312" y="4437063"/>
            <a:ext cx="57598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400" dirty="0"/>
              <a:t>120 = 10.12  = 2 . 2 . 2 .  </a:t>
            </a:r>
            <a:r>
              <a:rPr lang="cs-CZ" altLang="cs-CZ" dirty="0"/>
              <a:t>  </a:t>
            </a:r>
            <a:r>
              <a:rPr lang="cs-CZ" altLang="cs-CZ" sz="2400" dirty="0"/>
              <a:t>   3 .        5 </a:t>
            </a:r>
          </a:p>
        </p:txBody>
      </p:sp>
      <p:sp>
        <p:nvSpPr>
          <p:cNvPr id="30" name="TextovéPole 52"/>
          <p:cNvSpPr txBox="1">
            <a:spLocks noChangeArrowheads="1"/>
          </p:cNvSpPr>
          <p:nvPr/>
        </p:nvSpPr>
        <p:spPr bwMode="auto">
          <a:xfrm>
            <a:off x="1187674" y="5056188"/>
            <a:ext cx="701451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u="sng" dirty="0"/>
              <a:t>2</a:t>
            </a:r>
            <a:r>
              <a:rPr lang="cs-CZ" altLang="cs-CZ" sz="2400" dirty="0"/>
              <a:t>.</a:t>
            </a:r>
            <a:r>
              <a:rPr lang="cs-CZ" altLang="cs-CZ" sz="2400" u="sng" dirty="0"/>
              <a:t>5</a:t>
            </a:r>
          </a:p>
        </p:txBody>
      </p:sp>
      <p:sp>
        <p:nvSpPr>
          <p:cNvPr id="32" name="TextovéPole 53"/>
          <p:cNvSpPr txBox="1">
            <a:spLocks noChangeArrowheads="1"/>
          </p:cNvSpPr>
          <p:nvPr/>
        </p:nvSpPr>
        <p:spPr bwMode="auto">
          <a:xfrm>
            <a:off x="1809329" y="5056188"/>
            <a:ext cx="11064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u="sng" dirty="0"/>
              <a:t>2</a:t>
            </a:r>
            <a:r>
              <a:rPr lang="cs-CZ" altLang="cs-CZ" sz="2400" dirty="0"/>
              <a:t>.</a:t>
            </a:r>
            <a:r>
              <a:rPr lang="cs-CZ" altLang="cs-CZ" sz="2400" u="sng" dirty="0"/>
              <a:t>2</a:t>
            </a:r>
            <a:r>
              <a:rPr lang="cs-CZ" altLang="cs-CZ" sz="2400" dirty="0"/>
              <a:t>.</a:t>
            </a:r>
            <a:r>
              <a:rPr lang="cs-CZ" altLang="cs-CZ" sz="2400" u="sng" dirty="0"/>
              <a:t>3</a:t>
            </a:r>
          </a:p>
        </p:txBody>
      </p:sp>
      <p:cxnSp>
        <p:nvCxnSpPr>
          <p:cNvPr id="33" name="Přímá spojnice 54"/>
          <p:cNvCxnSpPr>
            <a:cxnSpLocks noChangeShapeType="1"/>
          </p:cNvCxnSpPr>
          <p:nvPr/>
        </p:nvCxnSpPr>
        <p:spPr bwMode="auto">
          <a:xfrm flipH="1">
            <a:off x="1377950" y="4868863"/>
            <a:ext cx="144463" cy="2159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Přímá spojnice 55"/>
          <p:cNvCxnSpPr>
            <a:cxnSpLocks noChangeShapeType="1"/>
          </p:cNvCxnSpPr>
          <p:nvPr/>
        </p:nvCxnSpPr>
        <p:spPr bwMode="auto">
          <a:xfrm>
            <a:off x="1522413" y="4868863"/>
            <a:ext cx="125412" cy="2159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Přímá spojnice 56"/>
          <p:cNvCxnSpPr>
            <a:cxnSpLocks noChangeShapeType="1"/>
          </p:cNvCxnSpPr>
          <p:nvPr/>
        </p:nvCxnSpPr>
        <p:spPr bwMode="auto">
          <a:xfrm flipH="1">
            <a:off x="1979712" y="4852988"/>
            <a:ext cx="144463" cy="2159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Přímá spojnice 57"/>
          <p:cNvCxnSpPr>
            <a:cxnSpLocks noChangeShapeType="1"/>
          </p:cNvCxnSpPr>
          <p:nvPr/>
        </p:nvCxnSpPr>
        <p:spPr bwMode="auto">
          <a:xfrm>
            <a:off x="2136999" y="4852988"/>
            <a:ext cx="58737" cy="2032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Přímá spojnice 57"/>
          <p:cNvCxnSpPr>
            <a:cxnSpLocks noChangeShapeType="1"/>
          </p:cNvCxnSpPr>
          <p:nvPr/>
        </p:nvCxnSpPr>
        <p:spPr bwMode="auto">
          <a:xfrm>
            <a:off x="2123728" y="4852988"/>
            <a:ext cx="242887" cy="2159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Obdélník 40"/>
          <p:cNvSpPr/>
          <p:nvPr/>
        </p:nvSpPr>
        <p:spPr>
          <a:xfrm>
            <a:off x="2555808" y="2060848"/>
            <a:ext cx="288000" cy="2880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Obdélník 41"/>
          <p:cNvSpPr/>
          <p:nvPr/>
        </p:nvSpPr>
        <p:spPr>
          <a:xfrm>
            <a:off x="2987856" y="2060848"/>
            <a:ext cx="288000" cy="2880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Obdélník 42"/>
          <p:cNvSpPr/>
          <p:nvPr/>
        </p:nvSpPr>
        <p:spPr>
          <a:xfrm>
            <a:off x="3419904" y="2060848"/>
            <a:ext cx="288000" cy="2880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bdélník 43"/>
          <p:cNvSpPr/>
          <p:nvPr/>
        </p:nvSpPr>
        <p:spPr>
          <a:xfrm>
            <a:off x="4284000" y="2060848"/>
            <a:ext cx="288000" cy="28803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0176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8" grpId="0"/>
      <p:bldP spid="19" grpId="0"/>
      <p:bldP spid="20" grpId="0"/>
      <p:bldP spid="26" grpId="0"/>
      <p:bldP spid="29" grpId="0"/>
      <p:bldP spid="30" grpId="0"/>
      <p:bldP spid="32" grpId="0"/>
      <p:bldP spid="41" grpId="0" animBg="1"/>
      <p:bldP spid="42" grpId="0" animBg="1"/>
      <p:bldP spid="43" grpId="0" animBg="1"/>
      <p:bldP spid="4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Největší společný dělitel více čísel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Obdélník 1"/>
          <p:cNvSpPr>
            <a:spLocks noChangeArrowheads="1"/>
          </p:cNvSpPr>
          <p:nvPr/>
        </p:nvSpPr>
        <p:spPr bwMode="auto">
          <a:xfrm>
            <a:off x="107950" y="806450"/>
            <a:ext cx="90725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2) Nalezněte největší společný dělitel čísel:         b) 46, 69 a 115</a:t>
            </a:r>
          </a:p>
        </p:txBody>
      </p:sp>
      <p:sp>
        <p:nvSpPr>
          <p:cNvPr id="9" name="Obdélník 3"/>
          <p:cNvSpPr>
            <a:spLocks noChangeArrowheads="1"/>
          </p:cNvSpPr>
          <p:nvPr/>
        </p:nvSpPr>
        <p:spPr bwMode="auto">
          <a:xfrm>
            <a:off x="85725" y="1639912"/>
            <a:ext cx="45577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000">
                <a:solidFill>
                  <a:srgbClr val="00B050"/>
                </a:solidFill>
              </a:rPr>
              <a:t>1. nalezením všech dělitelů</a:t>
            </a:r>
          </a:p>
        </p:txBody>
      </p:sp>
      <p:sp>
        <p:nvSpPr>
          <p:cNvPr id="10" name="Obdélník 5"/>
          <p:cNvSpPr>
            <a:spLocks noChangeArrowheads="1"/>
          </p:cNvSpPr>
          <p:nvPr/>
        </p:nvSpPr>
        <p:spPr bwMode="auto">
          <a:xfrm>
            <a:off x="323850" y="2719412"/>
            <a:ext cx="649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</a:t>
            </a:r>
          </a:p>
        </p:txBody>
      </p:sp>
      <p:sp>
        <p:nvSpPr>
          <p:cNvPr id="11" name="Obdélník 6"/>
          <p:cNvSpPr>
            <a:spLocks noChangeArrowheads="1"/>
          </p:cNvSpPr>
          <p:nvPr/>
        </p:nvSpPr>
        <p:spPr bwMode="auto">
          <a:xfrm>
            <a:off x="1014413" y="2719412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46</a:t>
            </a:r>
          </a:p>
        </p:txBody>
      </p:sp>
      <p:sp>
        <p:nvSpPr>
          <p:cNvPr id="12" name="Obdélník 7"/>
          <p:cNvSpPr>
            <a:spLocks noChangeArrowheads="1"/>
          </p:cNvSpPr>
          <p:nvPr/>
        </p:nvSpPr>
        <p:spPr bwMode="auto">
          <a:xfrm>
            <a:off x="328613" y="3135337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2</a:t>
            </a:r>
          </a:p>
        </p:txBody>
      </p:sp>
      <p:sp>
        <p:nvSpPr>
          <p:cNvPr id="13" name="Obdélník 8"/>
          <p:cNvSpPr>
            <a:spLocks noChangeArrowheads="1"/>
          </p:cNvSpPr>
          <p:nvPr/>
        </p:nvSpPr>
        <p:spPr bwMode="auto">
          <a:xfrm>
            <a:off x="1019175" y="3135337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23</a:t>
            </a:r>
          </a:p>
        </p:txBody>
      </p:sp>
      <p:cxnSp>
        <p:nvCxnSpPr>
          <p:cNvPr id="14" name="Přímá spojnice 13"/>
          <p:cNvCxnSpPr>
            <a:cxnSpLocks noChangeShapeType="1"/>
          </p:cNvCxnSpPr>
          <p:nvPr/>
        </p:nvCxnSpPr>
        <p:spPr bwMode="auto">
          <a:xfrm>
            <a:off x="503238" y="2674962"/>
            <a:ext cx="108108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Přímá spojnice 14"/>
          <p:cNvCxnSpPr>
            <a:cxnSpLocks noChangeShapeType="1"/>
          </p:cNvCxnSpPr>
          <p:nvPr/>
        </p:nvCxnSpPr>
        <p:spPr bwMode="auto">
          <a:xfrm>
            <a:off x="1019175" y="2674962"/>
            <a:ext cx="0" cy="14763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Obdélník 15"/>
          <p:cNvSpPr>
            <a:spLocks noChangeArrowheads="1"/>
          </p:cNvSpPr>
          <p:nvPr/>
        </p:nvSpPr>
        <p:spPr bwMode="auto">
          <a:xfrm>
            <a:off x="673100" y="2306662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46</a:t>
            </a:r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auto">
          <a:xfrm>
            <a:off x="1763713" y="2709887"/>
            <a:ext cx="6492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</a:t>
            </a: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2408238" y="2709887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69</a:t>
            </a: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763713" y="3124225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3</a:t>
            </a: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2413000" y="3124225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23</a:t>
            </a:r>
          </a:p>
        </p:txBody>
      </p:sp>
      <p:cxnSp>
        <p:nvCxnSpPr>
          <p:cNvPr id="21" name="Přímá spojnice 24"/>
          <p:cNvCxnSpPr>
            <a:cxnSpLocks noChangeShapeType="1"/>
          </p:cNvCxnSpPr>
          <p:nvPr/>
        </p:nvCxnSpPr>
        <p:spPr bwMode="auto">
          <a:xfrm>
            <a:off x="1866900" y="2665437"/>
            <a:ext cx="10795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Přímá spojnice 25"/>
          <p:cNvCxnSpPr>
            <a:cxnSpLocks noChangeShapeType="1"/>
          </p:cNvCxnSpPr>
          <p:nvPr/>
        </p:nvCxnSpPr>
        <p:spPr bwMode="auto">
          <a:xfrm>
            <a:off x="2411413" y="2665437"/>
            <a:ext cx="0" cy="14033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Obdélník 26"/>
          <p:cNvSpPr>
            <a:spLocks noChangeArrowheads="1"/>
          </p:cNvSpPr>
          <p:nvPr/>
        </p:nvSpPr>
        <p:spPr bwMode="auto">
          <a:xfrm>
            <a:off x="2066925" y="2295550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69</a:t>
            </a:r>
          </a:p>
        </p:txBody>
      </p:sp>
      <p:sp>
        <p:nvSpPr>
          <p:cNvPr id="24" name="Ovál 33"/>
          <p:cNvSpPr>
            <a:spLocks noChangeArrowheads="1"/>
          </p:cNvSpPr>
          <p:nvPr/>
        </p:nvSpPr>
        <p:spPr bwMode="auto">
          <a:xfrm>
            <a:off x="1043608" y="3121050"/>
            <a:ext cx="395287" cy="395287"/>
          </a:xfrm>
          <a:prstGeom prst="ellipse">
            <a:avLst/>
          </a:prstGeom>
          <a:noFill/>
          <a:ln w="28575" algn="ctr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2000"/>
          </a:p>
        </p:txBody>
      </p:sp>
      <p:sp>
        <p:nvSpPr>
          <p:cNvPr id="25" name="Ovál 41"/>
          <p:cNvSpPr>
            <a:spLocks noChangeArrowheads="1"/>
          </p:cNvSpPr>
          <p:nvPr/>
        </p:nvSpPr>
        <p:spPr bwMode="auto">
          <a:xfrm>
            <a:off x="2411760" y="3109937"/>
            <a:ext cx="395287" cy="396875"/>
          </a:xfrm>
          <a:prstGeom prst="ellipse">
            <a:avLst/>
          </a:prstGeom>
          <a:noFill/>
          <a:ln w="28575" algn="ctr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2000"/>
          </a:p>
        </p:txBody>
      </p:sp>
      <p:sp>
        <p:nvSpPr>
          <p:cNvPr id="26" name="Rectangle 2"/>
          <p:cNvSpPr txBox="1">
            <a:spLocks noChangeArrowheads="1"/>
          </p:cNvSpPr>
          <p:nvPr/>
        </p:nvSpPr>
        <p:spPr bwMode="auto">
          <a:xfrm>
            <a:off x="765175" y="4405337"/>
            <a:ext cx="33020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dirty="0">
                <a:latin typeface="+mn-lt"/>
              </a:rPr>
              <a:t>D(46,69,115) = </a:t>
            </a:r>
            <a:r>
              <a:rPr lang="cs-CZ" altLang="cs-CZ" sz="2800" b="1" dirty="0">
                <a:latin typeface="+mn-lt"/>
              </a:rPr>
              <a:t>23</a:t>
            </a:r>
          </a:p>
        </p:txBody>
      </p:sp>
      <p:sp>
        <p:nvSpPr>
          <p:cNvPr id="27" name="Obdélník 3"/>
          <p:cNvSpPr>
            <a:spLocks noChangeArrowheads="1"/>
          </p:cNvSpPr>
          <p:nvPr/>
        </p:nvSpPr>
        <p:spPr bwMode="auto">
          <a:xfrm>
            <a:off x="4572000" y="1628800"/>
            <a:ext cx="4375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000">
                <a:solidFill>
                  <a:srgbClr val="FF0000"/>
                </a:solidFill>
              </a:rPr>
              <a:t>2. rozkladem na součin prvočísel</a:t>
            </a: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 bwMode="auto">
          <a:xfrm>
            <a:off x="5219700" y="4476775"/>
            <a:ext cx="3455988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dirty="0">
                <a:latin typeface="+mn-lt"/>
              </a:rPr>
              <a:t>D(46,69,115) = </a:t>
            </a:r>
            <a:r>
              <a:rPr lang="cs-CZ" altLang="cs-CZ" sz="2800" b="1" dirty="0">
                <a:latin typeface="+mn-lt"/>
              </a:rPr>
              <a:t>23</a:t>
            </a:r>
          </a:p>
        </p:txBody>
      </p:sp>
      <p:sp>
        <p:nvSpPr>
          <p:cNvPr id="29" name="Obdélník 46"/>
          <p:cNvSpPr>
            <a:spLocks noChangeArrowheads="1"/>
          </p:cNvSpPr>
          <p:nvPr/>
        </p:nvSpPr>
        <p:spPr bwMode="auto">
          <a:xfrm>
            <a:off x="4787900" y="2351112"/>
            <a:ext cx="415925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200"/>
              <a:t>46 = 2 . 23</a:t>
            </a:r>
          </a:p>
        </p:txBody>
      </p:sp>
      <p:sp>
        <p:nvSpPr>
          <p:cNvPr id="30" name="Obdélník 51"/>
          <p:cNvSpPr>
            <a:spLocks noChangeArrowheads="1"/>
          </p:cNvSpPr>
          <p:nvPr/>
        </p:nvSpPr>
        <p:spPr bwMode="auto">
          <a:xfrm>
            <a:off x="4734817" y="3141687"/>
            <a:ext cx="415766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200" dirty="0"/>
              <a:t>69 =   </a:t>
            </a:r>
            <a:r>
              <a:rPr lang="cs-CZ" altLang="cs-CZ" sz="1600" dirty="0"/>
              <a:t>  </a:t>
            </a:r>
            <a:r>
              <a:rPr lang="cs-CZ" altLang="cs-CZ" sz="2200" dirty="0"/>
              <a:t>  23 . 3 </a:t>
            </a:r>
          </a:p>
        </p:txBody>
      </p:sp>
      <p:sp>
        <p:nvSpPr>
          <p:cNvPr id="33" name="Obdélník 29"/>
          <p:cNvSpPr>
            <a:spLocks noChangeArrowheads="1"/>
          </p:cNvSpPr>
          <p:nvPr/>
        </p:nvSpPr>
        <p:spPr bwMode="auto">
          <a:xfrm>
            <a:off x="3059113" y="2692425"/>
            <a:ext cx="6492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</a:t>
            </a:r>
          </a:p>
        </p:txBody>
      </p:sp>
      <p:sp>
        <p:nvSpPr>
          <p:cNvPr id="34" name="Obdélník 30"/>
          <p:cNvSpPr>
            <a:spLocks noChangeArrowheads="1"/>
          </p:cNvSpPr>
          <p:nvPr/>
        </p:nvSpPr>
        <p:spPr bwMode="auto">
          <a:xfrm>
            <a:off x="3703638" y="2692425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115</a:t>
            </a:r>
          </a:p>
        </p:txBody>
      </p:sp>
      <p:sp>
        <p:nvSpPr>
          <p:cNvPr id="35" name="Obdélník 31"/>
          <p:cNvSpPr>
            <a:spLocks noChangeArrowheads="1"/>
          </p:cNvSpPr>
          <p:nvPr/>
        </p:nvSpPr>
        <p:spPr bwMode="auto">
          <a:xfrm>
            <a:off x="3059113" y="3106762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5</a:t>
            </a:r>
          </a:p>
        </p:txBody>
      </p:sp>
      <p:sp>
        <p:nvSpPr>
          <p:cNvPr id="36" name="Obdélník 32"/>
          <p:cNvSpPr>
            <a:spLocks noChangeArrowheads="1"/>
          </p:cNvSpPr>
          <p:nvPr/>
        </p:nvSpPr>
        <p:spPr bwMode="auto">
          <a:xfrm>
            <a:off x="3708400" y="3106762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23</a:t>
            </a:r>
          </a:p>
        </p:txBody>
      </p:sp>
      <p:cxnSp>
        <p:nvCxnSpPr>
          <p:cNvPr id="37" name="Přímá spojnice 34"/>
          <p:cNvCxnSpPr>
            <a:cxnSpLocks noChangeShapeType="1"/>
          </p:cNvCxnSpPr>
          <p:nvPr/>
        </p:nvCxnSpPr>
        <p:spPr bwMode="auto">
          <a:xfrm>
            <a:off x="3162300" y="2647975"/>
            <a:ext cx="10795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Přímá spojnice 35"/>
          <p:cNvCxnSpPr>
            <a:cxnSpLocks noChangeShapeType="1"/>
          </p:cNvCxnSpPr>
          <p:nvPr/>
        </p:nvCxnSpPr>
        <p:spPr bwMode="auto">
          <a:xfrm>
            <a:off x="3706813" y="2647975"/>
            <a:ext cx="0" cy="14033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Obdélník 36"/>
          <p:cNvSpPr>
            <a:spLocks noChangeArrowheads="1"/>
          </p:cNvSpPr>
          <p:nvPr/>
        </p:nvSpPr>
        <p:spPr bwMode="auto">
          <a:xfrm>
            <a:off x="3362325" y="2278087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115</a:t>
            </a:r>
          </a:p>
        </p:txBody>
      </p:sp>
      <p:sp>
        <p:nvSpPr>
          <p:cNvPr id="40" name="Ovál 37"/>
          <p:cNvSpPr>
            <a:spLocks noChangeArrowheads="1"/>
          </p:cNvSpPr>
          <p:nvPr/>
        </p:nvSpPr>
        <p:spPr bwMode="auto">
          <a:xfrm>
            <a:off x="3744665" y="3092475"/>
            <a:ext cx="395287" cy="396875"/>
          </a:xfrm>
          <a:prstGeom prst="ellipse">
            <a:avLst/>
          </a:prstGeom>
          <a:noFill/>
          <a:ln w="28575" algn="ctr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2000"/>
          </a:p>
        </p:txBody>
      </p:sp>
      <p:sp>
        <p:nvSpPr>
          <p:cNvPr id="41" name="Obdélník 51"/>
          <p:cNvSpPr>
            <a:spLocks noChangeArrowheads="1"/>
          </p:cNvSpPr>
          <p:nvPr/>
        </p:nvSpPr>
        <p:spPr bwMode="auto">
          <a:xfrm>
            <a:off x="4643438" y="3790975"/>
            <a:ext cx="2592858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200" dirty="0"/>
              <a:t>115 =      23 .     5</a:t>
            </a:r>
          </a:p>
        </p:txBody>
      </p:sp>
      <p:sp>
        <p:nvSpPr>
          <p:cNvPr id="42" name="Obdélník 41"/>
          <p:cNvSpPr/>
          <p:nvPr/>
        </p:nvSpPr>
        <p:spPr>
          <a:xfrm>
            <a:off x="5832000" y="2276872"/>
            <a:ext cx="432048" cy="198000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0176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6" grpId="0"/>
      <p:bldP spid="17" grpId="0"/>
      <p:bldP spid="18" grpId="0"/>
      <p:bldP spid="19" grpId="0"/>
      <p:bldP spid="20" grpId="0"/>
      <p:bldP spid="23" grpId="0"/>
      <p:bldP spid="24" grpId="0" animBg="1"/>
      <p:bldP spid="25" grpId="0" animBg="1"/>
      <p:bldP spid="26" grpId="0"/>
      <p:bldP spid="27" grpId="0"/>
      <p:bldP spid="28" grpId="0"/>
      <p:bldP spid="29" grpId="0"/>
      <p:bldP spid="30" grpId="0"/>
      <p:bldP spid="33" grpId="0"/>
      <p:bldP spid="34" grpId="0"/>
      <p:bldP spid="35" grpId="0"/>
      <p:bldP spid="36" grpId="0"/>
      <p:bldP spid="39" grpId="0"/>
      <p:bldP spid="40" grpId="0" animBg="1"/>
      <p:bldP spid="41" grpId="0"/>
      <p:bldP spid="42" grpId="0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4116</TotalTime>
  <Words>1296</Words>
  <Application>Microsoft Office PowerPoint</Application>
  <PresentationFormat>Předvádění na obrazovce (4:3)</PresentationFormat>
  <Paragraphs>398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Trebuchet MS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ZS Odolena Voda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holyma</dc:creator>
  <cp:lastModifiedBy>Holý, Martin</cp:lastModifiedBy>
  <cp:revision>234</cp:revision>
  <dcterms:created xsi:type="dcterms:W3CDTF">2012-09-24T07:40:13Z</dcterms:created>
  <dcterms:modified xsi:type="dcterms:W3CDTF">2024-05-02T07:48:10Z</dcterms:modified>
</cp:coreProperties>
</file>