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316" r:id="rId3"/>
    <p:sldId id="322" r:id="rId4"/>
    <p:sldId id="315" r:id="rId5"/>
    <p:sldId id="324" r:id="rId6"/>
    <p:sldId id="326" r:id="rId7"/>
    <p:sldId id="327" r:id="rId8"/>
    <p:sldId id="328" r:id="rId9"/>
    <p:sldId id="329" r:id="rId10"/>
    <p:sldId id="307" r:id="rId11"/>
    <p:sldId id="330" r:id="rId12"/>
    <p:sldId id="331" r:id="rId13"/>
    <p:sldId id="332" r:id="rId14"/>
    <p:sldId id="333" r:id="rId15"/>
    <p:sldId id="334" r:id="rId16"/>
    <p:sldId id="30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1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87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47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44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72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51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4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37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58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21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95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25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59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08243" y="1373867"/>
            <a:ext cx="73921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Písemné dělení </a:t>
            </a:r>
          </a:p>
          <a:p>
            <a:pPr algn="ctr"/>
            <a:r>
              <a:rPr lang="cs-CZ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desetinným číslem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195736" y="3212976"/>
            <a:ext cx="47525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>
                <a:solidFill>
                  <a:prstClr val="black"/>
                </a:solidFill>
              </a:rPr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5373216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prstClr val="black"/>
                </a:solidFill>
              </a:rPr>
              <a:t>Autor materiálu: </a:t>
            </a:r>
            <a:r>
              <a:rPr lang="cs-CZ" dirty="0">
                <a:solidFill>
                  <a:prstClr val="black"/>
                </a:solidFill>
              </a:rPr>
              <a:t>Mgr. Martin Holý     </a:t>
            </a:r>
          </a:p>
          <a:p>
            <a:r>
              <a:rPr lang="cs-CZ" dirty="0">
                <a:solidFill>
                  <a:prstClr val="black"/>
                </a:solidFill>
              </a:rPr>
              <a:t>Další šíření materiálu je možné pouze se souhlasem autora   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561371"/>
            <a:ext cx="2741471" cy="2078372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630661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dělení desetinného čísla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764704"/>
            <a:ext cx="8723312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4) Za 3,8 m</a:t>
            </a:r>
            <a:r>
              <a:rPr lang="cs-CZ" sz="2800" baseline="30000" dirty="0"/>
              <a:t>2</a:t>
            </a:r>
            <a:r>
              <a:rPr lang="cs-CZ" sz="2800" dirty="0"/>
              <a:t> látky jsme zaplatili 1653 Kč. Kolik Kč stál 1 m</a:t>
            </a:r>
            <a:r>
              <a:rPr lang="cs-CZ" sz="2800" baseline="30000" dirty="0"/>
              <a:t>2</a:t>
            </a:r>
            <a:r>
              <a:rPr lang="cs-CZ" sz="2800" dirty="0"/>
              <a:t>?</a:t>
            </a:r>
          </a:p>
          <a:p>
            <a:pPr algn="l"/>
            <a:endParaRPr lang="cs-CZ" sz="2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99592" y="1484784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3,8 m</a:t>
            </a:r>
            <a:r>
              <a:rPr lang="cs-CZ" sz="2800" baseline="30000" dirty="0"/>
              <a:t>2</a:t>
            </a:r>
            <a:r>
              <a:rPr lang="cs-CZ" sz="2800" dirty="0"/>
              <a:t> látky …….. 1653 Kč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99592" y="1916832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u="sng" dirty="0"/>
              <a:t>1 m</a:t>
            </a:r>
            <a:r>
              <a:rPr lang="cs-CZ" sz="2800" u="sng" baseline="30000" dirty="0"/>
              <a:t>2</a:t>
            </a:r>
            <a:r>
              <a:rPr lang="cs-CZ" sz="2800" u="sng" dirty="0"/>
              <a:t> látky …………….... x Kč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971600" y="242088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x = 1653  : 3,8 =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971600" y="4797152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u="sng" dirty="0"/>
              <a:t>x = 435 Kč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1619672" y="607413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1m</a:t>
            </a:r>
            <a:r>
              <a:rPr lang="cs-CZ" sz="2800" baseline="30000" dirty="0"/>
              <a:t>2</a:t>
            </a:r>
            <a:r>
              <a:rPr lang="cs-CZ" sz="2800" dirty="0"/>
              <a:t> látky stál 435 Kč. 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347864" y="242088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435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619672" y="34290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133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835696" y="378904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190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979712" y="414908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00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012160" y="2996952"/>
            <a:ext cx="20882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zk</a:t>
            </a:r>
            <a:r>
              <a:rPr lang="cs-CZ" sz="2800" dirty="0"/>
              <a:t>.     435</a:t>
            </a:r>
          </a:p>
          <a:p>
            <a:r>
              <a:rPr lang="cs-CZ" sz="2800" dirty="0"/>
              <a:t>          </a:t>
            </a:r>
            <a:r>
              <a:rPr lang="cs-CZ" sz="2800" u="sng" dirty="0"/>
              <a:t>.3,8</a:t>
            </a:r>
          </a:p>
          <a:p>
            <a:r>
              <a:rPr lang="cs-CZ" sz="2800" dirty="0"/>
              <a:t>        3480</a:t>
            </a:r>
          </a:p>
          <a:p>
            <a:r>
              <a:rPr lang="cs-CZ" sz="2800" dirty="0"/>
              <a:t>      1305</a:t>
            </a:r>
          </a:p>
          <a:p>
            <a:r>
              <a:rPr lang="cs-CZ" sz="2800" dirty="0"/>
              <a:t>     1653,0        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6588224" y="4725144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899592" y="297778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       16530  : 38 =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491880" y="297778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435</a:t>
            </a:r>
          </a:p>
        </p:txBody>
      </p:sp>
    </p:spTree>
    <p:extLst>
      <p:ext uri="{BB962C8B-B14F-4D97-AF65-F5344CB8AC3E}">
        <p14:creationId xmlns:p14="http://schemas.microsoft.com/office/powerpoint/2010/main" val="272969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33" grpId="0" build="p"/>
      <p:bldP spid="38" grpId="0" build="p"/>
      <p:bldP spid="39" grpId="0" build="p"/>
      <p:bldP spid="40" grpId="0" build="p"/>
      <p:bldP spid="20" grpId="0" build="p"/>
      <p:bldP spid="21" grpId="0" build="p"/>
      <p:bldP spid="22" grpId="0" build="p"/>
      <p:bldP spid="23" grpId="0" build="p"/>
      <p:bldP spid="24" grpId="0" build="p"/>
      <p:bldP spid="25" grpId="0" build="p"/>
      <p:bldP spid="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dělení desetinného čísla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764704"/>
            <a:ext cx="8723312" cy="14401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5) Za jak dlouho se naplní vodou bazén o objemu 6,3 m</a:t>
            </a:r>
            <a:r>
              <a:rPr lang="cs-CZ" sz="2800" baseline="30000" dirty="0"/>
              <a:t>3</a:t>
            </a:r>
            <a:r>
              <a:rPr lang="cs-CZ" sz="2800" dirty="0"/>
              <a:t>,</a:t>
            </a:r>
          </a:p>
          <a:p>
            <a:pPr algn="l"/>
            <a:r>
              <a:rPr lang="cs-CZ" sz="2800" dirty="0"/>
              <a:t>      když každou hodinu přiteče 1,8 m</a:t>
            </a:r>
            <a:r>
              <a:rPr lang="cs-CZ" sz="2800" baseline="30000" dirty="0"/>
              <a:t>3</a:t>
            </a:r>
            <a:r>
              <a:rPr lang="cs-CZ" sz="2800" dirty="0"/>
              <a:t> vody?  </a:t>
            </a:r>
          </a:p>
          <a:p>
            <a:pPr algn="l"/>
            <a:r>
              <a:rPr lang="cs-CZ" sz="2800" dirty="0"/>
              <a:t>                                            (spočítejte na 1 desetinné místo)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27584" y="2761764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za 1 h přiteče…….. 1,8 m</a:t>
            </a:r>
            <a:r>
              <a:rPr lang="cs-CZ" sz="2800" baseline="30000" dirty="0"/>
              <a:t>3</a:t>
            </a:r>
            <a:r>
              <a:rPr lang="cs-CZ" sz="2800" dirty="0"/>
              <a:t> vody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27584" y="3193812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u="sng" dirty="0"/>
              <a:t>doba napouštění………… x h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899592" y="369786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x = 6,3  : 1,8 =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899592" y="557007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u="sng" dirty="0"/>
              <a:t>x = 3,5 h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1619672" y="6074132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Bazén se naplní za 3,5 h. 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275856" y="369786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3,5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403648" y="470598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090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547664" y="506602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00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012160" y="2996952"/>
            <a:ext cx="20882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zk</a:t>
            </a:r>
            <a:r>
              <a:rPr lang="cs-CZ" sz="2800" dirty="0"/>
              <a:t>.   3,5</a:t>
            </a:r>
          </a:p>
          <a:p>
            <a:r>
              <a:rPr lang="cs-CZ" sz="2800" dirty="0"/>
              <a:t>       </a:t>
            </a:r>
            <a:r>
              <a:rPr lang="cs-CZ" sz="2800" u="sng" dirty="0"/>
              <a:t>.1,8</a:t>
            </a:r>
          </a:p>
          <a:p>
            <a:r>
              <a:rPr lang="cs-CZ" sz="2800" dirty="0"/>
              <a:t>       280</a:t>
            </a:r>
          </a:p>
          <a:p>
            <a:r>
              <a:rPr lang="cs-CZ" sz="2800" dirty="0"/>
              <a:t>       35</a:t>
            </a:r>
          </a:p>
          <a:p>
            <a:r>
              <a:rPr lang="cs-CZ" sz="2800" dirty="0"/>
              <a:t>      6,30        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6588224" y="4725144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827584" y="425476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       63   : 18 =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915816" y="425476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3,5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827584" y="2276872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objem bazénu…….. 6,3 m</a:t>
            </a:r>
            <a:r>
              <a:rPr lang="cs-CZ" sz="2800" baseline="30000" dirty="0"/>
              <a:t>3</a:t>
            </a:r>
            <a:r>
              <a:rPr lang="cs-CZ" sz="2800" dirty="0"/>
              <a:t> vody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728000" y="432503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000" dirty="0"/>
              <a:t>,0</a:t>
            </a:r>
          </a:p>
        </p:txBody>
      </p:sp>
    </p:spTree>
    <p:extLst>
      <p:ext uri="{BB962C8B-B14F-4D97-AF65-F5344CB8AC3E}">
        <p14:creationId xmlns:p14="http://schemas.microsoft.com/office/powerpoint/2010/main" val="311984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33" grpId="0" build="p"/>
      <p:bldP spid="38" grpId="0" build="p"/>
      <p:bldP spid="39" grpId="0" build="p"/>
      <p:bldP spid="40" grpId="0" build="p"/>
      <p:bldP spid="20" grpId="0" build="p"/>
      <p:bldP spid="21" grpId="0" build="p"/>
      <p:bldP spid="23" grpId="0" build="p"/>
      <p:bldP spid="24" grpId="0" build="p"/>
      <p:bldP spid="25" grpId="0" build="p"/>
      <p:bldP spid="27" grpId="0" build="p"/>
      <p:bldP spid="26" grpId="0" build="p"/>
      <p:bldP spid="3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dělení desetinného čísla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764704"/>
            <a:ext cx="8723312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100" dirty="0"/>
              <a:t>6) Na pražském maratonu dlouhém 42,195 km zaběhl</a:t>
            </a:r>
          </a:p>
          <a:p>
            <a:pPr algn="l"/>
            <a:r>
              <a:rPr lang="cs-CZ" sz="5100" dirty="0"/>
              <a:t>      nejlepší závodník čas 2 hod 24 min (2,4 hodiny). </a:t>
            </a:r>
          </a:p>
          <a:p>
            <a:pPr algn="l"/>
            <a:r>
              <a:rPr lang="cs-CZ" sz="5100" dirty="0"/>
              <a:t>      Jakou průměrnou rychlostí v km/h běžel?  </a:t>
            </a:r>
          </a:p>
          <a:p>
            <a:pPr algn="l"/>
            <a:r>
              <a:rPr lang="cs-CZ" sz="5100" dirty="0"/>
              <a:t>                                     </a:t>
            </a:r>
            <a:r>
              <a:rPr lang="cs-CZ" dirty="0"/>
              <a:t>(výsledek zaokrouhlete na 1 deset. místo)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27584" y="2761764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výsledný čas…….. 2,4 hodiny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27584" y="3193812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u="sng" dirty="0" err="1"/>
              <a:t>prům</a:t>
            </a:r>
            <a:r>
              <a:rPr lang="cs-CZ" sz="2800" u="sng" dirty="0"/>
              <a:t>. rychlost………… x km/h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899592" y="3645024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x = 42,195  : 2,4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899592" y="6146140"/>
                <a:ext cx="38164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800"/>
                  </a:spcAft>
                </a:pPr>
                <a:r>
                  <a:rPr lang="cs-CZ" sz="2800" b="1" u="sng" dirty="0"/>
                  <a:t>x = 17,58 </a:t>
                </a:r>
                <a14:m>
                  <m:oMath xmlns:m="http://schemas.openxmlformats.org/officeDocument/2006/math">
                    <m:r>
                      <a:rPr lang="cs-CZ" sz="2800" i="1" u="sng">
                        <a:latin typeface="Cambria Math"/>
                        <a:ea typeface="Cambria Math"/>
                      </a:rPr>
                      <m:t>≐ </m:t>
                    </m:r>
                  </m:oMath>
                </a14:m>
                <a:r>
                  <a:rPr lang="cs-CZ" sz="2800" b="1" u="sng" dirty="0"/>
                  <a:t>17,6 km/h</a:t>
                </a: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6146140"/>
                <a:ext cx="3816424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3355" t="-10465" b="-325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ovéPole 39"/>
          <p:cNvSpPr txBox="1"/>
          <p:nvPr/>
        </p:nvSpPr>
        <p:spPr>
          <a:xfrm>
            <a:off x="3131840" y="5733256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400" dirty="0"/>
              <a:t>Vítěz běžel průměrnou rychlostí 17,6 km/h. 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707904" y="364502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17,58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403648" y="460029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181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547664" y="496033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13 9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804248" y="2636912"/>
            <a:ext cx="20882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zk</a:t>
            </a:r>
            <a:r>
              <a:rPr lang="cs-CZ" sz="2800" dirty="0"/>
              <a:t>.   17,58</a:t>
            </a:r>
          </a:p>
          <a:p>
            <a:r>
              <a:rPr lang="cs-CZ" sz="2800" dirty="0"/>
              <a:t>        </a:t>
            </a:r>
            <a:r>
              <a:rPr lang="cs-CZ" sz="2800" u="sng" dirty="0"/>
              <a:t>   .2,4</a:t>
            </a:r>
          </a:p>
          <a:p>
            <a:r>
              <a:rPr lang="cs-CZ" sz="2800" dirty="0"/>
              <a:t>       7032</a:t>
            </a:r>
          </a:p>
          <a:p>
            <a:r>
              <a:rPr lang="cs-CZ" sz="2800" dirty="0"/>
              <a:t>    3516</a:t>
            </a:r>
          </a:p>
          <a:p>
            <a:r>
              <a:rPr lang="cs-CZ" sz="2800" dirty="0"/>
              <a:t>    42,192</a:t>
            </a:r>
          </a:p>
          <a:p>
            <a:r>
              <a:rPr lang="cs-CZ" sz="2800" dirty="0"/>
              <a:t>      0,003</a:t>
            </a:r>
          </a:p>
          <a:p>
            <a:r>
              <a:rPr lang="cs-CZ" sz="2800" dirty="0"/>
              <a:t>    42,195        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7164288" y="4365104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827584" y="4149080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       421,95   : 24 =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635896" y="414908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17,58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827584" y="2276872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délka závodu…….. 42,195 km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691680" y="532037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1 95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691680" y="571409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0,03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4932040" y="364502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zb.0,003</a:t>
            </a:r>
          </a:p>
        </p:txBody>
      </p:sp>
      <p:cxnSp>
        <p:nvCxnSpPr>
          <p:cNvPr id="36" name="Přímá spojnice 35"/>
          <p:cNvCxnSpPr/>
          <p:nvPr/>
        </p:nvCxnSpPr>
        <p:spPr>
          <a:xfrm>
            <a:off x="7164288" y="5229200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01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33" grpId="0" build="p"/>
      <p:bldP spid="38" grpId="0" build="p"/>
      <p:bldP spid="39" grpId="0" build="p"/>
      <p:bldP spid="40" grpId="0" build="p"/>
      <p:bldP spid="20" grpId="0" build="p"/>
      <p:bldP spid="21" grpId="0" build="p"/>
      <p:bldP spid="23" grpId="0" build="p"/>
      <p:bldP spid="24" grpId="0" build="p"/>
      <p:bldP spid="25" grpId="0" build="p"/>
      <p:bldP spid="27" grpId="0" build="p"/>
      <p:bldP spid="26" grpId="0" build="p"/>
      <p:bldP spid="22" grpId="0" build="p"/>
      <p:bldP spid="34" grpId="0" build="p"/>
      <p:bldP spid="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dělení desetinného čísla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764704"/>
            <a:ext cx="8723312" cy="9935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7) Do kolika skleniček s objemem 350 ml rozlijeme sedm</a:t>
            </a:r>
          </a:p>
          <a:p>
            <a:pPr algn="l"/>
            <a:r>
              <a:rPr lang="cs-CZ" sz="2800" dirty="0"/>
              <a:t>    jedenapůllitrových lahví Kofoly?                              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27584" y="2329716"/>
            <a:ext cx="3312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objem skleničky …….. 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27584" y="2761764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u="sng" dirty="0"/>
              <a:t>Počet skleniček ………… x 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899592" y="326582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x = 10,5  : 0,35 =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897610" y="464587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u="sng" dirty="0"/>
              <a:t>x = 30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1835696" y="5858108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Kofolu rozlijeme do 30 skleniček. 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371767" y="326582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30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75556" y="383462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       1050 : 35 =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843808" y="384188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30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827584" y="184482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objem kofoly ……..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C08993C-A318-A00A-BB69-40F556442C34}"/>
              </a:ext>
            </a:extLst>
          </p:cNvPr>
          <p:cNvSpPr txBox="1"/>
          <p:nvPr/>
        </p:nvSpPr>
        <p:spPr>
          <a:xfrm>
            <a:off x="3635896" y="184482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7 . 1,5 litru =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BE72AE7-30C5-0008-99AC-D90064D16777}"/>
              </a:ext>
            </a:extLst>
          </p:cNvPr>
          <p:cNvSpPr txBox="1"/>
          <p:nvPr/>
        </p:nvSpPr>
        <p:spPr>
          <a:xfrm>
            <a:off x="5580112" y="1851366"/>
            <a:ext cx="1548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10,5 litru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8170B48-117E-305B-6752-E1BE7E2338B9}"/>
              </a:ext>
            </a:extLst>
          </p:cNvPr>
          <p:cNvSpPr txBox="1"/>
          <p:nvPr/>
        </p:nvSpPr>
        <p:spPr>
          <a:xfrm>
            <a:off x="3983835" y="2324394"/>
            <a:ext cx="2818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350 ml =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941E2E3-F535-05BE-330B-BBC34FFA1954}"/>
              </a:ext>
            </a:extLst>
          </p:cNvPr>
          <p:cNvSpPr txBox="1"/>
          <p:nvPr/>
        </p:nvSpPr>
        <p:spPr>
          <a:xfrm>
            <a:off x="5374701" y="2303294"/>
            <a:ext cx="1121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0,35 l</a:t>
            </a:r>
          </a:p>
        </p:txBody>
      </p:sp>
    </p:spTree>
    <p:extLst>
      <p:ext uri="{BB962C8B-B14F-4D97-AF65-F5344CB8AC3E}">
        <p14:creationId xmlns:p14="http://schemas.microsoft.com/office/powerpoint/2010/main" val="252371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33" grpId="0" build="p"/>
      <p:bldP spid="38" grpId="0" build="p"/>
      <p:bldP spid="39" grpId="0" build="p"/>
      <p:bldP spid="40" grpId="0" build="p"/>
      <p:bldP spid="20" grpId="0" build="p"/>
      <p:bldP spid="25" grpId="0" build="p"/>
      <p:bldP spid="27" grpId="0" build="p"/>
      <p:bldP spid="26" grpId="0" build="p"/>
      <p:bldP spid="2" grpId="0" build="p"/>
      <p:bldP spid="4" grpId="0" build="p"/>
      <p:bldP spid="5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dělení desetinného čísla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764704"/>
            <a:ext cx="8723312" cy="9935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8) Za tatranky jsme v obchodě zaplatili celkem 132 Kč. </a:t>
            </a:r>
          </a:p>
          <a:p>
            <a:pPr algn="l"/>
            <a:r>
              <a:rPr lang="cs-CZ" sz="2800" dirty="0"/>
              <a:t>    Kolik jsme jich nakoupili, jestliže 1 tatranka stála 8,80 Kč?                              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27584" y="2329716"/>
            <a:ext cx="3312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cena 1 tatranky …….. 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27584" y="2833772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u="sng" dirty="0"/>
              <a:t>počet tatranek ………… x 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899592" y="340983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x = 132  : 8,8 =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834478" y="533619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u="sng" dirty="0"/>
              <a:t>x = 15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3142184" y="537321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Nakoupili jsme 15 tatranek. 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059832" y="3416989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15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827584" y="3933056"/>
            <a:ext cx="33123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       1320 : 88 = 15</a:t>
            </a:r>
          </a:p>
          <a:p>
            <a:r>
              <a:rPr lang="cs-CZ" sz="2800" dirty="0"/>
              <a:t>         440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           00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827584" y="184482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cena celkem ……..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BE72AE7-30C5-0008-99AC-D90064D16777}"/>
              </a:ext>
            </a:extLst>
          </p:cNvPr>
          <p:cNvSpPr txBox="1"/>
          <p:nvPr/>
        </p:nvSpPr>
        <p:spPr>
          <a:xfrm>
            <a:off x="3485475" y="1852082"/>
            <a:ext cx="1548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132 Kč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8170B48-117E-305B-6752-E1BE7E2338B9}"/>
              </a:ext>
            </a:extLst>
          </p:cNvPr>
          <p:cNvSpPr txBox="1"/>
          <p:nvPr/>
        </p:nvSpPr>
        <p:spPr>
          <a:xfrm>
            <a:off x="3983834" y="2324394"/>
            <a:ext cx="1956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8,80 Kč</a:t>
            </a:r>
          </a:p>
        </p:txBody>
      </p:sp>
    </p:spTree>
    <p:extLst>
      <p:ext uri="{BB962C8B-B14F-4D97-AF65-F5344CB8AC3E}">
        <p14:creationId xmlns:p14="http://schemas.microsoft.com/office/powerpoint/2010/main" val="179927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33" grpId="0" build="p"/>
      <p:bldP spid="38" grpId="0" build="p"/>
      <p:bldP spid="39" grpId="0" build="p"/>
      <p:bldP spid="40" grpId="0" build="p"/>
      <p:bldP spid="20" grpId="0" build="p"/>
      <p:bldP spid="25" grpId="0" build="p"/>
      <p:bldP spid="26" grpId="0" build="p"/>
      <p:bldP spid="4" grpId="0" build="p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dělení desetinného čísla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764704"/>
            <a:ext cx="8723312" cy="9935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9) Za 2,5 hodiny jsme autem urazili vzdálenost 215 km.</a:t>
            </a:r>
          </a:p>
          <a:p>
            <a:pPr algn="l"/>
            <a:r>
              <a:rPr lang="cs-CZ" sz="2800" dirty="0"/>
              <a:t>     Jakou průměrnou rychlostí v km/h jsme jeli?                              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27584" y="2329716"/>
            <a:ext cx="3312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ujetá vzdálenost…….. 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27583" y="2833772"/>
            <a:ext cx="5112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u="sng" dirty="0"/>
              <a:t>průměrná rychlost………… x km/h 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899592" y="340983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x = 215 : 2,5 =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834478" y="5336196"/>
            <a:ext cx="2081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u="sng" dirty="0"/>
              <a:t>x = 86 km/h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2987776" y="5998385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Jeli jsme průměrnou rychlostí 86 km/h. 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059832" y="340983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86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827584" y="3933056"/>
            <a:ext cx="37444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       2150 : 25 = 86</a:t>
            </a:r>
          </a:p>
          <a:p>
            <a:r>
              <a:rPr lang="cs-CZ" sz="2800" dirty="0"/>
              <a:t>         150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           00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827584" y="184482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doba jízdy……..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BE72AE7-30C5-0008-99AC-D90064D16777}"/>
              </a:ext>
            </a:extLst>
          </p:cNvPr>
          <p:cNvSpPr txBox="1"/>
          <p:nvPr/>
        </p:nvSpPr>
        <p:spPr>
          <a:xfrm>
            <a:off x="3113819" y="1844294"/>
            <a:ext cx="1548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2,5 h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8170B48-117E-305B-6752-E1BE7E2338B9}"/>
              </a:ext>
            </a:extLst>
          </p:cNvPr>
          <p:cNvSpPr txBox="1"/>
          <p:nvPr/>
        </p:nvSpPr>
        <p:spPr>
          <a:xfrm>
            <a:off x="3983834" y="2324394"/>
            <a:ext cx="1956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215 km</a:t>
            </a:r>
          </a:p>
        </p:txBody>
      </p:sp>
    </p:spTree>
    <p:extLst>
      <p:ext uri="{BB962C8B-B14F-4D97-AF65-F5344CB8AC3E}">
        <p14:creationId xmlns:p14="http://schemas.microsoft.com/office/powerpoint/2010/main" val="333955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33" grpId="0" build="p"/>
      <p:bldP spid="38" grpId="0" build="p"/>
      <p:bldP spid="39" grpId="0" build="p"/>
      <p:bldP spid="40" grpId="0" build="p"/>
      <p:bldP spid="20" grpId="0" build="p"/>
      <p:bldP spid="25" grpId="0" build="p"/>
      <p:bldP spid="26" grpId="0" build="p"/>
      <p:bldP spid="4" grpId="0" build="p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dělení desetinného čísla</a:t>
            </a:r>
          </a:p>
        </p:txBody>
      </p:sp>
      <p:sp>
        <p:nvSpPr>
          <p:cNvPr id="25" name="Nadpis 1"/>
          <p:cNvSpPr txBox="1">
            <a:spLocks/>
          </p:cNvSpPr>
          <p:nvPr/>
        </p:nvSpPr>
        <p:spPr>
          <a:xfrm>
            <a:off x="1907704" y="3140968"/>
            <a:ext cx="5330552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Times New Roman" pitchFamily="18" charset="0"/>
                <a:ea typeface="+mn-ea"/>
                <a:cs typeface="Times New Roman" pitchFamily="18" charset="0"/>
              </a:rPr>
              <a:t>Konec prezentace</a:t>
            </a:r>
            <a:endParaRPr lang="cs-CZ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01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97160" y="-27384"/>
            <a:ext cx="742716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písemné dělení desetinným číslem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188260" y="4077072"/>
            <a:ext cx="359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2,5632 :  0,07 =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67544" y="105273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1) Protože neumíme dělit desetinným číslem, upravíme si zadání tak, abychom se</a:t>
            </a:r>
          </a:p>
          <a:p>
            <a:r>
              <a:rPr lang="cs-CZ" dirty="0"/>
              <a:t>    desetinného čísla v děliteli zbavili.</a:t>
            </a:r>
          </a:p>
          <a:p>
            <a:r>
              <a:rPr lang="cs-CZ" dirty="0"/>
              <a:t>    Vynásobíme tedy obě čísla 10, 100, 1000 podle toho, kolik desetinných míst má dělitel.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187624" y="481917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256,32 :  7 =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547664" y="4456583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. 100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378394" y="5140594"/>
            <a:ext cx="961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46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514981" y="5428626"/>
            <a:ext cx="752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43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67544" y="191683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2) Upravený příklad včetně určení zbytku spočítáme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879227" y="4819170"/>
            <a:ext cx="111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36,61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692316" y="5733256"/>
            <a:ext cx="719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12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475656" y="6021288"/>
            <a:ext cx="1118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0,05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333237" y="4825915"/>
            <a:ext cx="2182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0,05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67544" y="227687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3) Opíšeme stejný výsledek k původnímu příkladu</a:t>
            </a:r>
          </a:p>
          <a:p>
            <a:r>
              <a:rPr lang="cs-CZ" dirty="0"/>
              <a:t>     (Když obě čísla při dělení vynásobíme stejným číslem, výsledek se nezmění) 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166623" y="4077072"/>
            <a:ext cx="1045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36,61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283968" y="407707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0,0005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4860032" y="445658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: 100</a:t>
            </a:r>
          </a:p>
        </p:txBody>
      </p:sp>
      <p:sp>
        <p:nvSpPr>
          <p:cNvPr id="22" name="Šipka dolů 21"/>
          <p:cNvSpPr/>
          <p:nvPr/>
        </p:nvSpPr>
        <p:spPr>
          <a:xfrm rot="11263233">
            <a:off x="3365530" y="4576004"/>
            <a:ext cx="233415" cy="27874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23" name="TextovéPole 22"/>
          <p:cNvSpPr txBox="1"/>
          <p:nvPr/>
        </p:nvSpPr>
        <p:spPr>
          <a:xfrm>
            <a:off x="467544" y="292494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4) Dopočítáme zbytek. Vydělíme zbytek stejným číslem,  kterým jsme na začátku násobili původní zadání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67544" y="357301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5) Správnost výsledku ověříme zkouškou (zkoušku děláme vždy k původnímu zadání)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6911675" y="4149080"/>
            <a:ext cx="19808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zk</a:t>
            </a:r>
            <a:r>
              <a:rPr lang="cs-CZ" sz="2400" dirty="0"/>
              <a:t>.   36,61</a:t>
            </a:r>
          </a:p>
          <a:p>
            <a:r>
              <a:rPr lang="cs-CZ" sz="2400" dirty="0"/>
              <a:t>      </a:t>
            </a:r>
            <a:r>
              <a:rPr lang="cs-CZ" sz="2400" u="sng" dirty="0"/>
              <a:t>  . 0,07</a:t>
            </a:r>
          </a:p>
          <a:p>
            <a:r>
              <a:rPr lang="cs-CZ" sz="2400" dirty="0"/>
              <a:t>     2,5627</a:t>
            </a:r>
          </a:p>
          <a:p>
            <a:r>
              <a:rPr lang="cs-CZ" sz="2400" dirty="0"/>
              <a:t>     </a:t>
            </a:r>
            <a:r>
              <a:rPr lang="cs-CZ" sz="2400" u="sng" dirty="0"/>
              <a:t>0,0005</a:t>
            </a:r>
          </a:p>
          <a:p>
            <a:r>
              <a:rPr lang="cs-CZ" sz="2400" dirty="0"/>
              <a:t>     2,5632</a:t>
            </a:r>
          </a:p>
        </p:txBody>
      </p:sp>
      <p:sp>
        <p:nvSpPr>
          <p:cNvPr id="26" name="Nadpis 1"/>
          <p:cNvSpPr txBox="1">
            <a:spLocks/>
          </p:cNvSpPr>
          <p:nvPr/>
        </p:nvSpPr>
        <p:spPr>
          <a:xfrm>
            <a:off x="177552" y="692696"/>
            <a:ext cx="144212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Postup:</a:t>
            </a:r>
          </a:p>
        </p:txBody>
      </p:sp>
      <p:sp>
        <p:nvSpPr>
          <p:cNvPr id="27" name="Nadpis 1"/>
          <p:cNvSpPr txBox="1">
            <a:spLocks/>
          </p:cNvSpPr>
          <p:nvPr/>
        </p:nvSpPr>
        <p:spPr>
          <a:xfrm>
            <a:off x="249560" y="4077072"/>
            <a:ext cx="866056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Př.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1187624" y="4077072"/>
            <a:ext cx="359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2,5632 :  0,</a:t>
            </a:r>
            <a:r>
              <a:rPr lang="cs-CZ" sz="2400" dirty="0">
                <a:solidFill>
                  <a:srgbClr val="FF0000"/>
                </a:solidFill>
              </a:rPr>
              <a:t>07</a:t>
            </a:r>
            <a:r>
              <a:rPr lang="cs-CZ" sz="2400" dirty="0"/>
              <a:t> = </a:t>
            </a:r>
          </a:p>
        </p:txBody>
      </p:sp>
    </p:spTree>
    <p:extLst>
      <p:ext uri="{BB962C8B-B14F-4D97-AF65-F5344CB8AC3E}">
        <p14:creationId xmlns:p14="http://schemas.microsoft.com/office/powerpoint/2010/main" val="122345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/>
      <p:bldP spid="24" grpId="0"/>
      <p:bldP spid="25" grpId="0"/>
      <p:bldP spid="26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97160" y="-27384"/>
            <a:ext cx="742716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písemné dělení desetinným číslem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67544" y="105273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1) Protože neumíme dělit desetinným číslem, upravíme si zadání tak, abychom se</a:t>
            </a:r>
          </a:p>
          <a:p>
            <a:r>
              <a:rPr lang="cs-CZ" dirty="0"/>
              <a:t>    desetinného čísla v děliteli zbavili.</a:t>
            </a:r>
          </a:p>
          <a:p>
            <a:r>
              <a:rPr lang="cs-CZ" dirty="0"/>
              <a:t>    Vynásobíme tedy obě čísla 10, 100, 1000 podle toho, kolik desetinných míst má dělitel.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67544" y="191683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2) Upravený příklad včetně určení zbytku spočítáme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67544" y="227687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3) Opíšeme stejný výsledek k původnímu příkladu</a:t>
            </a:r>
          </a:p>
          <a:p>
            <a:r>
              <a:rPr lang="cs-CZ" dirty="0"/>
              <a:t>     (Když obě čísla při dělení vynásobíme stejným číslem, výsledek se nezmění) 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67544" y="292494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4) Dopočítáme zbytek. Vydělíme zbytek stejným číslem,  kterým jsme na začátku násobili</a:t>
            </a:r>
          </a:p>
          <a:p>
            <a:r>
              <a:rPr lang="cs-CZ" dirty="0"/>
              <a:t>     původní zadání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67544" y="357301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5) Správnost výsledku ověříme zkouškou (zkoušku děláme vždy k původnímu zadání)</a:t>
            </a:r>
          </a:p>
        </p:txBody>
      </p:sp>
      <p:sp>
        <p:nvSpPr>
          <p:cNvPr id="26" name="Nadpis 1"/>
          <p:cNvSpPr txBox="1">
            <a:spLocks/>
          </p:cNvSpPr>
          <p:nvPr/>
        </p:nvSpPr>
        <p:spPr>
          <a:xfrm>
            <a:off x="177552" y="692696"/>
            <a:ext cx="144212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Postup: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332276" y="4077072"/>
            <a:ext cx="2663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0,65189 :  0,014  = 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1331640" y="485986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651,89  :  14 = 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1547664" y="4479503"/>
            <a:ext cx="1151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. 1000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1508340" y="5147900"/>
            <a:ext cx="543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91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658997" y="5388843"/>
            <a:ext cx="752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78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3383868" y="4859868"/>
            <a:ext cx="1116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46,56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1802377" y="5661248"/>
            <a:ext cx="537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89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1581619" y="5939988"/>
            <a:ext cx="90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0,05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4680012" y="4859868"/>
            <a:ext cx="1476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0,05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3778691" y="4077072"/>
            <a:ext cx="1009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46,56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4680012" y="4077072"/>
            <a:ext cx="2052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0,00005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5040052" y="4456583"/>
            <a:ext cx="1188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: 1000</a:t>
            </a:r>
          </a:p>
        </p:txBody>
      </p:sp>
      <p:sp>
        <p:nvSpPr>
          <p:cNvPr id="46" name="Šipka dolů 45"/>
          <p:cNvSpPr/>
          <p:nvPr/>
        </p:nvSpPr>
        <p:spPr>
          <a:xfrm rot="11263233">
            <a:off x="3888871" y="4576004"/>
            <a:ext cx="233415" cy="27874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47" name="TextovéPole 46"/>
          <p:cNvSpPr txBox="1"/>
          <p:nvPr/>
        </p:nvSpPr>
        <p:spPr>
          <a:xfrm>
            <a:off x="6732284" y="4077072"/>
            <a:ext cx="15121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zk</a:t>
            </a:r>
            <a:r>
              <a:rPr lang="cs-CZ" sz="2400" dirty="0"/>
              <a:t>.   46,56</a:t>
            </a:r>
          </a:p>
          <a:p>
            <a:r>
              <a:rPr lang="cs-CZ" sz="2400" dirty="0"/>
              <a:t>    </a:t>
            </a:r>
            <a:r>
              <a:rPr lang="cs-CZ" sz="2400" u="sng" dirty="0"/>
              <a:t>  . 0,014</a:t>
            </a:r>
          </a:p>
          <a:p>
            <a:r>
              <a:rPr lang="cs-CZ" sz="2400" dirty="0"/>
              <a:t>    18624</a:t>
            </a:r>
          </a:p>
          <a:p>
            <a:r>
              <a:rPr lang="cs-CZ" sz="2400" dirty="0"/>
              <a:t>    4556      </a:t>
            </a:r>
          </a:p>
          <a:p>
            <a:r>
              <a:rPr lang="cs-CZ" sz="2400" dirty="0"/>
              <a:t> 0,64184</a:t>
            </a:r>
          </a:p>
          <a:p>
            <a:r>
              <a:rPr lang="cs-CZ" sz="2400" u="sng" dirty="0"/>
              <a:t> 0,00005</a:t>
            </a:r>
          </a:p>
          <a:p>
            <a:r>
              <a:rPr lang="cs-CZ" sz="2400" dirty="0"/>
              <a:t> 0,65189</a:t>
            </a:r>
          </a:p>
        </p:txBody>
      </p:sp>
      <p:cxnSp>
        <p:nvCxnSpPr>
          <p:cNvPr id="48" name="Přímá spojnice 47"/>
          <p:cNvCxnSpPr/>
          <p:nvPr/>
        </p:nvCxnSpPr>
        <p:spPr>
          <a:xfrm>
            <a:off x="1259632" y="7706381"/>
            <a:ext cx="8640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Nadpis 1"/>
          <p:cNvSpPr txBox="1">
            <a:spLocks/>
          </p:cNvSpPr>
          <p:nvPr/>
        </p:nvSpPr>
        <p:spPr>
          <a:xfrm>
            <a:off x="249560" y="4077072"/>
            <a:ext cx="866056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Př.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1331640" y="4077072"/>
            <a:ext cx="2663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0,65189 :  0,</a:t>
            </a:r>
            <a:r>
              <a:rPr lang="cs-CZ" sz="2400" dirty="0">
                <a:solidFill>
                  <a:srgbClr val="FF0000"/>
                </a:solidFill>
              </a:rPr>
              <a:t>014</a:t>
            </a:r>
            <a:r>
              <a:rPr lang="cs-CZ" sz="2400" dirty="0"/>
              <a:t>  = </a:t>
            </a:r>
          </a:p>
        </p:txBody>
      </p:sp>
    </p:spTree>
    <p:extLst>
      <p:ext uri="{BB962C8B-B14F-4D97-AF65-F5344CB8AC3E}">
        <p14:creationId xmlns:p14="http://schemas.microsoft.com/office/powerpoint/2010/main" val="197388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8" grpId="0"/>
      <p:bldP spid="23" grpId="0"/>
      <p:bldP spid="24" grpId="0"/>
      <p:bldP spid="26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7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desetinným číslem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41176" y="692696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1) Vypočítejte písemně a proveďte zkoušku:</a:t>
            </a:r>
            <a:endParaRPr lang="cs-CZ" sz="2800" dirty="0">
              <a:latin typeface="+mn-lt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88260" y="1412776"/>
            <a:ext cx="359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44,236 :  0,8 =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187624" y="215487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442,36 :  8 =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547664" y="179228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. 10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378394" y="2476298"/>
            <a:ext cx="961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42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514981" y="2764330"/>
            <a:ext cx="752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23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879227" y="2154874"/>
            <a:ext cx="111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55,29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692316" y="3068960"/>
            <a:ext cx="719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76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475656" y="3356992"/>
            <a:ext cx="1118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0,04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333237" y="2161619"/>
            <a:ext cx="2182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0,04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166623" y="1412776"/>
            <a:ext cx="1045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55,29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283968" y="141277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0,004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004048" y="179228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: 10</a:t>
            </a:r>
          </a:p>
        </p:txBody>
      </p:sp>
      <p:sp>
        <p:nvSpPr>
          <p:cNvPr id="20" name="Šipka dolů 19"/>
          <p:cNvSpPr/>
          <p:nvPr/>
        </p:nvSpPr>
        <p:spPr>
          <a:xfrm rot="11263233">
            <a:off x="3365530" y="1911708"/>
            <a:ext cx="233415" cy="27874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21" name="TextovéPole 20"/>
          <p:cNvSpPr txBox="1"/>
          <p:nvPr/>
        </p:nvSpPr>
        <p:spPr>
          <a:xfrm>
            <a:off x="6911675" y="1484784"/>
            <a:ext cx="19808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zk</a:t>
            </a:r>
            <a:r>
              <a:rPr lang="cs-CZ" sz="2400" dirty="0"/>
              <a:t>.   55,29</a:t>
            </a:r>
          </a:p>
          <a:p>
            <a:r>
              <a:rPr lang="cs-CZ" sz="2400" dirty="0"/>
              <a:t>      </a:t>
            </a:r>
            <a:r>
              <a:rPr lang="cs-CZ" sz="2400" u="sng" dirty="0"/>
              <a:t>  .   0,8</a:t>
            </a:r>
          </a:p>
          <a:p>
            <a:r>
              <a:rPr lang="cs-CZ" sz="2400" dirty="0"/>
              <a:t>     44,232</a:t>
            </a:r>
          </a:p>
          <a:p>
            <a:r>
              <a:rPr lang="cs-CZ" sz="2400" dirty="0"/>
              <a:t>       </a:t>
            </a:r>
            <a:r>
              <a:rPr lang="cs-CZ" sz="2400" u="sng" dirty="0"/>
              <a:t>0,004</a:t>
            </a:r>
          </a:p>
          <a:p>
            <a:r>
              <a:rPr lang="cs-CZ" sz="2400" dirty="0"/>
              <a:t>     44,236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681608" y="1412776"/>
            <a:ext cx="43400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200" dirty="0">
                <a:solidFill>
                  <a:prstClr val="black"/>
                </a:solidFill>
                <a:latin typeface="+mn-lt"/>
                <a:cs typeface="Times New Roman" pitchFamily="18" charset="0"/>
              </a:rPr>
              <a:t>a)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187624" y="141277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44,236 :  0,</a:t>
            </a:r>
            <a:r>
              <a:rPr lang="cs-CZ" sz="2400" dirty="0">
                <a:solidFill>
                  <a:srgbClr val="FF0000"/>
                </a:solidFill>
              </a:rPr>
              <a:t>8</a:t>
            </a:r>
            <a:r>
              <a:rPr lang="cs-CZ" sz="2400" dirty="0"/>
              <a:t> = 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1190220" y="4191471"/>
            <a:ext cx="359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11,532 :  0,09 = 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189584" y="493356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1153,2 :  9 = 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549624" y="457098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. 100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1331640" y="5254993"/>
            <a:ext cx="961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25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1516941" y="5543025"/>
            <a:ext cx="752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73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2881187" y="4933569"/>
            <a:ext cx="111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128,1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1694276" y="5847655"/>
            <a:ext cx="719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12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1619672" y="6135687"/>
            <a:ext cx="1118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0,3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4335197" y="4940314"/>
            <a:ext cx="2182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0,3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3168583" y="4191471"/>
            <a:ext cx="1045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128,1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4285928" y="419147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0,003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4861992" y="457098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: 100</a:t>
            </a:r>
          </a:p>
        </p:txBody>
      </p:sp>
      <p:sp>
        <p:nvSpPr>
          <p:cNvPr id="41" name="Šipka dolů 40"/>
          <p:cNvSpPr/>
          <p:nvPr/>
        </p:nvSpPr>
        <p:spPr>
          <a:xfrm rot="11263233">
            <a:off x="3367490" y="4690403"/>
            <a:ext cx="233415" cy="27874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42" name="TextovéPole 41"/>
          <p:cNvSpPr txBox="1"/>
          <p:nvPr/>
        </p:nvSpPr>
        <p:spPr>
          <a:xfrm>
            <a:off x="6913635" y="4263479"/>
            <a:ext cx="19808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zk</a:t>
            </a:r>
            <a:r>
              <a:rPr lang="cs-CZ" sz="2400" dirty="0"/>
              <a:t>.   128,1</a:t>
            </a:r>
          </a:p>
          <a:p>
            <a:r>
              <a:rPr lang="cs-CZ" sz="2400" dirty="0"/>
              <a:t>      </a:t>
            </a:r>
            <a:r>
              <a:rPr lang="cs-CZ" sz="2400" u="sng" dirty="0"/>
              <a:t>  . 0,09</a:t>
            </a:r>
          </a:p>
          <a:p>
            <a:r>
              <a:rPr lang="cs-CZ" sz="2400" dirty="0"/>
              <a:t>     11,529</a:t>
            </a:r>
          </a:p>
          <a:p>
            <a:r>
              <a:rPr lang="cs-CZ" sz="2400" dirty="0"/>
              <a:t>       </a:t>
            </a:r>
            <a:r>
              <a:rPr lang="cs-CZ" sz="2400" u="sng" dirty="0"/>
              <a:t>0,003</a:t>
            </a:r>
          </a:p>
          <a:p>
            <a:r>
              <a:rPr lang="cs-CZ" sz="2400" dirty="0"/>
              <a:t>    11,532</a:t>
            </a: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683568" y="4191471"/>
            <a:ext cx="43204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200" dirty="0">
                <a:solidFill>
                  <a:prstClr val="black"/>
                </a:solidFill>
                <a:latin typeface="+mn-lt"/>
                <a:cs typeface="Times New Roman" pitchFamily="18" charset="0"/>
              </a:rPr>
              <a:t>b)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1189584" y="4191471"/>
            <a:ext cx="215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11,532 :  0,</a:t>
            </a:r>
            <a:r>
              <a:rPr lang="cs-CZ" sz="2400" dirty="0">
                <a:solidFill>
                  <a:srgbClr val="FF0000"/>
                </a:solidFill>
              </a:rPr>
              <a:t>09</a:t>
            </a:r>
            <a:r>
              <a:rPr lang="cs-CZ" sz="2400" dirty="0"/>
              <a:t> = </a:t>
            </a:r>
          </a:p>
        </p:txBody>
      </p:sp>
    </p:spTree>
    <p:extLst>
      <p:ext uri="{BB962C8B-B14F-4D97-AF65-F5344CB8AC3E}">
        <p14:creationId xmlns:p14="http://schemas.microsoft.com/office/powerpoint/2010/main" val="122345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3" grpId="0"/>
      <p:bldP spid="25" grpId="0"/>
      <p:bldP spid="26" grpId="0"/>
      <p:bldP spid="27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desetinným číslem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41176" y="692696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1) Vypočítejte </a:t>
            </a:r>
            <a:r>
              <a:rPr lang="cs-CZ" sz="2800" dirty="0">
                <a:cs typeface="Times New Roman" pitchFamily="18" charset="0"/>
              </a:rPr>
              <a:t>písemně </a:t>
            </a:r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a proveďte zkoušku:</a:t>
            </a:r>
            <a:endParaRPr lang="cs-CZ" sz="2800" dirty="0">
              <a:latin typeface="+mn-lt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88260" y="1412776"/>
            <a:ext cx="359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475,45 :  0,006 =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187624" y="215487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475450 :  6 =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547664" y="177281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. 1000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378394" y="2476298"/>
            <a:ext cx="961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55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514981" y="2764330"/>
            <a:ext cx="752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14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023243" y="2154874"/>
            <a:ext cx="111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79241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692316" y="3068960"/>
            <a:ext cx="719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25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979712" y="3687415"/>
            <a:ext cx="686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475293" y="2161619"/>
            <a:ext cx="2182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4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382647" y="1412776"/>
            <a:ext cx="1045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79241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426024" y="141277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0,004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788024" y="1792287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: 1000</a:t>
            </a:r>
          </a:p>
        </p:txBody>
      </p:sp>
      <p:sp>
        <p:nvSpPr>
          <p:cNvPr id="20" name="Šipka dolů 19"/>
          <p:cNvSpPr/>
          <p:nvPr/>
        </p:nvSpPr>
        <p:spPr>
          <a:xfrm rot="11263233">
            <a:off x="3528831" y="1911708"/>
            <a:ext cx="233415" cy="27874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21" name="TextovéPole 20"/>
          <p:cNvSpPr txBox="1"/>
          <p:nvPr/>
        </p:nvSpPr>
        <p:spPr>
          <a:xfrm>
            <a:off x="6911675" y="1484784"/>
            <a:ext cx="19808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zk</a:t>
            </a:r>
            <a:r>
              <a:rPr lang="cs-CZ" sz="2400" dirty="0"/>
              <a:t>.   79241</a:t>
            </a:r>
          </a:p>
          <a:p>
            <a:r>
              <a:rPr lang="cs-CZ" sz="2400" dirty="0"/>
              <a:t>      </a:t>
            </a:r>
            <a:r>
              <a:rPr lang="cs-CZ" sz="2400" u="sng" dirty="0"/>
              <a:t> . 0,006</a:t>
            </a:r>
          </a:p>
          <a:p>
            <a:r>
              <a:rPr lang="cs-CZ" sz="2400" dirty="0"/>
              <a:t>    475,446</a:t>
            </a:r>
          </a:p>
          <a:p>
            <a:r>
              <a:rPr lang="cs-CZ" sz="2400" dirty="0"/>
              <a:t>        </a:t>
            </a:r>
            <a:r>
              <a:rPr lang="cs-CZ" sz="2400" u="sng" dirty="0"/>
              <a:t>0,004</a:t>
            </a:r>
          </a:p>
          <a:p>
            <a:r>
              <a:rPr lang="cs-CZ" sz="2400" dirty="0"/>
              <a:t>    475,450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681608" y="1412776"/>
            <a:ext cx="866056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200" dirty="0">
                <a:solidFill>
                  <a:prstClr val="black"/>
                </a:solidFill>
                <a:latin typeface="+mn-lt"/>
                <a:cs typeface="Times New Roman" pitchFamily="18" charset="0"/>
              </a:rPr>
              <a:t>c)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187624" y="141277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475,45 :  0,00</a:t>
            </a:r>
            <a:r>
              <a:rPr lang="cs-CZ" sz="2400" dirty="0">
                <a:solidFill>
                  <a:srgbClr val="FF0000"/>
                </a:solidFill>
              </a:rPr>
              <a:t>6</a:t>
            </a:r>
            <a:r>
              <a:rPr lang="cs-CZ" sz="2400" dirty="0"/>
              <a:t> = 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1190220" y="4191471"/>
            <a:ext cx="359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65 :  0,07 = 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189584" y="493356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6500  : 7 = 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549624" y="457098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. 100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1331640" y="5254993"/>
            <a:ext cx="961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20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1516941" y="5543025"/>
            <a:ext cx="752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60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2627784" y="4933569"/>
            <a:ext cx="111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928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1694276" y="5847655"/>
            <a:ext cx="719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4477253" y="4940314"/>
            <a:ext cx="2182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4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2771800" y="4191471"/>
            <a:ext cx="1045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928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4427984" y="419147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0,04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5004048" y="457098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: 100</a:t>
            </a:r>
          </a:p>
        </p:txBody>
      </p:sp>
      <p:sp>
        <p:nvSpPr>
          <p:cNvPr id="41" name="Šipka dolů 40"/>
          <p:cNvSpPr/>
          <p:nvPr/>
        </p:nvSpPr>
        <p:spPr>
          <a:xfrm rot="11263233">
            <a:off x="2880759" y="4667552"/>
            <a:ext cx="233415" cy="27874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42" name="TextovéPole 41"/>
          <p:cNvSpPr txBox="1"/>
          <p:nvPr/>
        </p:nvSpPr>
        <p:spPr>
          <a:xfrm>
            <a:off x="6913635" y="4263479"/>
            <a:ext cx="19808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zk</a:t>
            </a:r>
            <a:r>
              <a:rPr lang="cs-CZ" sz="2400" dirty="0"/>
              <a:t>.    928</a:t>
            </a:r>
          </a:p>
          <a:p>
            <a:r>
              <a:rPr lang="cs-CZ" sz="2400" dirty="0"/>
              <a:t>      </a:t>
            </a:r>
            <a:r>
              <a:rPr lang="cs-CZ" sz="2400" u="sng" dirty="0"/>
              <a:t>. 0,07</a:t>
            </a:r>
          </a:p>
          <a:p>
            <a:r>
              <a:rPr lang="cs-CZ" sz="2400" dirty="0"/>
              <a:t>     64,96</a:t>
            </a:r>
          </a:p>
          <a:p>
            <a:r>
              <a:rPr lang="cs-CZ" sz="2400" dirty="0"/>
              <a:t>       </a:t>
            </a:r>
            <a:r>
              <a:rPr lang="cs-CZ" sz="2400" u="sng" dirty="0"/>
              <a:t>0,04</a:t>
            </a:r>
          </a:p>
          <a:p>
            <a:r>
              <a:rPr lang="cs-CZ" sz="2400" dirty="0"/>
              <a:t>     65,00</a:t>
            </a: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683568" y="4191471"/>
            <a:ext cx="866056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200" dirty="0">
                <a:solidFill>
                  <a:prstClr val="black"/>
                </a:solidFill>
                <a:latin typeface="+mn-lt"/>
                <a:cs typeface="Times New Roman" pitchFamily="18" charset="0"/>
              </a:rPr>
              <a:t>d)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1189584" y="4191471"/>
            <a:ext cx="1654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65 :  0,</a:t>
            </a:r>
            <a:r>
              <a:rPr lang="cs-CZ" sz="2400" dirty="0">
                <a:solidFill>
                  <a:srgbClr val="FF0000"/>
                </a:solidFill>
              </a:rPr>
              <a:t>07</a:t>
            </a:r>
            <a:r>
              <a:rPr lang="cs-CZ" sz="2400" dirty="0"/>
              <a:t> = 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1844716" y="3356992"/>
            <a:ext cx="719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10</a:t>
            </a:r>
          </a:p>
        </p:txBody>
      </p:sp>
      <p:cxnSp>
        <p:nvCxnSpPr>
          <p:cNvPr id="3" name="Přímá spojnice 2"/>
          <p:cNvCxnSpPr/>
          <p:nvPr/>
        </p:nvCxnSpPr>
        <p:spPr>
          <a:xfrm flipH="1">
            <a:off x="7308304" y="2952000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H="1">
            <a:off x="7308304" y="5733256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08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3" grpId="0"/>
      <p:bldP spid="25" grpId="0"/>
      <p:bldP spid="26" grpId="0"/>
      <p:bldP spid="27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 animBg="1"/>
      <p:bldP spid="42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desetinným číslem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41176" y="692696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2) Vypočítejte </a:t>
            </a:r>
            <a:r>
              <a:rPr lang="cs-CZ" sz="2800" dirty="0">
                <a:cs typeface="Times New Roman" pitchFamily="18" charset="0"/>
              </a:rPr>
              <a:t>písemně </a:t>
            </a:r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a proveďte zkoušku:</a:t>
            </a:r>
            <a:endParaRPr lang="cs-CZ" sz="2800" dirty="0">
              <a:latin typeface="+mn-lt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88260" y="1412776"/>
            <a:ext cx="359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236,78 :  0,5 =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187624" y="215487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2367,8 :  5 =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547664" y="179228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. 10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378394" y="2476298"/>
            <a:ext cx="961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36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514981" y="2764330"/>
            <a:ext cx="752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17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879227" y="2154874"/>
            <a:ext cx="111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473,5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692316" y="3068960"/>
            <a:ext cx="719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28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619672" y="3356992"/>
            <a:ext cx="1118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0,3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333237" y="2161619"/>
            <a:ext cx="2182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0,3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166623" y="1412776"/>
            <a:ext cx="1045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473,5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283968" y="141277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0,03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004048" y="179228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: 10</a:t>
            </a:r>
          </a:p>
        </p:txBody>
      </p:sp>
      <p:sp>
        <p:nvSpPr>
          <p:cNvPr id="20" name="Šipka dolů 19"/>
          <p:cNvSpPr/>
          <p:nvPr/>
        </p:nvSpPr>
        <p:spPr>
          <a:xfrm rot="11263233">
            <a:off x="3365530" y="1911708"/>
            <a:ext cx="233415" cy="27874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21" name="TextovéPole 20"/>
          <p:cNvSpPr txBox="1"/>
          <p:nvPr/>
        </p:nvSpPr>
        <p:spPr>
          <a:xfrm>
            <a:off x="6911675" y="1484784"/>
            <a:ext cx="19808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zk</a:t>
            </a:r>
            <a:r>
              <a:rPr lang="cs-CZ" sz="2400" dirty="0"/>
              <a:t>.   473,5</a:t>
            </a:r>
          </a:p>
          <a:p>
            <a:r>
              <a:rPr lang="cs-CZ" sz="2400" dirty="0"/>
              <a:t>      </a:t>
            </a:r>
            <a:r>
              <a:rPr lang="cs-CZ" sz="2400" u="sng" dirty="0"/>
              <a:t>  .   0,5</a:t>
            </a:r>
          </a:p>
          <a:p>
            <a:r>
              <a:rPr lang="cs-CZ" sz="2400" dirty="0"/>
              <a:t>     236,75</a:t>
            </a:r>
          </a:p>
          <a:p>
            <a:r>
              <a:rPr lang="cs-CZ" sz="2400" dirty="0"/>
              <a:t>     </a:t>
            </a:r>
            <a:r>
              <a:rPr lang="cs-CZ" sz="1600" dirty="0"/>
              <a:t> </a:t>
            </a:r>
            <a:r>
              <a:rPr lang="cs-CZ" sz="2400" dirty="0"/>
              <a:t>    </a:t>
            </a:r>
            <a:r>
              <a:rPr lang="cs-CZ" sz="2400" u="sng" dirty="0"/>
              <a:t>0,03</a:t>
            </a:r>
          </a:p>
          <a:p>
            <a:r>
              <a:rPr lang="cs-CZ" sz="2400" dirty="0"/>
              <a:t>     236,78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681608" y="1412776"/>
            <a:ext cx="43400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200" dirty="0">
                <a:solidFill>
                  <a:prstClr val="black"/>
                </a:solidFill>
                <a:latin typeface="+mn-lt"/>
                <a:cs typeface="Times New Roman" pitchFamily="18" charset="0"/>
              </a:rPr>
              <a:t>a)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187624" y="141277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236,78 :  0,</a:t>
            </a:r>
            <a:r>
              <a:rPr lang="cs-CZ" sz="2400" dirty="0">
                <a:solidFill>
                  <a:srgbClr val="FF0000"/>
                </a:solidFill>
              </a:rPr>
              <a:t>5</a:t>
            </a:r>
            <a:r>
              <a:rPr lang="cs-CZ" sz="2400" dirty="0"/>
              <a:t> = 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1190220" y="4191471"/>
            <a:ext cx="359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6,7531 :  0,08 = 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189584" y="493356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675,31 :  8 = 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549624" y="457098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. 100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1331640" y="5254993"/>
            <a:ext cx="961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35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1516941" y="5543025"/>
            <a:ext cx="752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33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2881187" y="4933569"/>
            <a:ext cx="111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84,41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1694276" y="5847655"/>
            <a:ext cx="719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11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1475656" y="6207695"/>
            <a:ext cx="1118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0,03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4335197" y="4940314"/>
            <a:ext cx="2182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0,03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3168583" y="4191471"/>
            <a:ext cx="1045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84,41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4285928" y="419147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0,0003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4861992" y="457098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: 100</a:t>
            </a:r>
          </a:p>
        </p:txBody>
      </p:sp>
      <p:sp>
        <p:nvSpPr>
          <p:cNvPr id="41" name="Šipka dolů 40"/>
          <p:cNvSpPr/>
          <p:nvPr/>
        </p:nvSpPr>
        <p:spPr>
          <a:xfrm rot="11263233">
            <a:off x="3367490" y="4690403"/>
            <a:ext cx="233415" cy="27874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42" name="TextovéPole 41"/>
          <p:cNvSpPr txBox="1"/>
          <p:nvPr/>
        </p:nvSpPr>
        <p:spPr>
          <a:xfrm>
            <a:off x="6913635" y="4263479"/>
            <a:ext cx="19808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zk</a:t>
            </a:r>
            <a:r>
              <a:rPr lang="cs-CZ" sz="2400" dirty="0"/>
              <a:t>.   84,41</a:t>
            </a:r>
          </a:p>
          <a:p>
            <a:r>
              <a:rPr lang="cs-CZ" sz="2400" dirty="0"/>
              <a:t>      </a:t>
            </a:r>
            <a:r>
              <a:rPr lang="cs-CZ" sz="2400" u="sng" dirty="0"/>
              <a:t>  . 0,08</a:t>
            </a:r>
          </a:p>
          <a:p>
            <a:r>
              <a:rPr lang="cs-CZ" sz="2400" dirty="0"/>
              <a:t>     6,7528</a:t>
            </a:r>
          </a:p>
          <a:p>
            <a:r>
              <a:rPr lang="cs-CZ" sz="2400" dirty="0"/>
              <a:t>     </a:t>
            </a:r>
            <a:r>
              <a:rPr lang="cs-CZ" sz="2400" u="sng" dirty="0"/>
              <a:t>0,0003</a:t>
            </a:r>
          </a:p>
          <a:p>
            <a:r>
              <a:rPr lang="cs-CZ" sz="2400" dirty="0"/>
              <a:t>     6,7531</a:t>
            </a: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683568" y="4191471"/>
            <a:ext cx="43204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200" dirty="0">
                <a:solidFill>
                  <a:prstClr val="black"/>
                </a:solidFill>
                <a:latin typeface="+mn-lt"/>
                <a:cs typeface="Times New Roman" pitchFamily="18" charset="0"/>
              </a:rPr>
              <a:t>b)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1189584" y="4191471"/>
            <a:ext cx="215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6,7531 :  0,</a:t>
            </a:r>
            <a:r>
              <a:rPr lang="cs-CZ" sz="2400" dirty="0">
                <a:solidFill>
                  <a:srgbClr val="FF0000"/>
                </a:solidFill>
              </a:rPr>
              <a:t>08</a:t>
            </a:r>
            <a:r>
              <a:rPr lang="cs-CZ" sz="2400" dirty="0"/>
              <a:t> = </a:t>
            </a:r>
          </a:p>
        </p:txBody>
      </p:sp>
      <p:cxnSp>
        <p:nvCxnSpPr>
          <p:cNvPr id="45" name="Přímá spojnice 44"/>
          <p:cNvCxnSpPr/>
          <p:nvPr/>
        </p:nvCxnSpPr>
        <p:spPr>
          <a:xfrm flipH="1">
            <a:off x="7308304" y="2952000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08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3" grpId="0"/>
      <p:bldP spid="25" grpId="0"/>
      <p:bldP spid="26" grpId="0"/>
      <p:bldP spid="27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desetinným číslem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41176" y="692696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2) Vypočítejte </a:t>
            </a:r>
            <a:r>
              <a:rPr lang="cs-CZ" sz="2800" dirty="0">
                <a:cs typeface="Times New Roman" pitchFamily="18" charset="0"/>
              </a:rPr>
              <a:t>písemně </a:t>
            </a:r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a proveďte zkoušku:</a:t>
            </a:r>
            <a:endParaRPr lang="cs-CZ" sz="2800" dirty="0">
              <a:latin typeface="+mn-lt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88260" y="1412776"/>
            <a:ext cx="359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143,5 :  0,009 =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187624" y="215487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143500 :  9 =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547664" y="177281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. 1000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378394" y="2476298"/>
            <a:ext cx="961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53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514981" y="2764330"/>
            <a:ext cx="752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85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023243" y="2154874"/>
            <a:ext cx="111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15944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619672" y="3068960"/>
            <a:ext cx="719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40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907704" y="3687415"/>
            <a:ext cx="686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475293" y="2161619"/>
            <a:ext cx="2182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4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382647" y="1412776"/>
            <a:ext cx="1045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15944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426024" y="141277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0,004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788024" y="1792287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: 1000</a:t>
            </a:r>
          </a:p>
        </p:txBody>
      </p:sp>
      <p:sp>
        <p:nvSpPr>
          <p:cNvPr id="20" name="Šipka dolů 19"/>
          <p:cNvSpPr/>
          <p:nvPr/>
        </p:nvSpPr>
        <p:spPr>
          <a:xfrm rot="11263233">
            <a:off x="3528831" y="1911708"/>
            <a:ext cx="233415" cy="27874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21" name="TextovéPole 20"/>
          <p:cNvSpPr txBox="1"/>
          <p:nvPr/>
        </p:nvSpPr>
        <p:spPr>
          <a:xfrm>
            <a:off x="6911675" y="1484784"/>
            <a:ext cx="19808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zk</a:t>
            </a:r>
            <a:r>
              <a:rPr lang="cs-CZ" sz="2400" dirty="0"/>
              <a:t>.   15944</a:t>
            </a:r>
          </a:p>
          <a:p>
            <a:r>
              <a:rPr lang="cs-CZ" sz="2400" dirty="0"/>
              <a:t>      </a:t>
            </a:r>
            <a:r>
              <a:rPr lang="cs-CZ" sz="2400" u="sng" dirty="0"/>
              <a:t> . 0,009</a:t>
            </a:r>
          </a:p>
          <a:p>
            <a:r>
              <a:rPr lang="cs-CZ" sz="2400" dirty="0"/>
              <a:t>    143,496</a:t>
            </a:r>
          </a:p>
          <a:p>
            <a:r>
              <a:rPr lang="cs-CZ" sz="2400" dirty="0"/>
              <a:t>        </a:t>
            </a:r>
            <a:r>
              <a:rPr lang="cs-CZ" sz="2400" u="sng" dirty="0"/>
              <a:t>0,004</a:t>
            </a:r>
          </a:p>
          <a:p>
            <a:r>
              <a:rPr lang="cs-CZ" sz="2400" dirty="0"/>
              <a:t>    143,500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681608" y="1412776"/>
            <a:ext cx="866056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200" dirty="0">
                <a:solidFill>
                  <a:prstClr val="black"/>
                </a:solidFill>
                <a:latin typeface="+mn-lt"/>
                <a:cs typeface="Times New Roman" pitchFamily="18" charset="0"/>
              </a:rPr>
              <a:t>c)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187624" y="141277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143,5 :  0,00</a:t>
            </a:r>
            <a:r>
              <a:rPr lang="cs-CZ" sz="2400" dirty="0">
                <a:solidFill>
                  <a:srgbClr val="FF0000"/>
                </a:solidFill>
              </a:rPr>
              <a:t>9</a:t>
            </a:r>
            <a:r>
              <a:rPr lang="cs-CZ" sz="2400" dirty="0"/>
              <a:t> = 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1190220" y="4191471"/>
            <a:ext cx="359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763 :  0,8 = 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189584" y="493356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7630  : 8 = 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549624" y="457098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. 10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1331640" y="5254993"/>
            <a:ext cx="961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43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1516941" y="5543025"/>
            <a:ext cx="752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30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2627784" y="4933569"/>
            <a:ext cx="111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953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1694276" y="5847655"/>
            <a:ext cx="719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4477253" y="4940314"/>
            <a:ext cx="2182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6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2771800" y="4191471"/>
            <a:ext cx="1045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953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4427984" y="419147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0,6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5004048" y="457098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: 10</a:t>
            </a:r>
          </a:p>
        </p:txBody>
      </p:sp>
      <p:sp>
        <p:nvSpPr>
          <p:cNvPr id="41" name="Šipka dolů 40"/>
          <p:cNvSpPr/>
          <p:nvPr/>
        </p:nvSpPr>
        <p:spPr>
          <a:xfrm rot="11263233">
            <a:off x="2880759" y="4667552"/>
            <a:ext cx="233415" cy="27874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42" name="TextovéPole 41"/>
          <p:cNvSpPr txBox="1"/>
          <p:nvPr/>
        </p:nvSpPr>
        <p:spPr>
          <a:xfrm>
            <a:off x="6913635" y="4263479"/>
            <a:ext cx="19808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zk</a:t>
            </a:r>
            <a:r>
              <a:rPr lang="cs-CZ" sz="2400" dirty="0"/>
              <a:t>.    953</a:t>
            </a:r>
          </a:p>
          <a:p>
            <a:r>
              <a:rPr lang="cs-CZ" sz="2400" dirty="0"/>
              <a:t>      </a:t>
            </a:r>
            <a:r>
              <a:rPr lang="cs-CZ" sz="2400" u="sng" dirty="0"/>
              <a:t>.  0,8</a:t>
            </a:r>
          </a:p>
          <a:p>
            <a:r>
              <a:rPr lang="cs-CZ" sz="2400" dirty="0"/>
              <a:t>     762,4</a:t>
            </a:r>
          </a:p>
          <a:p>
            <a:r>
              <a:rPr lang="cs-CZ" sz="2400" dirty="0"/>
              <a:t>         </a:t>
            </a:r>
            <a:r>
              <a:rPr lang="cs-CZ" sz="2400" u="sng" dirty="0"/>
              <a:t>0,6</a:t>
            </a:r>
          </a:p>
          <a:p>
            <a:r>
              <a:rPr lang="cs-CZ" sz="2400" dirty="0"/>
              <a:t>     763,0</a:t>
            </a: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683568" y="4191471"/>
            <a:ext cx="866056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200" dirty="0">
                <a:solidFill>
                  <a:prstClr val="black"/>
                </a:solidFill>
                <a:latin typeface="+mn-lt"/>
                <a:cs typeface="Times New Roman" pitchFamily="18" charset="0"/>
              </a:rPr>
              <a:t>d)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1189584" y="4191471"/>
            <a:ext cx="1654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763 :  0,</a:t>
            </a:r>
            <a:r>
              <a:rPr lang="cs-CZ" sz="2400" dirty="0">
                <a:solidFill>
                  <a:srgbClr val="FF0000"/>
                </a:solidFill>
              </a:rPr>
              <a:t>8</a:t>
            </a:r>
            <a:r>
              <a:rPr lang="cs-CZ" sz="2400" dirty="0"/>
              <a:t> = 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1763688" y="3356992"/>
            <a:ext cx="719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40</a:t>
            </a:r>
          </a:p>
        </p:txBody>
      </p:sp>
      <p:cxnSp>
        <p:nvCxnSpPr>
          <p:cNvPr id="3" name="Přímá spojnice 2"/>
          <p:cNvCxnSpPr/>
          <p:nvPr/>
        </p:nvCxnSpPr>
        <p:spPr>
          <a:xfrm flipH="1">
            <a:off x="7308304" y="2952000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H="1">
            <a:off x="7308304" y="5733256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53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3" grpId="0"/>
      <p:bldP spid="25" grpId="0"/>
      <p:bldP spid="26" grpId="0"/>
      <p:bldP spid="27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 animBg="1"/>
      <p:bldP spid="42" grpId="0"/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desetinným číslem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41176" y="692696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3) Vypočítejte </a:t>
            </a:r>
            <a:r>
              <a:rPr lang="cs-CZ" sz="2800" dirty="0">
                <a:cs typeface="Times New Roman" pitchFamily="18" charset="0"/>
              </a:rPr>
              <a:t>písemně </a:t>
            </a:r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a proveďte zkoušku:</a:t>
            </a:r>
            <a:endParaRPr lang="cs-CZ" sz="2800" dirty="0">
              <a:latin typeface="+mn-lt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88260" y="1412776"/>
            <a:ext cx="359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23,652 :  0,17 =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187624" y="215487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2365,2 :  17 =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403648" y="179228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. 100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331640" y="2476298"/>
            <a:ext cx="961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66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331640" y="2764330"/>
            <a:ext cx="752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155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023243" y="2154874"/>
            <a:ext cx="111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139,1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475656" y="3068960"/>
            <a:ext cx="719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02 2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619672" y="3356992"/>
            <a:ext cx="1118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0,5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333237" y="2161619"/>
            <a:ext cx="2182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0,5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166623" y="1412776"/>
            <a:ext cx="1045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139,1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283968" y="141277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0,005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004048" y="179228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: 100</a:t>
            </a:r>
          </a:p>
        </p:txBody>
      </p:sp>
      <p:sp>
        <p:nvSpPr>
          <p:cNvPr id="20" name="Šipka dolů 19"/>
          <p:cNvSpPr/>
          <p:nvPr/>
        </p:nvSpPr>
        <p:spPr>
          <a:xfrm rot="11263233">
            <a:off x="3456823" y="1911708"/>
            <a:ext cx="233415" cy="27874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21" name="TextovéPole 20"/>
          <p:cNvSpPr txBox="1"/>
          <p:nvPr/>
        </p:nvSpPr>
        <p:spPr>
          <a:xfrm>
            <a:off x="6911675" y="1412776"/>
            <a:ext cx="19808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zk</a:t>
            </a:r>
            <a:r>
              <a:rPr lang="cs-CZ" sz="2400" dirty="0"/>
              <a:t>.   139,1</a:t>
            </a:r>
          </a:p>
          <a:p>
            <a:r>
              <a:rPr lang="cs-CZ" sz="2400" dirty="0"/>
              <a:t>      </a:t>
            </a:r>
            <a:r>
              <a:rPr lang="cs-CZ" sz="2400" u="sng" dirty="0"/>
              <a:t> . 0,17</a:t>
            </a:r>
          </a:p>
          <a:p>
            <a:r>
              <a:rPr lang="cs-CZ" sz="2400" dirty="0"/>
              <a:t>        9737</a:t>
            </a:r>
          </a:p>
          <a:p>
            <a:r>
              <a:rPr lang="cs-CZ" sz="2400" dirty="0"/>
              <a:t>     1391</a:t>
            </a:r>
          </a:p>
          <a:p>
            <a:r>
              <a:rPr lang="cs-CZ" sz="2400" dirty="0"/>
              <a:t>     23,647</a:t>
            </a:r>
          </a:p>
          <a:p>
            <a:r>
              <a:rPr lang="cs-CZ" sz="2400" dirty="0"/>
              <a:t>     </a:t>
            </a:r>
            <a:r>
              <a:rPr lang="cs-CZ" sz="1600" dirty="0"/>
              <a:t> </a:t>
            </a:r>
            <a:r>
              <a:rPr lang="cs-CZ" sz="2400" dirty="0"/>
              <a:t> </a:t>
            </a:r>
            <a:r>
              <a:rPr lang="cs-CZ" sz="2400" u="sng" dirty="0"/>
              <a:t>0,005</a:t>
            </a:r>
          </a:p>
          <a:p>
            <a:r>
              <a:rPr lang="cs-CZ" sz="2400" dirty="0"/>
              <a:t>     23,652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681608" y="1412776"/>
            <a:ext cx="43400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200" dirty="0">
                <a:solidFill>
                  <a:prstClr val="black"/>
                </a:solidFill>
                <a:latin typeface="+mn-lt"/>
                <a:cs typeface="Times New Roman" pitchFamily="18" charset="0"/>
              </a:rPr>
              <a:t>a)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1190220" y="4132823"/>
            <a:ext cx="359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0,8531 :  0,032 = 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189584" y="4874921"/>
            <a:ext cx="1942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853,1 :  32 = 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549624" y="451233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. 1000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1187624" y="5196345"/>
            <a:ext cx="961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213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1331640" y="5484377"/>
            <a:ext cx="752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21 1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2843808" y="4874921"/>
            <a:ext cx="111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26,6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1475656" y="5818624"/>
            <a:ext cx="1118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1,9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4477253" y="4881666"/>
            <a:ext cx="2182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1,9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3310639" y="4132823"/>
            <a:ext cx="1045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26,6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4427984" y="4132823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0,0019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5006008" y="4512334"/>
            <a:ext cx="1150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: 1000</a:t>
            </a:r>
          </a:p>
        </p:txBody>
      </p:sp>
      <p:sp>
        <p:nvSpPr>
          <p:cNvPr id="41" name="Šipka dolů 40"/>
          <p:cNvSpPr/>
          <p:nvPr/>
        </p:nvSpPr>
        <p:spPr>
          <a:xfrm rot="11263233">
            <a:off x="3367490" y="4631755"/>
            <a:ext cx="233415" cy="27874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683568" y="4132823"/>
            <a:ext cx="43204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200" dirty="0">
                <a:solidFill>
                  <a:prstClr val="black"/>
                </a:solidFill>
                <a:latin typeface="+mn-lt"/>
                <a:cs typeface="Times New Roman" pitchFamily="18" charset="0"/>
              </a:rPr>
              <a:t>b)</a:t>
            </a:r>
          </a:p>
        </p:txBody>
      </p:sp>
      <p:cxnSp>
        <p:nvCxnSpPr>
          <p:cNvPr id="45" name="Přímá spojnice 44"/>
          <p:cNvCxnSpPr/>
          <p:nvPr/>
        </p:nvCxnSpPr>
        <p:spPr>
          <a:xfrm flipH="1">
            <a:off x="7308304" y="2924944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H="1">
            <a:off x="7308304" y="3617992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7020272" y="4077072"/>
            <a:ext cx="19808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zk</a:t>
            </a:r>
            <a:r>
              <a:rPr lang="cs-CZ" sz="2400" dirty="0"/>
              <a:t>.    26,6</a:t>
            </a:r>
          </a:p>
          <a:p>
            <a:r>
              <a:rPr lang="cs-CZ" sz="2400" dirty="0"/>
              <a:t>     </a:t>
            </a:r>
            <a:r>
              <a:rPr lang="cs-CZ" sz="2400" u="sng" dirty="0"/>
              <a:t>. 0,032</a:t>
            </a:r>
          </a:p>
          <a:p>
            <a:r>
              <a:rPr lang="cs-CZ" sz="2400" dirty="0"/>
              <a:t>          532</a:t>
            </a:r>
          </a:p>
          <a:p>
            <a:r>
              <a:rPr lang="cs-CZ" sz="2400" dirty="0"/>
              <a:t>       798</a:t>
            </a:r>
          </a:p>
          <a:p>
            <a:r>
              <a:rPr lang="cs-CZ" sz="2400" dirty="0"/>
              <a:t>    0,8512</a:t>
            </a:r>
          </a:p>
          <a:p>
            <a:r>
              <a:rPr lang="cs-CZ" sz="2400" dirty="0"/>
              <a:t>    </a:t>
            </a:r>
            <a:r>
              <a:rPr lang="cs-CZ" sz="2400" u="sng" dirty="0"/>
              <a:t>0,0019</a:t>
            </a:r>
          </a:p>
          <a:p>
            <a:r>
              <a:rPr lang="cs-CZ" sz="2400" dirty="0"/>
              <a:t>    0,8531</a:t>
            </a:r>
          </a:p>
        </p:txBody>
      </p:sp>
      <p:cxnSp>
        <p:nvCxnSpPr>
          <p:cNvPr id="48" name="Přímá spojnice 47"/>
          <p:cNvCxnSpPr/>
          <p:nvPr/>
        </p:nvCxnSpPr>
        <p:spPr>
          <a:xfrm flipH="1">
            <a:off x="7416901" y="5589240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H="1">
            <a:off x="7380312" y="6282288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99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5" grpId="0"/>
      <p:bldP spid="26" grpId="0"/>
      <p:bldP spid="27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 animBg="1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– dělení desetinným číslem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41176" y="692696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3) Vypočítejte </a:t>
            </a:r>
            <a:r>
              <a:rPr lang="cs-CZ" sz="2800" dirty="0">
                <a:cs typeface="Times New Roman" pitchFamily="18" charset="0"/>
              </a:rPr>
              <a:t>písemně </a:t>
            </a:r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a proveďte zkoušku:</a:t>
            </a:r>
            <a:endParaRPr lang="cs-CZ" sz="2800" dirty="0">
              <a:latin typeface="+mn-lt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88260" y="1412776"/>
            <a:ext cx="359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2845,2 :  0,81 =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187624" y="215487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284520 :  81 =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403648" y="179228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. 100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331640" y="2476298"/>
            <a:ext cx="961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415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331640" y="276433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0102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095251" y="2154874"/>
            <a:ext cx="111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3512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475656" y="306896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0210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619673" y="335699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048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333237" y="2161619"/>
            <a:ext cx="2182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48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166623" y="1412776"/>
            <a:ext cx="1045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3512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283968" y="141277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0,48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004048" y="179228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: 100</a:t>
            </a:r>
          </a:p>
        </p:txBody>
      </p:sp>
      <p:sp>
        <p:nvSpPr>
          <p:cNvPr id="20" name="Šipka dolů 19"/>
          <p:cNvSpPr/>
          <p:nvPr/>
        </p:nvSpPr>
        <p:spPr>
          <a:xfrm rot="11263233">
            <a:off x="3456823" y="1911708"/>
            <a:ext cx="233415" cy="27874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21" name="TextovéPole 20"/>
          <p:cNvSpPr txBox="1"/>
          <p:nvPr/>
        </p:nvSpPr>
        <p:spPr>
          <a:xfrm>
            <a:off x="6911675" y="1412776"/>
            <a:ext cx="19808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zk</a:t>
            </a:r>
            <a:r>
              <a:rPr lang="cs-CZ" sz="2400" dirty="0"/>
              <a:t>.   3512</a:t>
            </a:r>
          </a:p>
          <a:p>
            <a:r>
              <a:rPr lang="cs-CZ" sz="2400" dirty="0"/>
              <a:t>      </a:t>
            </a:r>
            <a:r>
              <a:rPr lang="cs-CZ" sz="2400" u="sng" dirty="0"/>
              <a:t> . 0,81</a:t>
            </a:r>
          </a:p>
          <a:p>
            <a:r>
              <a:rPr lang="cs-CZ" sz="2400" dirty="0"/>
              <a:t>        3512</a:t>
            </a:r>
          </a:p>
          <a:p>
            <a:r>
              <a:rPr lang="cs-CZ" sz="2400" dirty="0"/>
              <a:t>   28096</a:t>
            </a:r>
          </a:p>
          <a:p>
            <a:r>
              <a:rPr lang="cs-CZ" sz="2400" dirty="0"/>
              <a:t>   2844,72</a:t>
            </a:r>
          </a:p>
          <a:p>
            <a:r>
              <a:rPr lang="cs-CZ" sz="2400" dirty="0"/>
              <a:t>     </a:t>
            </a:r>
            <a:r>
              <a:rPr lang="cs-CZ" sz="1600" dirty="0"/>
              <a:t> </a:t>
            </a:r>
            <a:r>
              <a:rPr lang="cs-CZ" sz="2400" dirty="0"/>
              <a:t>    </a:t>
            </a:r>
            <a:r>
              <a:rPr lang="cs-CZ" sz="2400" u="sng" dirty="0"/>
              <a:t>0,48</a:t>
            </a:r>
          </a:p>
          <a:p>
            <a:r>
              <a:rPr lang="cs-CZ" sz="2400" dirty="0"/>
              <a:t>  2845,20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681608" y="1412776"/>
            <a:ext cx="43400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200" dirty="0">
                <a:solidFill>
                  <a:prstClr val="black"/>
                </a:solidFill>
                <a:latin typeface="+mn-lt"/>
                <a:cs typeface="Times New Roman" pitchFamily="18" charset="0"/>
              </a:rPr>
              <a:t>c)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1190220" y="4132823"/>
            <a:ext cx="359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0,09242 :  0,0043 = 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189584" y="4874921"/>
            <a:ext cx="1942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924,2 :  43 = 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475656" y="4512334"/>
            <a:ext cx="1154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. 10000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1187624" y="5196345"/>
            <a:ext cx="961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064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1331640" y="5484377"/>
            <a:ext cx="752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21 2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2843808" y="4874921"/>
            <a:ext cx="111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21,4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1475656" y="5818624"/>
            <a:ext cx="1118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4,0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4549261" y="4881666"/>
            <a:ext cx="1534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4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3670679" y="4132823"/>
            <a:ext cx="1045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21,4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4572000" y="4132823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zb</a:t>
            </a:r>
            <a:r>
              <a:rPr lang="cs-CZ" sz="2400" dirty="0"/>
              <a:t>.    0,0004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5004048" y="4512334"/>
            <a:ext cx="1150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: 10000</a:t>
            </a:r>
          </a:p>
        </p:txBody>
      </p:sp>
      <p:sp>
        <p:nvSpPr>
          <p:cNvPr id="41" name="Šipka dolů 40"/>
          <p:cNvSpPr/>
          <p:nvPr/>
        </p:nvSpPr>
        <p:spPr>
          <a:xfrm rot="12721043">
            <a:off x="3586415" y="4576237"/>
            <a:ext cx="298199" cy="30941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683568" y="4132823"/>
            <a:ext cx="43204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200" dirty="0">
                <a:solidFill>
                  <a:prstClr val="black"/>
                </a:solidFill>
                <a:latin typeface="+mn-lt"/>
                <a:cs typeface="Times New Roman" pitchFamily="18" charset="0"/>
              </a:rPr>
              <a:t>d)</a:t>
            </a:r>
          </a:p>
        </p:txBody>
      </p:sp>
      <p:cxnSp>
        <p:nvCxnSpPr>
          <p:cNvPr id="45" name="Přímá spojnice 44"/>
          <p:cNvCxnSpPr/>
          <p:nvPr/>
        </p:nvCxnSpPr>
        <p:spPr>
          <a:xfrm flipH="1">
            <a:off x="7092280" y="2924944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H="1">
            <a:off x="7092280" y="3617992"/>
            <a:ext cx="115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7020272" y="4077072"/>
            <a:ext cx="19808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zk</a:t>
            </a:r>
            <a:r>
              <a:rPr lang="cs-CZ" sz="2400" dirty="0"/>
              <a:t>.    21,4</a:t>
            </a:r>
          </a:p>
          <a:p>
            <a:r>
              <a:rPr lang="cs-CZ" sz="2400" dirty="0"/>
              <a:t>  </a:t>
            </a:r>
            <a:r>
              <a:rPr lang="cs-CZ" sz="2400" u="sng" dirty="0"/>
              <a:t>. 0,0043</a:t>
            </a:r>
          </a:p>
          <a:p>
            <a:r>
              <a:rPr lang="cs-CZ" sz="2400" dirty="0"/>
              <a:t>         642</a:t>
            </a:r>
          </a:p>
          <a:p>
            <a:r>
              <a:rPr lang="cs-CZ" sz="2400" dirty="0"/>
              <a:t>       856</a:t>
            </a:r>
          </a:p>
          <a:p>
            <a:r>
              <a:rPr lang="cs-CZ" sz="2400" dirty="0"/>
              <a:t> 0,09202</a:t>
            </a:r>
          </a:p>
          <a:p>
            <a:r>
              <a:rPr lang="cs-CZ" sz="2400" dirty="0"/>
              <a:t> </a:t>
            </a:r>
            <a:r>
              <a:rPr lang="cs-CZ" sz="2400" u="sng" dirty="0"/>
              <a:t>0,0004</a:t>
            </a:r>
          </a:p>
          <a:p>
            <a:r>
              <a:rPr lang="cs-CZ" sz="2400" dirty="0"/>
              <a:t> 0,09242</a:t>
            </a:r>
          </a:p>
        </p:txBody>
      </p:sp>
      <p:cxnSp>
        <p:nvCxnSpPr>
          <p:cNvPr id="48" name="Přímá spojnice 47"/>
          <p:cNvCxnSpPr/>
          <p:nvPr/>
        </p:nvCxnSpPr>
        <p:spPr>
          <a:xfrm flipH="1">
            <a:off x="7236296" y="5589240"/>
            <a:ext cx="11167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H="1">
            <a:off x="7380312" y="6282288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03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5" grpId="0"/>
      <p:bldP spid="26" grpId="0"/>
      <p:bldP spid="27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 animBg="1"/>
      <p:bldP spid="47" grpId="0"/>
    </p:bldLst>
  </p:timing>
</p:sld>
</file>

<file path=ppt/theme/theme1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3158</TotalTime>
  <Words>1440</Words>
  <Application>Microsoft Office PowerPoint</Application>
  <PresentationFormat>Předvádění na obrazovce (4:3)</PresentationFormat>
  <Paragraphs>421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1_Motiv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Holý, Martin</cp:lastModifiedBy>
  <cp:revision>145</cp:revision>
  <dcterms:created xsi:type="dcterms:W3CDTF">2012-10-12T06:28:56Z</dcterms:created>
  <dcterms:modified xsi:type="dcterms:W3CDTF">2023-10-24T10:38:48Z</dcterms:modified>
</cp:coreProperties>
</file>