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9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3E98C-8253-46D0-B410-C267F513250E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5582-E7F1-4C8C-92CD-FE9A9E43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0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6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7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70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0A86-211A-49AD-906B-3951B128FEF7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délník 3"/>
          <p:cNvSpPr>
            <a:spLocks noChangeArrowheads="1"/>
          </p:cNvSpPr>
          <p:nvPr/>
        </p:nvSpPr>
        <p:spPr bwMode="auto">
          <a:xfrm>
            <a:off x="323850" y="1498600"/>
            <a:ext cx="85693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9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- úvod</a:t>
            </a:r>
            <a:endParaRPr lang="cs-CZ" altLang="cs-CZ" sz="13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Nadpis 1"/>
          <p:cNvSpPr txBox="1">
            <a:spLocks/>
          </p:cNvSpPr>
          <p:nvPr/>
        </p:nvSpPr>
        <p:spPr bwMode="auto">
          <a:xfrm>
            <a:off x="179388" y="4508500"/>
            <a:ext cx="6121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cs-CZ" altLang="cs-CZ" sz="2800">
                <a:solidFill>
                  <a:schemeClr val="tx1"/>
                </a:solidFill>
              </a:rPr>
              <a:t>Výukový materiál pro 6.ročník</a:t>
            </a:r>
          </a:p>
        </p:txBody>
      </p:sp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204788" y="5661025"/>
            <a:ext cx="60960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>
                <a:solidFill>
                  <a:schemeClr val="tx1"/>
                </a:solidFill>
              </a:rPr>
              <a:t>Autor materiálu: Mgr. Martin Holý     </a:t>
            </a:r>
          </a:p>
          <a:p>
            <a:r>
              <a:rPr lang="cs-CZ" altLang="cs-CZ">
                <a:solidFill>
                  <a:schemeClr val="tx1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20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4446588"/>
            <a:ext cx="3025775" cy="2295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690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4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247" name="Volný tvar 29"/>
          <p:cNvSpPr>
            <a:spLocks/>
          </p:cNvSpPr>
          <p:nvPr/>
        </p:nvSpPr>
        <p:spPr bwMode="auto">
          <a:xfrm>
            <a:off x="5081588" y="2862263"/>
            <a:ext cx="3476625" cy="2943225"/>
          </a:xfrm>
          <a:custGeom>
            <a:avLst/>
            <a:gdLst>
              <a:gd name="T0" fmla="*/ 3454378 w 3476362"/>
              <a:gd name="T1" fmla="*/ 2938463 h 2943225"/>
              <a:gd name="T2" fmla="*/ 0 w 3476362"/>
              <a:gd name="T3" fmla="*/ 2943225 h 2943225"/>
              <a:gd name="T4" fmla="*/ 1772454 w 3476362"/>
              <a:gd name="T5" fmla="*/ 0 h 2943225"/>
              <a:gd name="T6" fmla="*/ 3087502 w 3476362"/>
              <a:gd name="T7" fmla="*/ 1343025 h 2943225"/>
              <a:gd name="T8" fmla="*/ 3454378 w 3476362"/>
              <a:gd name="T9" fmla="*/ 2938463 h 2943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76362" h="2943225">
                <a:moveTo>
                  <a:pt x="3452812" y="2938463"/>
                </a:moveTo>
                <a:lnTo>
                  <a:pt x="0" y="2943225"/>
                </a:lnTo>
                <a:lnTo>
                  <a:pt x="1771650" y="0"/>
                </a:lnTo>
                <a:cubicBezTo>
                  <a:pt x="1798637" y="95250"/>
                  <a:pt x="2630488" y="428625"/>
                  <a:pt x="3086100" y="1343025"/>
                </a:cubicBezTo>
                <a:cubicBezTo>
                  <a:pt x="3562350" y="2201863"/>
                  <a:pt x="3481387" y="2851150"/>
                  <a:pt x="3452812" y="2938463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0248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5988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Přímá spojnice 40"/>
          <p:cNvCxnSpPr>
            <a:cxnSpLocks noChangeShapeType="1"/>
          </p:cNvCxnSpPr>
          <p:nvPr/>
        </p:nvCxnSpPr>
        <p:spPr bwMode="auto">
          <a:xfrm flipH="1">
            <a:off x="5076825" y="2595563"/>
            <a:ext cx="1943100" cy="32131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0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60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570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26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1271" name="Volný tvar 29"/>
          <p:cNvSpPr>
            <a:spLocks/>
          </p:cNvSpPr>
          <p:nvPr/>
        </p:nvSpPr>
        <p:spPr bwMode="auto">
          <a:xfrm>
            <a:off x="5081588" y="2652713"/>
            <a:ext cx="3457575" cy="3152775"/>
          </a:xfrm>
          <a:custGeom>
            <a:avLst/>
            <a:gdLst>
              <a:gd name="T0" fmla="*/ 3454930 w 3457222"/>
              <a:gd name="T1" fmla="*/ 3148013 h 3152775"/>
              <a:gd name="T2" fmla="*/ 0 w 3457222"/>
              <a:gd name="T3" fmla="*/ 3152775 h 3152775"/>
              <a:gd name="T4" fmla="*/ 1239006 w 3457222"/>
              <a:gd name="T5" fmla="*/ 0 h 3152775"/>
              <a:gd name="T6" fmla="*/ 2849721 w 3457222"/>
              <a:gd name="T7" fmla="*/ 1266825 h 3152775"/>
              <a:gd name="T8" fmla="*/ 3454930 w 3457222"/>
              <a:gd name="T9" fmla="*/ 3148013 h 31527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7222" h="3152775">
                <a:moveTo>
                  <a:pt x="3452812" y="3148013"/>
                </a:moveTo>
                <a:lnTo>
                  <a:pt x="0" y="3152775"/>
                </a:lnTo>
                <a:lnTo>
                  <a:pt x="1238250" y="0"/>
                </a:lnTo>
                <a:cubicBezTo>
                  <a:pt x="1265237" y="95250"/>
                  <a:pt x="2287588" y="342900"/>
                  <a:pt x="2847975" y="1266825"/>
                </a:cubicBezTo>
                <a:cubicBezTo>
                  <a:pt x="3381375" y="2106613"/>
                  <a:pt x="3481387" y="3060700"/>
                  <a:pt x="3452812" y="3148013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1272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6718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Přímá spojnice 43"/>
          <p:cNvCxnSpPr>
            <a:cxnSpLocks noChangeShapeType="1"/>
          </p:cNvCxnSpPr>
          <p:nvPr/>
        </p:nvCxnSpPr>
        <p:spPr bwMode="auto">
          <a:xfrm flipH="1">
            <a:off x="5076825" y="2354263"/>
            <a:ext cx="1366838" cy="3454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70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81422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295" name="Volný tvar 29"/>
          <p:cNvSpPr>
            <a:spLocks/>
          </p:cNvSpPr>
          <p:nvPr/>
        </p:nvSpPr>
        <p:spPr bwMode="auto">
          <a:xfrm>
            <a:off x="5081588" y="2490788"/>
            <a:ext cx="3457575" cy="3314700"/>
          </a:xfrm>
          <a:custGeom>
            <a:avLst/>
            <a:gdLst>
              <a:gd name="T0" fmla="*/ 3456008 w 3457042"/>
              <a:gd name="T1" fmla="*/ 3309938 h 3314700"/>
              <a:gd name="T2" fmla="*/ 0 w 3457042"/>
              <a:gd name="T3" fmla="*/ 3314700 h 3314700"/>
              <a:gd name="T4" fmla="*/ 619697 w 3457042"/>
              <a:gd name="T5" fmla="*/ 0 h 3314700"/>
              <a:gd name="T6" fmla="*/ 2650400 w 3457042"/>
              <a:gd name="T7" fmla="*/ 1200150 h 3314700"/>
              <a:gd name="T8" fmla="*/ 3456008 w 3457042"/>
              <a:gd name="T9" fmla="*/ 3309938 h 3314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7042" h="3314700">
                <a:moveTo>
                  <a:pt x="3452812" y="3309938"/>
                </a:moveTo>
                <a:lnTo>
                  <a:pt x="0" y="3314700"/>
                </a:lnTo>
                <a:lnTo>
                  <a:pt x="619125" y="0"/>
                </a:lnTo>
                <a:cubicBezTo>
                  <a:pt x="646112" y="95250"/>
                  <a:pt x="1944688" y="228600"/>
                  <a:pt x="2647950" y="1200150"/>
                </a:cubicBezTo>
                <a:cubicBezTo>
                  <a:pt x="3381375" y="2106613"/>
                  <a:pt x="3481387" y="3222625"/>
                  <a:pt x="3452812" y="3309938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2296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5988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Přímá spojnice 52"/>
          <p:cNvCxnSpPr>
            <a:cxnSpLocks noChangeShapeType="1"/>
          </p:cNvCxnSpPr>
          <p:nvPr/>
        </p:nvCxnSpPr>
        <p:spPr bwMode="auto">
          <a:xfrm flipH="1">
            <a:off x="5076825" y="2036763"/>
            <a:ext cx="719138" cy="3771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80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19892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31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319" name="Volný tvar 29"/>
          <p:cNvSpPr>
            <a:spLocks/>
          </p:cNvSpPr>
          <p:nvPr/>
        </p:nvSpPr>
        <p:spPr bwMode="auto">
          <a:xfrm>
            <a:off x="5081588" y="2471738"/>
            <a:ext cx="3459162" cy="3333750"/>
          </a:xfrm>
          <a:custGeom>
            <a:avLst/>
            <a:gdLst>
              <a:gd name="T0" fmla="*/ 3453742 w 3459007"/>
              <a:gd name="T1" fmla="*/ 3328988 h 3333750"/>
              <a:gd name="T2" fmla="*/ 0 w 3459007"/>
              <a:gd name="T3" fmla="*/ 3333750 h 3333750"/>
              <a:gd name="T4" fmla="*/ 0 w 3459007"/>
              <a:gd name="T5" fmla="*/ 0 h 3333750"/>
              <a:gd name="T6" fmla="*/ 2524803 w 3459007"/>
              <a:gd name="T7" fmla="*/ 981075 h 3333750"/>
              <a:gd name="T8" fmla="*/ 3453742 w 3459007"/>
              <a:gd name="T9" fmla="*/ 3328988 h 3333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9007" h="3333750">
                <a:moveTo>
                  <a:pt x="3452812" y="3328988"/>
                </a:moveTo>
                <a:lnTo>
                  <a:pt x="0" y="3333750"/>
                </a:lnTo>
                <a:lnTo>
                  <a:pt x="0" y="0"/>
                </a:lnTo>
                <a:cubicBezTo>
                  <a:pt x="26987" y="95250"/>
                  <a:pt x="1582738" y="-57150"/>
                  <a:pt x="2524125" y="981075"/>
                </a:cubicBezTo>
                <a:cubicBezTo>
                  <a:pt x="3448050" y="1925638"/>
                  <a:pt x="3481387" y="3241675"/>
                  <a:pt x="3452812" y="3328988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3320" name="Přímá spojnice 18"/>
          <p:cNvCxnSpPr>
            <a:cxnSpLocks noChangeShapeType="1"/>
          </p:cNvCxnSpPr>
          <p:nvPr/>
        </p:nvCxnSpPr>
        <p:spPr bwMode="auto">
          <a:xfrm flipH="1">
            <a:off x="5076825" y="5805488"/>
            <a:ext cx="3743325" cy="31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1" name="Přímá spojnice 55"/>
          <p:cNvCxnSpPr>
            <a:cxnSpLocks noChangeShapeType="1"/>
          </p:cNvCxnSpPr>
          <p:nvPr/>
        </p:nvCxnSpPr>
        <p:spPr bwMode="auto">
          <a:xfrm flipH="1">
            <a:off x="5076825" y="2163763"/>
            <a:ext cx="4763" cy="3644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2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90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59082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4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343" name="Volný tvar 29"/>
          <p:cNvSpPr>
            <a:spLocks/>
          </p:cNvSpPr>
          <p:nvPr/>
        </p:nvSpPr>
        <p:spPr bwMode="auto">
          <a:xfrm>
            <a:off x="3548063" y="2605088"/>
            <a:ext cx="4992687" cy="3200400"/>
          </a:xfrm>
          <a:custGeom>
            <a:avLst/>
            <a:gdLst>
              <a:gd name="T0" fmla="*/ 4987351 w 4992518"/>
              <a:gd name="T1" fmla="*/ 3199579 h 3199611"/>
              <a:gd name="T2" fmla="*/ 1533837 w 4992518"/>
              <a:gd name="T3" fmla="*/ 3204348 h 3199611"/>
              <a:gd name="T4" fmla="*/ 0 w 4992518"/>
              <a:gd name="T5" fmla="*/ 170913 h 3199611"/>
              <a:gd name="T6" fmla="*/ 3639288 w 4992518"/>
              <a:gd name="T7" fmla="*/ 533397 h 3199611"/>
              <a:gd name="T8" fmla="*/ 4987351 w 4992518"/>
              <a:gd name="T9" fmla="*/ 3199579 h 31996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92518" h="3199611">
                <a:moveTo>
                  <a:pt x="4986337" y="3194849"/>
                </a:moveTo>
                <a:lnTo>
                  <a:pt x="1533525" y="3199611"/>
                </a:lnTo>
                <a:lnTo>
                  <a:pt x="0" y="170661"/>
                </a:lnTo>
                <a:cubicBezTo>
                  <a:pt x="26987" y="265911"/>
                  <a:pt x="1944688" y="-467514"/>
                  <a:pt x="3638550" y="532611"/>
                </a:cubicBezTo>
                <a:cubicBezTo>
                  <a:pt x="5000625" y="1639099"/>
                  <a:pt x="5014912" y="3107536"/>
                  <a:pt x="4986337" y="3194849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4344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5988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Přímá spojnice 60"/>
          <p:cNvCxnSpPr>
            <a:cxnSpLocks noChangeShapeType="1"/>
          </p:cNvCxnSpPr>
          <p:nvPr/>
        </p:nvCxnSpPr>
        <p:spPr bwMode="auto">
          <a:xfrm>
            <a:off x="3419475" y="2525713"/>
            <a:ext cx="1657350" cy="328295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6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120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47835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36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367" name="Volný tvar 29"/>
          <p:cNvSpPr>
            <a:spLocks/>
          </p:cNvSpPr>
          <p:nvPr/>
        </p:nvSpPr>
        <p:spPr bwMode="auto">
          <a:xfrm>
            <a:off x="2338388" y="2782888"/>
            <a:ext cx="6200775" cy="3022600"/>
          </a:xfrm>
          <a:custGeom>
            <a:avLst/>
            <a:gdLst>
              <a:gd name="T0" fmla="*/ 6197542 w 6200520"/>
              <a:gd name="T1" fmla="*/ 3012456 h 3024950"/>
              <a:gd name="T2" fmla="*/ 2743878 w 6200520"/>
              <a:gd name="T3" fmla="*/ 3017205 h 3024950"/>
              <a:gd name="T4" fmla="*/ 0 w 6200520"/>
              <a:gd name="T5" fmla="*/ 1383100 h 3024950"/>
              <a:gd name="T6" fmla="*/ 4049124 w 6200520"/>
              <a:gd name="T7" fmla="*/ 129018 h 3024950"/>
              <a:gd name="T8" fmla="*/ 6197542 w 6200520"/>
              <a:gd name="T9" fmla="*/ 3012456 h 3024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00520" h="3024950">
                <a:moveTo>
                  <a:pt x="6196012" y="3020188"/>
                </a:moveTo>
                <a:lnTo>
                  <a:pt x="2743200" y="3024950"/>
                </a:lnTo>
                <a:lnTo>
                  <a:pt x="0" y="1386650"/>
                </a:lnTo>
                <a:cubicBezTo>
                  <a:pt x="26987" y="1481900"/>
                  <a:pt x="1735138" y="-518350"/>
                  <a:pt x="4048125" y="129350"/>
                </a:cubicBezTo>
                <a:cubicBezTo>
                  <a:pt x="6181725" y="864363"/>
                  <a:pt x="6224587" y="2932875"/>
                  <a:pt x="6196012" y="3020188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5368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8877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Přímá spojnice 58"/>
          <p:cNvCxnSpPr>
            <a:cxnSpLocks noChangeShapeType="1"/>
          </p:cNvCxnSpPr>
          <p:nvPr/>
        </p:nvCxnSpPr>
        <p:spPr bwMode="auto">
          <a:xfrm>
            <a:off x="2051050" y="3963988"/>
            <a:ext cx="3025775" cy="18446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150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23673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38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391" name="Volný tvar 29"/>
          <p:cNvSpPr>
            <a:spLocks/>
          </p:cNvSpPr>
          <p:nvPr/>
        </p:nvSpPr>
        <p:spPr bwMode="auto">
          <a:xfrm>
            <a:off x="1652588" y="2424113"/>
            <a:ext cx="6883400" cy="3384550"/>
          </a:xfrm>
          <a:custGeom>
            <a:avLst/>
            <a:gdLst>
              <a:gd name="T0" fmla="*/ 6878866 w 6883891"/>
              <a:gd name="T1" fmla="*/ 3375553 h 3383749"/>
              <a:gd name="T2" fmla="*/ 3427531 w 6883891"/>
              <a:gd name="T3" fmla="*/ 3380312 h 3383749"/>
              <a:gd name="T4" fmla="*/ 0 w 6883891"/>
              <a:gd name="T5" fmla="*/ 3380312 h 3383749"/>
              <a:gd name="T6" fmla="*/ 3522744 w 6883891"/>
              <a:gd name="T7" fmla="*/ 478 h 3383749"/>
              <a:gd name="T8" fmla="*/ 6878866 w 6883891"/>
              <a:gd name="T9" fmla="*/ 3375553 h 33837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83891" h="3383749">
                <a:moveTo>
                  <a:pt x="6881812" y="3377091"/>
                </a:moveTo>
                <a:lnTo>
                  <a:pt x="3429000" y="3381853"/>
                </a:lnTo>
                <a:lnTo>
                  <a:pt x="0" y="3381853"/>
                </a:lnTo>
                <a:cubicBezTo>
                  <a:pt x="26987" y="3477103"/>
                  <a:pt x="706438" y="-47147"/>
                  <a:pt x="3524250" y="478"/>
                </a:cubicBezTo>
                <a:cubicBezTo>
                  <a:pt x="6686550" y="21116"/>
                  <a:pt x="6910387" y="3289778"/>
                  <a:pt x="6881812" y="3377091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6392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5988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3" name="Přímá spojnice 59"/>
          <p:cNvCxnSpPr>
            <a:cxnSpLocks noChangeShapeType="1"/>
          </p:cNvCxnSpPr>
          <p:nvPr/>
        </p:nvCxnSpPr>
        <p:spPr bwMode="auto">
          <a:xfrm>
            <a:off x="1547813" y="5808663"/>
            <a:ext cx="352901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4" name="Přímá spojnice 31"/>
          <p:cNvCxnSpPr>
            <a:cxnSpLocks noChangeShapeType="1"/>
          </p:cNvCxnSpPr>
          <p:nvPr/>
        </p:nvCxnSpPr>
        <p:spPr bwMode="auto">
          <a:xfrm flipH="1">
            <a:off x="5076825" y="5764213"/>
            <a:ext cx="0" cy="1047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180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18597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41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1741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79700" y="1052513"/>
            <a:ext cx="54356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7417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418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419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420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421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422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423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424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7425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7426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7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7428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770438" cy="4751388"/>
          </a:xfrm>
          <a:prstGeom prst="arc">
            <a:avLst>
              <a:gd name="adj1" fmla="val 16200000"/>
              <a:gd name="adj2" fmla="val 1928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17430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7431" name="Zaoblený obdélník 24"/>
          <p:cNvSpPr>
            <a:spLocks noChangeArrowheads="1"/>
          </p:cNvSpPr>
          <p:nvPr/>
        </p:nvSpPr>
        <p:spPr bwMode="auto">
          <a:xfrm>
            <a:off x="5148263" y="3752850"/>
            <a:ext cx="1835150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7432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90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87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43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18439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79700" y="1052513"/>
            <a:ext cx="54356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8441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442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443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444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445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8446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447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448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8449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450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8451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8452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787900" cy="4751388"/>
          </a:xfrm>
          <a:prstGeom prst="arc">
            <a:avLst>
              <a:gd name="adj1" fmla="val 16200000"/>
              <a:gd name="adj2" fmla="val 18213743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18454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8455" name="Zaoblený obdélník 24"/>
          <p:cNvSpPr>
            <a:spLocks noChangeArrowheads="1"/>
          </p:cNvSpPr>
          <p:nvPr/>
        </p:nvSpPr>
        <p:spPr bwMode="auto">
          <a:xfrm rot="-3322383">
            <a:off x="4795044" y="3225007"/>
            <a:ext cx="1836737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8456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30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3015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46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19463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79700" y="1052513"/>
            <a:ext cx="54356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9465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466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467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468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469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470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471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472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473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474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9475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9476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787900" cy="4679950"/>
          </a:xfrm>
          <a:prstGeom prst="arc">
            <a:avLst>
              <a:gd name="adj1" fmla="val 16200000"/>
              <a:gd name="adj2" fmla="val 5405583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19478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9479" name="Zaoblený obdélník 24"/>
          <p:cNvSpPr>
            <a:spLocks noChangeArrowheads="1"/>
          </p:cNvSpPr>
          <p:nvPr/>
        </p:nvSpPr>
        <p:spPr bwMode="auto">
          <a:xfrm rot="-5400000">
            <a:off x="4429125" y="4473575"/>
            <a:ext cx="1835150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19480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180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6020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Oblouk 1"/>
          <p:cNvSpPr/>
          <p:nvPr/>
        </p:nvSpPr>
        <p:spPr bwMode="auto">
          <a:xfrm>
            <a:off x="-2557463" y="1412875"/>
            <a:ext cx="6481763" cy="5400675"/>
          </a:xfrm>
          <a:prstGeom prst="arc">
            <a:avLst>
              <a:gd name="adj1" fmla="val 18750909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078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- názvosloví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95288" y="908050"/>
            <a:ext cx="5472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400" b="0">
                <a:solidFill>
                  <a:srgbClr val="333399"/>
                </a:solidFill>
                <a:latin typeface="Calisto MT" pitchFamily="18" charset="0"/>
              </a:rPr>
              <a:t>Úhel je část roviny</a:t>
            </a:r>
          </a:p>
        </p:txBody>
      </p:sp>
      <p:cxnSp>
        <p:nvCxnSpPr>
          <p:cNvPr id="30" name="Přímá spojnice 29"/>
          <p:cNvCxnSpPr>
            <a:cxnSpLocks noChangeShapeType="1"/>
          </p:cNvCxnSpPr>
          <p:nvPr/>
        </p:nvCxnSpPr>
        <p:spPr bwMode="auto">
          <a:xfrm flipH="1">
            <a:off x="684213" y="4117975"/>
            <a:ext cx="3240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Přímá spojnice 31"/>
          <p:cNvCxnSpPr>
            <a:cxnSpLocks noChangeShapeType="1"/>
          </p:cNvCxnSpPr>
          <p:nvPr/>
        </p:nvCxnSpPr>
        <p:spPr bwMode="auto">
          <a:xfrm flipH="1">
            <a:off x="684213" y="1741488"/>
            <a:ext cx="2159000" cy="2376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Oblouk 32"/>
          <p:cNvSpPr/>
          <p:nvPr/>
        </p:nvSpPr>
        <p:spPr bwMode="auto">
          <a:xfrm>
            <a:off x="-631913" y="2804231"/>
            <a:ext cx="2664000" cy="2664000"/>
          </a:xfrm>
          <a:prstGeom prst="arc">
            <a:avLst>
              <a:gd name="adj1" fmla="val 18665643"/>
              <a:gd name="adj2" fmla="val 2159096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34" name="Přímá spojnice 33"/>
          <p:cNvCxnSpPr>
            <a:cxnSpLocks noChangeShapeType="1"/>
          </p:cNvCxnSpPr>
          <p:nvPr/>
        </p:nvCxnSpPr>
        <p:spPr bwMode="auto">
          <a:xfrm>
            <a:off x="684213" y="4046538"/>
            <a:ext cx="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3635375" y="4025900"/>
            <a:ext cx="0" cy="179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>
            <a:off x="2484438" y="2084388"/>
            <a:ext cx="71437" cy="90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50825" y="4187825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124075" y="1666875"/>
            <a:ext cx="11509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348038" y="4225925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4356100" y="1412875"/>
            <a:ext cx="42481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</a:rPr>
              <a:t>bod V … vrchol úhlu</a:t>
            </a: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356100" y="1884363"/>
            <a:ext cx="48244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</a:rPr>
              <a:t>polopřímky VA a VB … ramena úhlu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3995738" y="2532063"/>
            <a:ext cx="48244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rgbClr val="333399"/>
                </a:solidFill>
                <a:latin typeface="Calisto MT" pitchFamily="18" charset="0"/>
              </a:rPr>
              <a:t>Popis úhlů:</a:t>
            </a: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4356100" y="3082925"/>
            <a:ext cx="27368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i="1">
                <a:solidFill>
                  <a:schemeClr val="tx1"/>
                </a:solidFill>
                <a:latin typeface="Times New Roman" pitchFamily="18" charset="0"/>
              </a:rPr>
              <a:t>pomocí 3 bodů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4751388" y="3651250"/>
            <a:ext cx="1074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</a:rPr>
              <a:t>&lt; AVB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4357688" y="4243388"/>
            <a:ext cx="44624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i="1">
                <a:solidFill>
                  <a:schemeClr val="tx1"/>
                </a:solidFill>
                <a:latin typeface="Times New Roman" pitchFamily="18" charset="0"/>
              </a:rPr>
              <a:t>pomocí písmen řecké abecedy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4710113" y="4837113"/>
            <a:ext cx="22320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 …alfa </a:t>
            </a:r>
          </a:p>
          <a:p>
            <a:pPr eaLnBrk="1" hangingPunct="1">
              <a:spcBef>
                <a:spcPct val="0"/>
              </a:spcBef>
            </a:pPr>
            <a:r>
              <a:rPr lang="el-GR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β</a:t>
            </a: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 … beta</a:t>
            </a:r>
          </a:p>
          <a:p>
            <a:pPr eaLnBrk="1" hangingPunct="1">
              <a:spcBef>
                <a:spcPct val="0"/>
              </a:spcBef>
            </a:pPr>
            <a:r>
              <a:rPr lang="el-GR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</a:t>
            </a: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 … gama </a:t>
            </a:r>
          </a:p>
          <a:p>
            <a:pPr eaLnBrk="1" hangingPunct="1">
              <a:spcBef>
                <a:spcPct val="0"/>
              </a:spcBef>
            </a:pPr>
            <a:r>
              <a:rPr lang="el-GR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δ</a:t>
            </a: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 … delta </a:t>
            </a:r>
            <a:endParaRPr lang="cs-CZ" altLang="cs-CZ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1329377" y="3519488"/>
            <a:ext cx="6048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276350" y="5156200"/>
            <a:ext cx="20891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</a:rPr>
              <a:t>&lt; AVB = </a:t>
            </a: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</a:t>
            </a: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" name="Oblouk 48"/>
          <p:cNvSpPr/>
          <p:nvPr/>
        </p:nvSpPr>
        <p:spPr bwMode="auto">
          <a:xfrm rot="2381868">
            <a:off x="1200150" y="5241925"/>
            <a:ext cx="288925" cy="288925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50" name="Oblouk 49"/>
          <p:cNvSpPr/>
          <p:nvPr/>
        </p:nvSpPr>
        <p:spPr bwMode="auto">
          <a:xfrm rot="2381868">
            <a:off x="4686300" y="3740150"/>
            <a:ext cx="288925" cy="287338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3995738" y="981075"/>
            <a:ext cx="48244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rgbClr val="333399"/>
                </a:solidFill>
                <a:latin typeface="Calisto MT" pitchFamily="18" charset="0"/>
              </a:rPr>
              <a:t>Názvosloví: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724525" y="3613150"/>
            <a:ext cx="35274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>
                <a:solidFill>
                  <a:schemeClr val="tx1"/>
                </a:solidFill>
                <a:latin typeface="Times New Roman" pitchFamily="18" charset="0"/>
              </a:rPr>
              <a:t>– prostřední bod je vrchol</a:t>
            </a:r>
          </a:p>
        </p:txBody>
      </p:sp>
    </p:spTree>
    <p:extLst>
      <p:ext uri="{BB962C8B-B14F-4D97-AF65-F5344CB8AC3E}">
        <p14:creationId xmlns:p14="http://schemas.microsoft.com/office/powerpoint/2010/main" val="23380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48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048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79700" y="1052513"/>
            <a:ext cx="54356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0489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490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491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492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0493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0494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495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0496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0497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0498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0499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0500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787900" cy="4716463"/>
          </a:xfrm>
          <a:prstGeom prst="arc">
            <a:avLst>
              <a:gd name="adj1" fmla="val 16200000"/>
              <a:gd name="adj2" fmla="val 178803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0502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0503" name="Zaoblený obdélník 24"/>
          <p:cNvSpPr>
            <a:spLocks noChangeArrowheads="1"/>
          </p:cNvSpPr>
          <p:nvPr/>
        </p:nvSpPr>
        <p:spPr bwMode="auto">
          <a:xfrm rot="1680000">
            <a:off x="4965700" y="4032250"/>
            <a:ext cx="1836738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0504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120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3168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50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1511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700338" y="1052513"/>
            <a:ext cx="54356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1513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14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515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516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7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518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9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1520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21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22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23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1524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824413" cy="4751388"/>
          </a:xfrm>
          <a:prstGeom prst="arc">
            <a:avLst>
              <a:gd name="adj1" fmla="val 16200000"/>
              <a:gd name="adj2" fmla="val 19944648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1526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1527" name="Zaoblený obdélník 24"/>
          <p:cNvSpPr>
            <a:spLocks noChangeArrowheads="1"/>
          </p:cNvSpPr>
          <p:nvPr/>
        </p:nvSpPr>
        <p:spPr bwMode="auto">
          <a:xfrm rot="-1680000">
            <a:off x="4992688" y="3455988"/>
            <a:ext cx="1835150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1528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60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5137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53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253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63825" y="1052513"/>
            <a:ext cx="5437188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2537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538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539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2540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2541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2542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2543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2544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2545" name="TextovéPole 16"/>
          <p:cNvSpPr txBox="1">
            <a:spLocks noChangeArrowheads="1"/>
          </p:cNvSpPr>
          <p:nvPr/>
        </p:nvSpPr>
        <p:spPr bwMode="auto">
          <a:xfrm>
            <a:off x="2268538" y="3429000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2546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2547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2548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3016250" y="1412875"/>
            <a:ext cx="4716463" cy="4679950"/>
          </a:xfrm>
          <a:prstGeom prst="arc">
            <a:avLst>
              <a:gd name="adj1" fmla="val 16130043"/>
              <a:gd name="adj2" fmla="val 10824586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2550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2551" name="Zaoblený obdélník 24"/>
          <p:cNvSpPr>
            <a:spLocks noChangeArrowheads="1"/>
          </p:cNvSpPr>
          <p:nvPr/>
        </p:nvSpPr>
        <p:spPr bwMode="auto">
          <a:xfrm>
            <a:off x="3779838" y="3716338"/>
            <a:ext cx="1836737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2552" name="Ovál 3"/>
          <p:cNvSpPr>
            <a:spLocks noChangeArrowheads="1"/>
          </p:cNvSpPr>
          <p:nvPr/>
        </p:nvSpPr>
        <p:spPr bwMode="auto">
          <a:xfrm>
            <a:off x="5202238" y="3644900"/>
            <a:ext cx="288925" cy="2873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2553" name="Obdélník 25"/>
          <p:cNvSpPr>
            <a:spLocks noChangeArrowheads="1"/>
          </p:cNvSpPr>
          <p:nvPr/>
        </p:nvSpPr>
        <p:spPr bwMode="auto">
          <a:xfrm>
            <a:off x="2952750" y="3716338"/>
            <a:ext cx="215900" cy="365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2554" name="Obdélník 26"/>
          <p:cNvSpPr>
            <a:spLocks/>
          </p:cNvSpPr>
          <p:nvPr/>
        </p:nvSpPr>
        <p:spPr bwMode="auto">
          <a:xfrm>
            <a:off x="2771775" y="3776663"/>
            <a:ext cx="233363" cy="230187"/>
          </a:xfrm>
          <a:custGeom>
            <a:avLst/>
            <a:gdLst>
              <a:gd name="T0" fmla="*/ 0 w 232692"/>
              <a:gd name="T1" fmla="*/ 11895 h 230312"/>
              <a:gd name="T2" fmla="*/ 222063 w 232692"/>
              <a:gd name="T3" fmla="*/ 0 h 230312"/>
              <a:gd name="T4" fmla="*/ 234036 w 232692"/>
              <a:gd name="T5" fmla="*/ 230062 h 230312"/>
              <a:gd name="T6" fmla="*/ 0 w 232692"/>
              <a:gd name="T7" fmla="*/ 227683 h 230312"/>
              <a:gd name="T8" fmla="*/ 0 w 232692"/>
              <a:gd name="T9" fmla="*/ 11895 h 230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2692" h="230312">
                <a:moveTo>
                  <a:pt x="0" y="11907"/>
                </a:moveTo>
                <a:lnTo>
                  <a:pt x="220787" y="0"/>
                </a:lnTo>
                <a:lnTo>
                  <a:pt x="232692" y="230312"/>
                </a:lnTo>
                <a:lnTo>
                  <a:pt x="0" y="227931"/>
                </a:lnTo>
                <a:lnTo>
                  <a:pt x="0" y="11907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270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1400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55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3559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63825" y="1052513"/>
            <a:ext cx="5437188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3561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562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563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4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3565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6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7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8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9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3570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71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3572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751388" cy="4679950"/>
          </a:xfrm>
          <a:prstGeom prst="arc">
            <a:avLst>
              <a:gd name="adj1" fmla="val 16200000"/>
              <a:gd name="adj2" fmla="val 7211618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3574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3575" name="Zaoblený obdélník 24"/>
          <p:cNvSpPr>
            <a:spLocks noChangeArrowheads="1"/>
          </p:cNvSpPr>
          <p:nvPr/>
        </p:nvSpPr>
        <p:spPr bwMode="auto">
          <a:xfrm rot="-3600000">
            <a:off x="4087813" y="4352925"/>
            <a:ext cx="1835150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3576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210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229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58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4583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2679700" y="1052513"/>
            <a:ext cx="5435600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TextovéPole 4"/>
          <p:cNvSpPr txBox="1">
            <a:spLocks noChangeArrowheads="1"/>
          </p:cNvSpPr>
          <p:nvPr/>
        </p:nvSpPr>
        <p:spPr bwMode="auto">
          <a:xfrm>
            <a:off x="5127625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4585" name="TextovéPole 6"/>
          <p:cNvSpPr txBox="1">
            <a:spLocks noChangeArrowheads="1"/>
          </p:cNvSpPr>
          <p:nvPr/>
        </p:nvSpPr>
        <p:spPr bwMode="auto">
          <a:xfrm>
            <a:off x="6951663" y="1109663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586" name="TextovéPole 7"/>
          <p:cNvSpPr txBox="1">
            <a:spLocks noChangeArrowheads="1"/>
          </p:cNvSpPr>
          <p:nvPr/>
        </p:nvSpPr>
        <p:spPr bwMode="auto">
          <a:xfrm>
            <a:off x="7864475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587" name="TextovéPole 8"/>
          <p:cNvSpPr txBox="1">
            <a:spLocks noChangeArrowheads="1"/>
          </p:cNvSpPr>
          <p:nvPr/>
        </p:nvSpPr>
        <p:spPr bwMode="auto">
          <a:xfrm>
            <a:off x="8245475" y="3494088"/>
            <a:ext cx="7191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588" name="TextovéPole 9"/>
          <p:cNvSpPr txBox="1">
            <a:spLocks noChangeArrowheads="1"/>
          </p:cNvSpPr>
          <p:nvPr/>
        </p:nvSpPr>
        <p:spPr bwMode="auto">
          <a:xfrm>
            <a:off x="7670800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4589" name="TextovéPole 10"/>
          <p:cNvSpPr txBox="1">
            <a:spLocks noChangeArrowheads="1"/>
          </p:cNvSpPr>
          <p:nvPr/>
        </p:nvSpPr>
        <p:spPr bwMode="auto">
          <a:xfrm>
            <a:off x="6711950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590" name="TextovéPole 11"/>
          <p:cNvSpPr txBox="1">
            <a:spLocks noChangeArrowheads="1"/>
          </p:cNvSpPr>
          <p:nvPr/>
        </p:nvSpPr>
        <p:spPr bwMode="auto">
          <a:xfrm>
            <a:off x="5170488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591" name="TextovéPole 12"/>
          <p:cNvSpPr txBox="1">
            <a:spLocks noChangeArrowheads="1"/>
          </p:cNvSpPr>
          <p:nvPr/>
        </p:nvSpPr>
        <p:spPr bwMode="auto">
          <a:xfrm>
            <a:off x="3687763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4592" name="TextovéPole 14"/>
          <p:cNvSpPr txBox="1">
            <a:spLocks noChangeArrowheads="1"/>
          </p:cNvSpPr>
          <p:nvPr/>
        </p:nvSpPr>
        <p:spPr bwMode="auto">
          <a:xfrm>
            <a:off x="275113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4593" name="TextovéPole 16"/>
          <p:cNvSpPr txBox="1">
            <a:spLocks noChangeArrowheads="1"/>
          </p:cNvSpPr>
          <p:nvPr/>
        </p:nvSpPr>
        <p:spPr bwMode="auto">
          <a:xfrm>
            <a:off x="2247900" y="3498850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4594" name="TextovéPole 17"/>
          <p:cNvSpPr txBox="1">
            <a:spLocks noChangeArrowheads="1"/>
          </p:cNvSpPr>
          <p:nvPr/>
        </p:nvSpPr>
        <p:spPr bwMode="auto">
          <a:xfrm>
            <a:off x="26082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4595" name="TextovéPole 19"/>
          <p:cNvSpPr txBox="1">
            <a:spLocks noChangeArrowheads="1"/>
          </p:cNvSpPr>
          <p:nvPr/>
        </p:nvSpPr>
        <p:spPr bwMode="auto">
          <a:xfrm>
            <a:off x="3543300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4596" name="TextovéPole 1"/>
          <p:cNvSpPr txBox="1">
            <a:spLocks noChangeArrowheads="1"/>
          </p:cNvSpPr>
          <p:nvPr/>
        </p:nvSpPr>
        <p:spPr bwMode="auto">
          <a:xfrm>
            <a:off x="179388" y="765175"/>
            <a:ext cx="31686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dirty="0">
                <a:solidFill>
                  <a:schemeClr val="tx1"/>
                </a:solidFill>
              </a:rPr>
              <a:t>Jaký úhel svírají ručičky hodinek?</a:t>
            </a:r>
          </a:p>
        </p:txBody>
      </p:sp>
      <p:sp>
        <p:nvSpPr>
          <p:cNvPr id="24" name="Oblouk 23"/>
          <p:cNvSpPr/>
          <p:nvPr/>
        </p:nvSpPr>
        <p:spPr bwMode="auto">
          <a:xfrm>
            <a:off x="2987675" y="1412875"/>
            <a:ext cx="4787900" cy="4716463"/>
          </a:xfrm>
          <a:prstGeom prst="arc">
            <a:avLst>
              <a:gd name="adj1" fmla="val 16200000"/>
              <a:gd name="adj2" fmla="val 3486262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4598" name="Zaoblený obdélník 22"/>
          <p:cNvSpPr>
            <a:spLocks noChangeArrowheads="1"/>
          </p:cNvSpPr>
          <p:nvPr/>
        </p:nvSpPr>
        <p:spPr bwMode="auto">
          <a:xfrm>
            <a:off x="5292725" y="1557338"/>
            <a:ext cx="107950" cy="2519362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4599" name="Zaoblený obdélník 24"/>
          <p:cNvSpPr>
            <a:spLocks noChangeArrowheads="1"/>
          </p:cNvSpPr>
          <p:nvPr/>
        </p:nvSpPr>
        <p:spPr bwMode="auto">
          <a:xfrm rot="3360000">
            <a:off x="4775200" y="4303713"/>
            <a:ext cx="1835150" cy="10795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4600" name="Ovál 3"/>
          <p:cNvSpPr>
            <a:spLocks noChangeArrowheads="1"/>
          </p:cNvSpPr>
          <p:nvPr/>
        </p:nvSpPr>
        <p:spPr bwMode="auto">
          <a:xfrm>
            <a:off x="5202238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  <p:sp>
        <p:nvSpPr>
          <p:cNvPr id="25" name="TextovéPole 1"/>
          <p:cNvSpPr txBox="1">
            <a:spLocks noChangeArrowheads="1"/>
          </p:cNvSpPr>
          <p:nvPr/>
        </p:nvSpPr>
        <p:spPr bwMode="auto">
          <a:xfrm>
            <a:off x="827286" y="2134597"/>
            <a:ext cx="1152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3600" dirty="0">
                <a:solidFill>
                  <a:srgbClr val="0070C0"/>
                </a:solidFill>
              </a:rPr>
              <a:t>150</a:t>
            </a:r>
            <a:r>
              <a:rPr lang="cs-CZ" altLang="cs-CZ" sz="3600" baseline="30000" dirty="0">
                <a:solidFill>
                  <a:srgbClr val="0070C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0422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560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560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5" t="33929" r="25000" b="13095"/>
          <a:stretch>
            <a:fillRect/>
          </a:stretch>
        </p:blipFill>
        <p:spPr bwMode="auto">
          <a:xfrm>
            <a:off x="1690688" y="1052513"/>
            <a:ext cx="5437187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ovéPole 4"/>
          <p:cNvSpPr txBox="1">
            <a:spLocks noChangeArrowheads="1"/>
          </p:cNvSpPr>
          <p:nvPr/>
        </p:nvSpPr>
        <p:spPr bwMode="auto">
          <a:xfrm>
            <a:off x="4138613" y="61912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5609" name="TextovéPole 6"/>
          <p:cNvSpPr txBox="1">
            <a:spLocks noChangeArrowheads="1"/>
          </p:cNvSpPr>
          <p:nvPr/>
        </p:nvSpPr>
        <p:spPr bwMode="auto">
          <a:xfrm>
            <a:off x="5962650" y="1109663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610" name="TextovéPole 7"/>
          <p:cNvSpPr txBox="1">
            <a:spLocks noChangeArrowheads="1"/>
          </p:cNvSpPr>
          <p:nvPr/>
        </p:nvSpPr>
        <p:spPr bwMode="auto">
          <a:xfrm>
            <a:off x="6875463" y="2130425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611" name="TextovéPole 8"/>
          <p:cNvSpPr txBox="1">
            <a:spLocks noChangeArrowheads="1"/>
          </p:cNvSpPr>
          <p:nvPr/>
        </p:nvSpPr>
        <p:spPr bwMode="auto">
          <a:xfrm>
            <a:off x="7256463" y="3494088"/>
            <a:ext cx="7191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612" name="TextovéPole 9"/>
          <p:cNvSpPr txBox="1">
            <a:spLocks noChangeArrowheads="1"/>
          </p:cNvSpPr>
          <p:nvPr/>
        </p:nvSpPr>
        <p:spPr bwMode="auto">
          <a:xfrm>
            <a:off x="6681788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613" name="TextovéPole 10"/>
          <p:cNvSpPr txBox="1">
            <a:spLocks noChangeArrowheads="1"/>
          </p:cNvSpPr>
          <p:nvPr/>
        </p:nvSpPr>
        <p:spPr bwMode="auto">
          <a:xfrm>
            <a:off x="5722938" y="5691188"/>
            <a:ext cx="720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5614" name="TextovéPole 11"/>
          <p:cNvSpPr txBox="1">
            <a:spLocks noChangeArrowheads="1"/>
          </p:cNvSpPr>
          <p:nvPr/>
        </p:nvSpPr>
        <p:spPr bwMode="auto">
          <a:xfrm>
            <a:off x="4181475" y="62293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5615" name="TextovéPole 12"/>
          <p:cNvSpPr txBox="1">
            <a:spLocks noChangeArrowheads="1"/>
          </p:cNvSpPr>
          <p:nvPr/>
        </p:nvSpPr>
        <p:spPr bwMode="auto">
          <a:xfrm>
            <a:off x="2698750" y="57943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616" name="TextovéPole 14"/>
          <p:cNvSpPr txBox="1">
            <a:spLocks noChangeArrowheads="1"/>
          </p:cNvSpPr>
          <p:nvPr/>
        </p:nvSpPr>
        <p:spPr bwMode="auto">
          <a:xfrm>
            <a:off x="1762125" y="4867275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5617" name="TextovéPole 16"/>
          <p:cNvSpPr txBox="1">
            <a:spLocks noChangeArrowheads="1"/>
          </p:cNvSpPr>
          <p:nvPr/>
        </p:nvSpPr>
        <p:spPr bwMode="auto">
          <a:xfrm>
            <a:off x="1258888" y="3498850"/>
            <a:ext cx="71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32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5618" name="TextovéPole 17"/>
          <p:cNvSpPr txBox="1">
            <a:spLocks noChangeArrowheads="1"/>
          </p:cNvSpPr>
          <p:nvPr/>
        </p:nvSpPr>
        <p:spPr bwMode="auto">
          <a:xfrm>
            <a:off x="1619250" y="2130425"/>
            <a:ext cx="71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5619" name="TextovéPole 19"/>
          <p:cNvSpPr txBox="1">
            <a:spLocks noChangeArrowheads="1"/>
          </p:cNvSpPr>
          <p:nvPr/>
        </p:nvSpPr>
        <p:spPr bwMode="auto">
          <a:xfrm>
            <a:off x="2554288" y="1085850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32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5620" name="Ovál 3"/>
          <p:cNvSpPr>
            <a:spLocks noChangeArrowheads="1"/>
          </p:cNvSpPr>
          <p:nvPr/>
        </p:nvSpPr>
        <p:spPr bwMode="auto">
          <a:xfrm>
            <a:off x="4213225" y="3671888"/>
            <a:ext cx="288925" cy="2873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altLang="cs-CZ" b="0"/>
          </a:p>
        </p:txBody>
      </p:sp>
    </p:spTree>
    <p:extLst>
      <p:ext uri="{BB962C8B-B14F-4D97-AF65-F5344CB8AC3E}">
        <p14:creationId xmlns:p14="http://schemas.microsoft.com/office/powerpoint/2010/main" val="1477250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662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631" name="Obdélník 7"/>
          <p:cNvSpPr>
            <a:spLocks noChangeArrowheads="1"/>
          </p:cNvSpPr>
          <p:nvPr/>
        </p:nvSpPr>
        <p:spPr bwMode="auto">
          <a:xfrm>
            <a:off x="179388" y="746125"/>
            <a:ext cx="39608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měříme úhloměrem</a:t>
            </a:r>
          </a:p>
        </p:txBody>
      </p:sp>
      <p:pic>
        <p:nvPicPr>
          <p:cNvPr id="15" name="Picture 11" descr="úhloměr3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1844675"/>
            <a:ext cx="69850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6" name="Arc 12"/>
          <p:cNvSpPr>
            <a:spLocks/>
          </p:cNvSpPr>
          <p:nvPr/>
        </p:nvSpPr>
        <p:spPr bwMode="auto">
          <a:xfrm rot="10800000" flipH="1" flipV="1">
            <a:off x="3346450" y="2986088"/>
            <a:ext cx="3024188" cy="2027237"/>
          </a:xfrm>
          <a:custGeom>
            <a:avLst/>
            <a:gdLst>
              <a:gd name="T0" fmla="*/ 2147483647 w 21600"/>
              <a:gd name="T1" fmla="*/ 0 h 18425"/>
              <a:gd name="T2" fmla="*/ 2147483647 w 21600"/>
              <a:gd name="T3" fmla="*/ 2147483647 h 18425"/>
              <a:gd name="T4" fmla="*/ 0 w 21600"/>
              <a:gd name="T5" fmla="*/ 2147483647 h 18425"/>
              <a:gd name="T6" fmla="*/ 0 60000 65536"/>
              <a:gd name="T7" fmla="*/ 0 60000 65536"/>
              <a:gd name="T8" fmla="*/ 0 60000 65536"/>
              <a:gd name="T9" fmla="*/ 0 w 21600"/>
              <a:gd name="T10" fmla="*/ 0 h 18425"/>
              <a:gd name="T11" fmla="*/ 21600 w 21600"/>
              <a:gd name="T12" fmla="*/ 18425 h 18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425" fill="none" extrusionOk="0">
                <a:moveTo>
                  <a:pt x="11272" y="0"/>
                </a:moveTo>
                <a:cubicBezTo>
                  <a:pt x="17688" y="3925"/>
                  <a:pt x="21600" y="10904"/>
                  <a:pt x="21600" y="18425"/>
                </a:cubicBezTo>
              </a:path>
              <a:path w="21600" h="18425" stroke="0" extrusionOk="0">
                <a:moveTo>
                  <a:pt x="11272" y="0"/>
                </a:moveTo>
                <a:cubicBezTo>
                  <a:pt x="17688" y="3925"/>
                  <a:pt x="21600" y="10904"/>
                  <a:pt x="21600" y="18425"/>
                </a:cubicBezTo>
                <a:lnTo>
                  <a:pt x="0" y="18425"/>
                </a:lnTo>
                <a:lnTo>
                  <a:pt x="11272" y="0"/>
                </a:lnTo>
                <a:close/>
              </a:path>
            </a:pathLst>
          </a:custGeom>
          <a:noFill/>
          <a:ln w="317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4859338" y="836613"/>
            <a:ext cx="392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0">
                <a:solidFill>
                  <a:srgbClr val="FF3300"/>
                </a:solidFill>
              </a:rPr>
              <a:t>Prohlédni si svůj úhloměr.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859338" y="1412875"/>
            <a:ext cx="3851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0">
                <a:solidFill>
                  <a:srgbClr val="FF3300"/>
                </a:solidFill>
              </a:rPr>
              <a:t>Nejspíš má dvě stupnice.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354513" y="3895725"/>
            <a:ext cx="1944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0">
                <a:solidFill>
                  <a:srgbClr val="FF3300"/>
                </a:solidFill>
              </a:rPr>
              <a:t>jedna stupnice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1762125" y="4076700"/>
            <a:ext cx="1944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0">
                <a:solidFill>
                  <a:srgbClr val="000099"/>
                </a:solidFill>
              </a:rPr>
              <a:t>druhá stupnice</a:t>
            </a:r>
          </a:p>
        </p:txBody>
      </p:sp>
      <p:sp>
        <p:nvSpPr>
          <p:cNvPr id="22" name="Arc 12"/>
          <p:cNvSpPr>
            <a:spLocks/>
          </p:cNvSpPr>
          <p:nvPr/>
        </p:nvSpPr>
        <p:spPr bwMode="auto">
          <a:xfrm rot="10800000" flipV="1">
            <a:off x="1476375" y="2781300"/>
            <a:ext cx="2808288" cy="2384425"/>
          </a:xfrm>
          <a:custGeom>
            <a:avLst/>
            <a:gdLst>
              <a:gd name="T0" fmla="*/ 2147483647 w 21600"/>
              <a:gd name="T1" fmla="*/ 0 h 18425"/>
              <a:gd name="T2" fmla="*/ 2147483647 w 21600"/>
              <a:gd name="T3" fmla="*/ 2147483647 h 18425"/>
              <a:gd name="T4" fmla="*/ 0 w 21600"/>
              <a:gd name="T5" fmla="*/ 2147483647 h 18425"/>
              <a:gd name="T6" fmla="*/ 0 60000 65536"/>
              <a:gd name="T7" fmla="*/ 0 60000 65536"/>
              <a:gd name="T8" fmla="*/ 0 60000 65536"/>
              <a:gd name="T9" fmla="*/ 0 w 21600"/>
              <a:gd name="T10" fmla="*/ 0 h 18425"/>
              <a:gd name="T11" fmla="*/ 21600 w 21600"/>
              <a:gd name="T12" fmla="*/ 18425 h 18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425" fill="none" extrusionOk="0">
                <a:moveTo>
                  <a:pt x="11272" y="0"/>
                </a:moveTo>
                <a:cubicBezTo>
                  <a:pt x="17688" y="3925"/>
                  <a:pt x="21600" y="10904"/>
                  <a:pt x="21600" y="18425"/>
                </a:cubicBezTo>
              </a:path>
              <a:path w="21600" h="18425" stroke="0" extrusionOk="0">
                <a:moveTo>
                  <a:pt x="11272" y="0"/>
                </a:moveTo>
                <a:cubicBezTo>
                  <a:pt x="17688" y="3925"/>
                  <a:pt x="21600" y="10904"/>
                  <a:pt x="21600" y="18425"/>
                </a:cubicBezTo>
                <a:lnTo>
                  <a:pt x="0" y="18425"/>
                </a:lnTo>
                <a:lnTo>
                  <a:pt x="11272" y="0"/>
                </a:lnTo>
                <a:close/>
              </a:path>
            </a:pathLst>
          </a:custGeom>
          <a:noFill/>
          <a:ln w="31750">
            <a:solidFill>
              <a:srgbClr val="0070C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79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21" grpId="0"/>
      <p:bldP spid="2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65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75" y="1719263"/>
            <a:ext cx="6985000" cy="459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7656" name="Rectangle 3"/>
          <p:cNvSpPr>
            <a:spLocks noChangeArrowheads="1"/>
          </p:cNvSpPr>
          <p:nvPr/>
        </p:nvSpPr>
        <p:spPr bwMode="auto">
          <a:xfrm>
            <a:off x="0" y="285273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7657" name="Rectangle 4"/>
          <p:cNvSpPr>
            <a:spLocks noChangeArrowheads="1"/>
          </p:cNvSpPr>
          <p:nvPr/>
        </p:nvSpPr>
        <p:spPr bwMode="auto">
          <a:xfrm rot="180000">
            <a:off x="1588" y="267970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7658" name="Rectangle 6"/>
          <p:cNvSpPr>
            <a:spLocks noChangeArrowheads="1"/>
          </p:cNvSpPr>
          <p:nvPr/>
        </p:nvSpPr>
        <p:spPr bwMode="auto">
          <a:xfrm>
            <a:off x="0" y="28336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7659" name="Rectangle 7"/>
          <p:cNvSpPr>
            <a:spLocks noChangeArrowheads="1"/>
          </p:cNvSpPr>
          <p:nvPr/>
        </p:nvSpPr>
        <p:spPr bwMode="auto">
          <a:xfrm>
            <a:off x="0" y="28336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7660" name="Rectangle 8"/>
          <p:cNvSpPr>
            <a:spLocks noChangeArrowheads="1"/>
          </p:cNvSpPr>
          <p:nvPr/>
        </p:nvSpPr>
        <p:spPr bwMode="auto">
          <a:xfrm>
            <a:off x="0" y="28336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27661" name="Rectangle 9"/>
          <p:cNvSpPr>
            <a:spLocks noChangeArrowheads="1"/>
          </p:cNvSpPr>
          <p:nvPr/>
        </p:nvSpPr>
        <p:spPr bwMode="auto">
          <a:xfrm>
            <a:off x="0" y="28336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b="0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50825" y="1196975"/>
            <a:ext cx="273685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spcBef>
                <a:spcPts val="8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333399"/>
              </a:buClr>
              <a:buFont typeface="Times New Roman" pitchFamily="18" charset="0"/>
              <a:buAutoNum type="arabicPeriod"/>
            </a:pPr>
            <a:r>
              <a:rPr lang="cs-CZ" altLang="cs-CZ" sz="1800" b="0">
                <a:solidFill>
                  <a:srgbClr val="333399"/>
                </a:solidFill>
                <a:latin typeface="Calisto MT" pitchFamily="18" charset="0"/>
              </a:rPr>
              <a:t>Značku na středu úhloměru přiložíme </a:t>
            </a:r>
            <a:br>
              <a:rPr lang="cs-CZ" altLang="cs-CZ" sz="1800" b="0">
                <a:solidFill>
                  <a:srgbClr val="333399"/>
                </a:solidFill>
                <a:latin typeface="Calisto MT" pitchFamily="18" charset="0"/>
              </a:rPr>
            </a:br>
            <a:r>
              <a:rPr lang="cs-CZ" altLang="cs-CZ" sz="1800" b="0">
                <a:solidFill>
                  <a:srgbClr val="333399"/>
                </a:solidFill>
                <a:latin typeface="Calisto MT" pitchFamily="18" charset="0"/>
              </a:rPr>
              <a:t>k vrcholu úhlu.</a:t>
            </a:r>
          </a:p>
          <a:p>
            <a:pPr eaLnBrk="1" hangingPunct="1">
              <a:spcBef>
                <a:spcPts val="1125"/>
              </a:spcBef>
              <a:buClr>
                <a:srgbClr val="333399"/>
              </a:buClr>
              <a:buFont typeface="Times New Roman" pitchFamily="18" charset="0"/>
              <a:buAutoNum type="arabicPeriod"/>
            </a:pPr>
            <a:r>
              <a:rPr lang="cs-CZ" altLang="cs-CZ" sz="1800" b="0">
                <a:solidFill>
                  <a:srgbClr val="333399"/>
                </a:solidFill>
                <a:latin typeface="Calisto MT" pitchFamily="18" charset="0"/>
              </a:rPr>
              <a:t>Hranu úhloměru přiložíme k jednomu  rameni úhlu</a:t>
            </a:r>
            <a:r>
              <a:rPr lang="cs-CZ" altLang="cs-CZ" sz="1800" b="0">
                <a:solidFill>
                  <a:srgbClr val="333399"/>
                </a:solidFill>
              </a:rPr>
              <a:t>.</a:t>
            </a:r>
          </a:p>
          <a:p>
            <a:pPr eaLnBrk="1" hangingPunct="1">
              <a:spcBef>
                <a:spcPts val="1125"/>
              </a:spcBef>
              <a:buClr>
                <a:srgbClr val="333399"/>
              </a:buClr>
              <a:buFont typeface="Times New Roman" pitchFamily="18" charset="0"/>
              <a:buAutoNum type="arabicPeriod"/>
            </a:pPr>
            <a:r>
              <a:rPr lang="cs-CZ" altLang="cs-CZ" sz="1800" b="0">
                <a:solidFill>
                  <a:srgbClr val="333399"/>
                </a:solidFill>
                <a:latin typeface="Calisto MT" pitchFamily="18" charset="0"/>
              </a:rPr>
              <a:t>Vybereme správnou stupnici</a:t>
            </a:r>
          </a:p>
          <a:p>
            <a:pPr eaLnBrk="1" hangingPunct="1">
              <a:spcBef>
                <a:spcPts val="1125"/>
              </a:spcBef>
              <a:buClr>
                <a:srgbClr val="333399"/>
              </a:buClr>
              <a:buFont typeface="Times New Roman" pitchFamily="18" charset="0"/>
              <a:buAutoNum type="arabicPeriod"/>
            </a:pPr>
            <a:r>
              <a:rPr lang="cs-CZ" altLang="cs-CZ" sz="1800" b="0">
                <a:solidFill>
                  <a:srgbClr val="333399"/>
                </a:solidFill>
                <a:latin typeface="Calisto MT" pitchFamily="18" charset="0"/>
              </a:rPr>
              <a:t>Přečteme na stupnici, kde protíná druhé rameno oblouk úhloměru</a:t>
            </a:r>
            <a:r>
              <a:rPr lang="cs-CZ" altLang="cs-CZ" sz="1800" b="0">
                <a:solidFill>
                  <a:srgbClr val="333399"/>
                </a:solidFill>
              </a:rPr>
              <a:t>.</a:t>
            </a:r>
          </a:p>
          <a:p>
            <a:pPr eaLnBrk="1" hangingPunct="1">
              <a:spcBef>
                <a:spcPts val="1125"/>
              </a:spcBef>
              <a:buClr>
                <a:srgbClr val="333399"/>
              </a:buClr>
              <a:buFont typeface="Times New Roman" pitchFamily="18" charset="0"/>
              <a:buAutoNum type="arabicPeriod"/>
            </a:pPr>
            <a:endParaRPr lang="cs-CZ" altLang="cs-CZ" sz="1800" b="0">
              <a:solidFill>
                <a:srgbClr val="333399"/>
              </a:solidFill>
              <a:latin typeface="Calisto MT" pitchFamily="18" charset="0"/>
            </a:endParaRPr>
          </a:p>
          <a:p>
            <a:pPr eaLnBrk="1" hangingPunct="1">
              <a:spcBef>
                <a:spcPts val="1125"/>
              </a:spcBef>
              <a:buClr>
                <a:srgbClr val="333399"/>
              </a:buClr>
              <a:buFont typeface="Times New Roman" pitchFamily="18" charset="0"/>
              <a:buAutoNum type="arabicPeriod"/>
            </a:pPr>
            <a:endParaRPr lang="cs-CZ" altLang="cs-CZ" sz="1800" b="0">
              <a:solidFill>
                <a:srgbClr val="333399"/>
              </a:solidFill>
              <a:latin typeface="Calisto MT" pitchFamily="18" charset="0"/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5362575" y="4913313"/>
            <a:ext cx="1588" cy="144462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 flipV="1">
            <a:off x="6481763" y="5011738"/>
            <a:ext cx="360362" cy="795337"/>
          </a:xfrm>
          <a:prstGeom prst="line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 flipH="1" flipV="1">
            <a:off x="7092950" y="3535363"/>
            <a:ext cx="1765300" cy="403225"/>
          </a:xfrm>
          <a:prstGeom prst="line">
            <a:avLst/>
          </a:prstGeom>
          <a:noFill/>
          <a:ln w="2556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323850" y="5445125"/>
            <a:ext cx="647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400" b="0">
                <a:solidFill>
                  <a:srgbClr val="000099"/>
                </a:solidFill>
                <a:latin typeface="Symbol" pitchFamily="18" charset="2"/>
              </a:rPr>
              <a:t></a:t>
            </a:r>
            <a:r>
              <a:rPr lang="cs-CZ" altLang="cs-CZ" sz="2400" b="0">
                <a:solidFill>
                  <a:srgbClr val="000099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827088" y="5445125"/>
            <a:ext cx="647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400" b="0">
                <a:solidFill>
                  <a:srgbClr val="000099"/>
                </a:solidFill>
                <a:latin typeface="Calisto MT" pitchFamily="18" charset="0"/>
              </a:rPr>
              <a:t>40</a:t>
            </a:r>
            <a:r>
              <a:rPr lang="cs-CZ" altLang="cs-CZ" sz="2400" b="0" baseline="30000">
                <a:solidFill>
                  <a:srgbClr val="000099"/>
                </a:solidFill>
                <a:latin typeface="Calisto MT" pitchFamily="18" charset="0"/>
              </a:rPr>
              <a:t>o</a:t>
            </a:r>
          </a:p>
        </p:txBody>
      </p:sp>
      <p:sp>
        <p:nvSpPr>
          <p:cNvPr id="37" name="Volný tvar 36"/>
          <p:cNvSpPr>
            <a:spLocks/>
          </p:cNvSpPr>
          <p:nvPr/>
        </p:nvSpPr>
        <p:spPr bwMode="auto">
          <a:xfrm>
            <a:off x="3121025" y="2771775"/>
            <a:ext cx="4470400" cy="2192338"/>
          </a:xfrm>
          <a:custGeom>
            <a:avLst/>
            <a:gdLst>
              <a:gd name="T0" fmla="*/ 0 w 4470400"/>
              <a:gd name="T1" fmla="*/ 2181205 h 2191657"/>
              <a:gd name="T2" fmla="*/ 2249715 w 4470400"/>
              <a:gd name="T3" fmla="*/ 0 h 2191657"/>
              <a:gd name="T4" fmla="*/ 4470400 w 4470400"/>
              <a:gd name="T5" fmla="*/ 2195746 h 21916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70400" h="2191657">
                <a:moveTo>
                  <a:pt x="0" y="2177143"/>
                </a:moveTo>
                <a:cubicBezTo>
                  <a:pt x="125791" y="2380343"/>
                  <a:pt x="-299963" y="116114"/>
                  <a:pt x="2249715" y="0"/>
                </a:cubicBezTo>
                <a:cubicBezTo>
                  <a:pt x="4286553" y="91924"/>
                  <a:pt x="4422019" y="1925562"/>
                  <a:pt x="4470400" y="2191657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7669" name="Přímá spojnice 3"/>
          <p:cNvCxnSpPr>
            <a:cxnSpLocks noChangeShapeType="1"/>
          </p:cNvCxnSpPr>
          <p:nvPr/>
        </p:nvCxnSpPr>
        <p:spPr bwMode="auto">
          <a:xfrm flipV="1">
            <a:off x="5364163" y="4941888"/>
            <a:ext cx="3779837" cy="34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0" name="Přímá spojnice 37"/>
          <p:cNvCxnSpPr>
            <a:cxnSpLocks noChangeShapeType="1"/>
          </p:cNvCxnSpPr>
          <p:nvPr/>
        </p:nvCxnSpPr>
        <p:spPr bwMode="auto">
          <a:xfrm flipV="1">
            <a:off x="5364163" y="2205038"/>
            <a:ext cx="3240087" cy="27638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1" name="Text Box 17"/>
          <p:cNvSpPr txBox="1">
            <a:spLocks noChangeArrowheads="1"/>
          </p:cNvSpPr>
          <p:nvPr/>
        </p:nvSpPr>
        <p:spPr bwMode="auto">
          <a:xfrm>
            <a:off x="5867400" y="4538663"/>
            <a:ext cx="36036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000" b="0">
                <a:solidFill>
                  <a:schemeClr val="tx1"/>
                </a:solidFill>
                <a:latin typeface="Symbol" pitchFamily="18" charset="2"/>
              </a:rPr>
              <a:t></a:t>
            </a:r>
            <a:endParaRPr lang="cs-CZ" altLang="cs-CZ" sz="2000" b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2" name="Oblouk 11"/>
          <p:cNvSpPr/>
          <p:nvPr/>
        </p:nvSpPr>
        <p:spPr bwMode="auto">
          <a:xfrm rot="1924892">
            <a:off x="4870450" y="3813175"/>
            <a:ext cx="2160588" cy="2159000"/>
          </a:xfrm>
          <a:prstGeom prst="arc">
            <a:avLst>
              <a:gd name="adj1" fmla="val 16200000"/>
              <a:gd name="adj2" fmla="val 199402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27673" name="Obdélník 1"/>
          <p:cNvSpPr>
            <a:spLocks noChangeArrowheads="1"/>
          </p:cNvSpPr>
          <p:nvPr/>
        </p:nvSpPr>
        <p:spPr bwMode="auto">
          <a:xfrm>
            <a:off x="107950" y="692150"/>
            <a:ext cx="3024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Postup při měření úhlu:</a:t>
            </a:r>
            <a:endParaRPr lang="cs-CZ" alt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93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repl"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repl"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67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8" name="Přímá spojnice 7"/>
          <p:cNvCxnSpPr>
            <a:cxnSpLocks noChangeShapeType="1"/>
          </p:cNvCxnSpPr>
          <p:nvPr/>
        </p:nvCxnSpPr>
        <p:spPr bwMode="auto">
          <a:xfrm flipH="1">
            <a:off x="2124075" y="5676900"/>
            <a:ext cx="590391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nice 8"/>
          <p:cNvCxnSpPr>
            <a:cxnSpLocks noChangeShapeType="1"/>
          </p:cNvCxnSpPr>
          <p:nvPr/>
        </p:nvCxnSpPr>
        <p:spPr bwMode="auto">
          <a:xfrm flipH="1">
            <a:off x="2124075" y="1822450"/>
            <a:ext cx="1223963" cy="3857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blouk 9"/>
          <p:cNvSpPr/>
          <p:nvPr/>
        </p:nvSpPr>
        <p:spPr bwMode="auto">
          <a:xfrm>
            <a:off x="1258888" y="4127500"/>
            <a:ext cx="2720975" cy="3117850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11" name="Přímá spojnice 10"/>
          <p:cNvCxnSpPr>
            <a:cxnSpLocks noChangeShapeType="1"/>
          </p:cNvCxnSpPr>
          <p:nvPr/>
        </p:nvCxnSpPr>
        <p:spPr bwMode="auto">
          <a:xfrm>
            <a:off x="2124075" y="5607050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Přímá spojnice 11"/>
          <p:cNvCxnSpPr>
            <a:cxnSpLocks noChangeShapeType="1"/>
          </p:cNvCxnSpPr>
          <p:nvPr/>
        </p:nvCxnSpPr>
        <p:spPr bwMode="auto">
          <a:xfrm>
            <a:off x="5076825" y="5588000"/>
            <a:ext cx="0" cy="179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>
            <a:off x="3059113" y="2470150"/>
            <a:ext cx="180975" cy="88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692275" y="5748338"/>
            <a:ext cx="11509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603500" y="1812925"/>
            <a:ext cx="5762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787900" y="5788025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8688" name="Obdélník 16"/>
          <p:cNvSpPr>
            <a:spLocks noChangeArrowheads="1"/>
          </p:cNvSpPr>
          <p:nvPr/>
        </p:nvSpPr>
        <p:spPr bwMode="auto">
          <a:xfrm>
            <a:off x="250825" y="746125"/>
            <a:ext cx="8929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Změřte a zapište velikost úhlu</a:t>
            </a:r>
          </a:p>
        </p:txBody>
      </p:sp>
    </p:spTree>
    <p:extLst>
      <p:ext uri="{BB962C8B-B14F-4D97-AF65-F5344CB8AC3E}">
        <p14:creationId xmlns:p14="http://schemas.microsoft.com/office/powerpoint/2010/main" val="311297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70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703" name="Obdélník 16"/>
          <p:cNvSpPr>
            <a:spLocks noChangeArrowheads="1"/>
          </p:cNvSpPr>
          <p:nvPr/>
        </p:nvSpPr>
        <p:spPr bwMode="auto">
          <a:xfrm>
            <a:off x="250825" y="746125"/>
            <a:ext cx="8929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Změřte a zapište velikost úhlu</a:t>
            </a:r>
          </a:p>
        </p:txBody>
      </p: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2124075" y="4910138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Přímá spojnice 24"/>
          <p:cNvCxnSpPr>
            <a:cxnSpLocks noChangeShapeType="1"/>
          </p:cNvCxnSpPr>
          <p:nvPr/>
        </p:nvCxnSpPr>
        <p:spPr bwMode="auto">
          <a:xfrm>
            <a:off x="1258888" y="4979988"/>
            <a:ext cx="5903912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6" name="Přímá spojnice 25"/>
          <p:cNvCxnSpPr>
            <a:cxnSpLocks noChangeShapeType="1"/>
          </p:cNvCxnSpPr>
          <p:nvPr/>
        </p:nvCxnSpPr>
        <p:spPr bwMode="auto">
          <a:xfrm>
            <a:off x="7092950" y="1341438"/>
            <a:ext cx="69850" cy="36417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Oblouk 20"/>
          <p:cNvSpPr/>
          <p:nvPr/>
        </p:nvSpPr>
        <p:spPr bwMode="auto">
          <a:xfrm rot="21213663" flipH="1">
            <a:off x="5657850" y="2946400"/>
            <a:ext cx="3297238" cy="3725863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29708" name="Přímá spojnice 28"/>
          <p:cNvCxnSpPr>
            <a:cxnSpLocks noChangeShapeType="1"/>
          </p:cNvCxnSpPr>
          <p:nvPr/>
        </p:nvCxnSpPr>
        <p:spPr bwMode="auto">
          <a:xfrm flipH="1">
            <a:off x="7164388" y="4891088"/>
            <a:ext cx="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9" name="Přímá spojnice 29"/>
          <p:cNvCxnSpPr>
            <a:cxnSpLocks noChangeShapeType="1"/>
          </p:cNvCxnSpPr>
          <p:nvPr/>
        </p:nvCxnSpPr>
        <p:spPr bwMode="auto">
          <a:xfrm flipH="1">
            <a:off x="7002463" y="1533525"/>
            <a:ext cx="180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0" name="Text Box 14"/>
          <p:cNvSpPr txBox="1">
            <a:spLocks noChangeArrowheads="1"/>
          </p:cNvSpPr>
          <p:nvPr/>
        </p:nvSpPr>
        <p:spPr bwMode="auto">
          <a:xfrm flipH="1">
            <a:off x="7092950" y="5051425"/>
            <a:ext cx="8445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 flipH="1">
            <a:off x="7289800" y="1155700"/>
            <a:ext cx="5762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29712" name="Text Box 14"/>
          <p:cNvSpPr txBox="1">
            <a:spLocks noChangeArrowheads="1"/>
          </p:cNvSpPr>
          <p:nvPr/>
        </p:nvSpPr>
        <p:spPr bwMode="auto">
          <a:xfrm flipH="1">
            <a:off x="1692275" y="5046663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18471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Oblouk 1"/>
          <p:cNvSpPr/>
          <p:nvPr/>
        </p:nvSpPr>
        <p:spPr bwMode="auto">
          <a:xfrm>
            <a:off x="-2557463" y="1412875"/>
            <a:ext cx="6481763" cy="5400675"/>
          </a:xfrm>
          <a:prstGeom prst="arc">
            <a:avLst>
              <a:gd name="adj1" fmla="val 18750909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078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- názvosloví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95288" y="908050"/>
            <a:ext cx="5472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400" b="0" dirty="0">
                <a:solidFill>
                  <a:srgbClr val="333399"/>
                </a:solidFill>
                <a:latin typeface="Calisto MT" pitchFamily="18" charset="0"/>
              </a:rPr>
              <a:t>Úhel a bod</a:t>
            </a:r>
          </a:p>
        </p:txBody>
      </p:sp>
      <p:cxnSp>
        <p:nvCxnSpPr>
          <p:cNvPr id="30" name="Přímá spojnice 29"/>
          <p:cNvCxnSpPr>
            <a:cxnSpLocks noChangeShapeType="1"/>
          </p:cNvCxnSpPr>
          <p:nvPr/>
        </p:nvCxnSpPr>
        <p:spPr bwMode="auto">
          <a:xfrm flipH="1">
            <a:off x="684213" y="4117975"/>
            <a:ext cx="3240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Přímá spojnice 31"/>
          <p:cNvCxnSpPr>
            <a:cxnSpLocks noChangeShapeType="1"/>
          </p:cNvCxnSpPr>
          <p:nvPr/>
        </p:nvCxnSpPr>
        <p:spPr bwMode="auto">
          <a:xfrm flipH="1">
            <a:off x="684213" y="1741488"/>
            <a:ext cx="2159000" cy="2376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Oblouk 32"/>
          <p:cNvSpPr/>
          <p:nvPr/>
        </p:nvSpPr>
        <p:spPr bwMode="auto">
          <a:xfrm>
            <a:off x="-828600" y="2637248"/>
            <a:ext cx="3024000" cy="3024000"/>
          </a:xfrm>
          <a:prstGeom prst="arc">
            <a:avLst>
              <a:gd name="adj1" fmla="val 1870122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34" name="Přímá spojnice 33"/>
          <p:cNvCxnSpPr>
            <a:cxnSpLocks noChangeShapeType="1"/>
          </p:cNvCxnSpPr>
          <p:nvPr/>
        </p:nvCxnSpPr>
        <p:spPr bwMode="auto">
          <a:xfrm>
            <a:off x="684213" y="4046538"/>
            <a:ext cx="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3275856" y="4050000"/>
            <a:ext cx="0" cy="144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>
            <a:off x="2484438" y="2084388"/>
            <a:ext cx="71437" cy="90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50825" y="4187825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124075" y="1666875"/>
            <a:ext cx="35969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3059833" y="4225925"/>
            <a:ext cx="5040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4211960" y="908720"/>
            <a:ext cx="72008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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4649391" y="908720"/>
            <a:ext cx="1074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&lt; AVB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1461294" y="3441495"/>
            <a:ext cx="6048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276350" y="5845770"/>
            <a:ext cx="20891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&lt; AVB = 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9" name="Oblouk 48"/>
          <p:cNvSpPr/>
          <p:nvPr/>
        </p:nvSpPr>
        <p:spPr bwMode="auto">
          <a:xfrm rot="2381868">
            <a:off x="1200150" y="5961430"/>
            <a:ext cx="288925" cy="288925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50" name="Oblouk 49"/>
          <p:cNvSpPr/>
          <p:nvPr/>
        </p:nvSpPr>
        <p:spPr bwMode="auto">
          <a:xfrm rot="2381868">
            <a:off x="4584302" y="1019472"/>
            <a:ext cx="288925" cy="287338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4427984" y="2461098"/>
            <a:ext cx="4752528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Body X, Y Z patří (náleží) úhlu AVB</a:t>
            </a:r>
          </a:p>
        </p:txBody>
      </p:sp>
      <p:cxnSp>
        <p:nvCxnSpPr>
          <p:cNvPr id="53" name="Přímá spojnice 52"/>
          <p:cNvCxnSpPr>
            <a:cxnSpLocks noChangeShapeType="1"/>
          </p:cNvCxnSpPr>
          <p:nvPr/>
        </p:nvCxnSpPr>
        <p:spPr bwMode="auto">
          <a:xfrm>
            <a:off x="1475656" y="3194497"/>
            <a:ext cx="71437" cy="9048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1115616" y="2708920"/>
            <a:ext cx="5040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4165805" y="3293988"/>
            <a:ext cx="936104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K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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4211960" y="1412776"/>
            <a:ext cx="72008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Y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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4649391" y="1453282"/>
            <a:ext cx="1074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&lt; AVB</a:t>
            </a:r>
          </a:p>
        </p:txBody>
      </p:sp>
      <p:sp>
        <p:nvSpPr>
          <p:cNvPr id="58" name="Oblouk 57"/>
          <p:cNvSpPr/>
          <p:nvPr/>
        </p:nvSpPr>
        <p:spPr bwMode="auto">
          <a:xfrm rot="2381868">
            <a:off x="4584302" y="1555475"/>
            <a:ext cx="288925" cy="287338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59" name="Přímá spojnice 58"/>
          <p:cNvCxnSpPr>
            <a:cxnSpLocks noChangeShapeType="1"/>
          </p:cNvCxnSpPr>
          <p:nvPr/>
        </p:nvCxnSpPr>
        <p:spPr bwMode="auto">
          <a:xfrm>
            <a:off x="3851920" y="4050000"/>
            <a:ext cx="0" cy="1440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Text Box 14"/>
          <p:cNvSpPr txBox="1">
            <a:spLocks noChangeArrowheads="1"/>
          </p:cNvSpPr>
          <p:nvPr/>
        </p:nvSpPr>
        <p:spPr bwMode="auto">
          <a:xfrm>
            <a:off x="3707904" y="4221088"/>
            <a:ext cx="5040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rgbClr val="FF0000"/>
                </a:solidFill>
                <a:latin typeface="Times New Roman" pitchFamily="18" charset="0"/>
              </a:rPr>
              <a:t>Y</a:t>
            </a:r>
          </a:p>
        </p:txBody>
      </p:sp>
      <p:cxnSp>
        <p:nvCxnSpPr>
          <p:cNvPr id="61" name="Přímá spojnice 60"/>
          <p:cNvCxnSpPr>
            <a:cxnSpLocks noChangeShapeType="1"/>
          </p:cNvCxnSpPr>
          <p:nvPr/>
        </p:nvCxnSpPr>
        <p:spPr bwMode="auto">
          <a:xfrm>
            <a:off x="3059832" y="2996952"/>
            <a:ext cx="71437" cy="9048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Přímá spojnice 61"/>
          <p:cNvCxnSpPr>
            <a:cxnSpLocks noChangeShapeType="1"/>
          </p:cNvCxnSpPr>
          <p:nvPr/>
        </p:nvCxnSpPr>
        <p:spPr bwMode="auto">
          <a:xfrm flipH="1">
            <a:off x="3059832" y="2996952"/>
            <a:ext cx="71437" cy="9048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3059832" y="3052316"/>
            <a:ext cx="5040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rgbClr val="FF0000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64" name="Text Box 14"/>
          <p:cNvSpPr txBox="1">
            <a:spLocks noChangeArrowheads="1"/>
          </p:cNvSpPr>
          <p:nvPr/>
        </p:nvSpPr>
        <p:spPr bwMode="auto">
          <a:xfrm>
            <a:off x="4211960" y="1916832"/>
            <a:ext cx="72008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Z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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4649391" y="1957338"/>
            <a:ext cx="1074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&lt; AVB</a:t>
            </a:r>
          </a:p>
        </p:txBody>
      </p:sp>
      <p:sp>
        <p:nvSpPr>
          <p:cNvPr id="66" name="Oblouk 65"/>
          <p:cNvSpPr/>
          <p:nvPr/>
        </p:nvSpPr>
        <p:spPr bwMode="auto">
          <a:xfrm rot="2381868">
            <a:off x="4584303" y="2062135"/>
            <a:ext cx="288925" cy="287338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4649391" y="3325490"/>
            <a:ext cx="1074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&lt; AVB</a:t>
            </a:r>
          </a:p>
        </p:txBody>
      </p:sp>
      <p:sp>
        <p:nvSpPr>
          <p:cNvPr id="68" name="Oblouk 67"/>
          <p:cNvSpPr/>
          <p:nvPr/>
        </p:nvSpPr>
        <p:spPr bwMode="auto">
          <a:xfrm rot="2381868">
            <a:off x="4584303" y="3436463"/>
            <a:ext cx="288925" cy="287338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sp>
        <p:nvSpPr>
          <p:cNvPr id="69" name="Text Box 14"/>
          <p:cNvSpPr txBox="1">
            <a:spLocks noChangeArrowheads="1"/>
          </p:cNvSpPr>
          <p:nvPr/>
        </p:nvSpPr>
        <p:spPr bwMode="auto">
          <a:xfrm>
            <a:off x="4427984" y="4477322"/>
            <a:ext cx="4752528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Body K, L nepatří (nenáleží) 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400" dirty="0">
                <a:solidFill>
                  <a:schemeClr val="tx1"/>
                </a:solidFill>
                <a:latin typeface="Times New Roman" pitchFamily="18" charset="0"/>
              </a:rPr>
              <a:t>                                  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úhlu AVB</a:t>
            </a:r>
          </a:p>
        </p:txBody>
      </p:sp>
      <p:cxnSp>
        <p:nvCxnSpPr>
          <p:cNvPr id="70" name="Přímá spojnice 69"/>
          <p:cNvCxnSpPr>
            <a:cxnSpLocks noChangeShapeType="1"/>
          </p:cNvCxnSpPr>
          <p:nvPr/>
        </p:nvCxnSpPr>
        <p:spPr bwMode="auto">
          <a:xfrm>
            <a:off x="611560" y="1772816"/>
            <a:ext cx="71437" cy="9048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Přímá spojnice 70"/>
          <p:cNvCxnSpPr>
            <a:cxnSpLocks noChangeShapeType="1"/>
          </p:cNvCxnSpPr>
          <p:nvPr/>
        </p:nvCxnSpPr>
        <p:spPr bwMode="auto">
          <a:xfrm flipH="1">
            <a:off x="611560" y="1772816"/>
            <a:ext cx="71437" cy="9048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611560" y="1828180"/>
            <a:ext cx="5040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rgbClr val="0070C0"/>
                </a:solidFill>
                <a:latin typeface="Times New Roman" pitchFamily="18" charset="0"/>
              </a:rPr>
              <a:t>K</a:t>
            </a:r>
          </a:p>
        </p:txBody>
      </p:sp>
      <p:cxnSp>
        <p:nvCxnSpPr>
          <p:cNvPr id="73" name="Přímá spojnice 72"/>
          <p:cNvCxnSpPr>
            <a:cxnSpLocks noChangeShapeType="1"/>
          </p:cNvCxnSpPr>
          <p:nvPr/>
        </p:nvCxnSpPr>
        <p:spPr bwMode="auto">
          <a:xfrm>
            <a:off x="1619672" y="4437112"/>
            <a:ext cx="71437" cy="9048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Přímá spojnice 73"/>
          <p:cNvCxnSpPr>
            <a:cxnSpLocks noChangeShapeType="1"/>
          </p:cNvCxnSpPr>
          <p:nvPr/>
        </p:nvCxnSpPr>
        <p:spPr bwMode="auto">
          <a:xfrm flipH="1">
            <a:off x="1619672" y="4437112"/>
            <a:ext cx="71437" cy="9048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1619672" y="4492476"/>
            <a:ext cx="5040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 dirty="0">
                <a:solidFill>
                  <a:srgbClr val="0070C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4165805" y="3897140"/>
            <a:ext cx="936104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L</a:t>
            </a: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</a:t>
            </a:r>
            <a:endParaRPr lang="cs-CZ" altLang="cs-CZ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8" name="Text Box 14"/>
          <p:cNvSpPr txBox="1">
            <a:spLocks noChangeArrowheads="1"/>
          </p:cNvSpPr>
          <p:nvPr/>
        </p:nvSpPr>
        <p:spPr bwMode="auto">
          <a:xfrm>
            <a:off x="4649391" y="3928642"/>
            <a:ext cx="107473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400" b="0" dirty="0">
                <a:solidFill>
                  <a:schemeClr val="tx1"/>
                </a:solidFill>
                <a:latin typeface="Times New Roman" pitchFamily="18" charset="0"/>
              </a:rPr>
              <a:t>&lt; AVB</a:t>
            </a:r>
          </a:p>
        </p:txBody>
      </p:sp>
      <p:sp>
        <p:nvSpPr>
          <p:cNvPr id="79" name="Oblouk 78"/>
          <p:cNvSpPr/>
          <p:nvPr/>
        </p:nvSpPr>
        <p:spPr bwMode="auto">
          <a:xfrm rot="2381868">
            <a:off x="4584303" y="4032414"/>
            <a:ext cx="288925" cy="287338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214921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50" grpId="0" animBg="1"/>
      <p:bldP spid="52" grpId="0"/>
      <p:bldP spid="54" grpId="0"/>
      <p:bldP spid="55" grpId="0"/>
      <p:bldP spid="56" grpId="0"/>
      <p:bldP spid="57" grpId="0"/>
      <p:bldP spid="58" grpId="0" animBg="1"/>
      <p:bldP spid="60" grpId="0"/>
      <p:bldP spid="63" grpId="0"/>
      <p:bldP spid="64" grpId="0"/>
      <p:bldP spid="65" grpId="0"/>
      <p:bldP spid="66" grpId="0" animBg="1"/>
      <p:bldP spid="67" grpId="0"/>
      <p:bldP spid="68" grpId="0" animBg="1"/>
      <p:bldP spid="69" grpId="0"/>
      <p:bldP spid="72" grpId="0"/>
      <p:bldP spid="75" grpId="0"/>
      <p:bldP spid="76" grpId="0"/>
      <p:bldP spid="78" grpId="0"/>
      <p:bldP spid="7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072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727" name="Obdélník 16"/>
          <p:cNvSpPr>
            <a:spLocks noChangeArrowheads="1"/>
          </p:cNvSpPr>
          <p:nvPr/>
        </p:nvSpPr>
        <p:spPr bwMode="auto">
          <a:xfrm>
            <a:off x="250825" y="746125"/>
            <a:ext cx="8929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Změřte a zapište velikost úhlu</a:t>
            </a:r>
          </a:p>
        </p:txBody>
      </p:sp>
      <p:cxnSp>
        <p:nvCxnSpPr>
          <p:cNvPr id="30728" name="Přímá spojnice 24"/>
          <p:cNvCxnSpPr>
            <a:cxnSpLocks noChangeShapeType="1"/>
          </p:cNvCxnSpPr>
          <p:nvPr/>
        </p:nvCxnSpPr>
        <p:spPr bwMode="auto">
          <a:xfrm>
            <a:off x="684213" y="5657850"/>
            <a:ext cx="5313362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Přímá spojnice 25"/>
          <p:cNvCxnSpPr>
            <a:cxnSpLocks noChangeShapeType="1"/>
          </p:cNvCxnSpPr>
          <p:nvPr/>
        </p:nvCxnSpPr>
        <p:spPr bwMode="auto">
          <a:xfrm flipH="1">
            <a:off x="5997575" y="1772816"/>
            <a:ext cx="1814785" cy="388820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0" name="Text Box 14"/>
          <p:cNvSpPr txBox="1">
            <a:spLocks noChangeArrowheads="1"/>
          </p:cNvSpPr>
          <p:nvPr/>
        </p:nvSpPr>
        <p:spPr bwMode="auto">
          <a:xfrm flipH="1">
            <a:off x="4918075" y="4749800"/>
            <a:ext cx="60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36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</a:t>
            </a:r>
            <a:endParaRPr lang="cs-CZ" altLang="cs-CZ" sz="3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" name="Oblouk 29"/>
          <p:cNvSpPr/>
          <p:nvPr/>
        </p:nvSpPr>
        <p:spPr bwMode="auto">
          <a:xfrm rot="21269926" flipH="1">
            <a:off x="4227807" y="3786531"/>
            <a:ext cx="3441389" cy="3500438"/>
          </a:xfrm>
          <a:prstGeom prst="arc">
            <a:avLst>
              <a:gd name="adj1" fmla="val 1410511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3785591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74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751" name="Obdélník 16"/>
          <p:cNvSpPr>
            <a:spLocks noChangeArrowheads="1"/>
          </p:cNvSpPr>
          <p:nvPr/>
        </p:nvSpPr>
        <p:spPr bwMode="auto">
          <a:xfrm>
            <a:off x="250825" y="746125"/>
            <a:ext cx="8929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Změřte a zapište velikost úhlu</a:t>
            </a:r>
          </a:p>
        </p:txBody>
      </p:sp>
      <p:cxnSp>
        <p:nvCxnSpPr>
          <p:cNvPr id="31752" name="Přímá spojnice 24"/>
          <p:cNvCxnSpPr>
            <a:cxnSpLocks noChangeShapeType="1"/>
          </p:cNvCxnSpPr>
          <p:nvPr/>
        </p:nvCxnSpPr>
        <p:spPr bwMode="auto">
          <a:xfrm flipH="1">
            <a:off x="2124075" y="5969000"/>
            <a:ext cx="590391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Přímá spojnice 25"/>
          <p:cNvCxnSpPr>
            <a:cxnSpLocks noChangeShapeType="1"/>
          </p:cNvCxnSpPr>
          <p:nvPr/>
        </p:nvCxnSpPr>
        <p:spPr bwMode="auto">
          <a:xfrm>
            <a:off x="1692275" y="2114550"/>
            <a:ext cx="431800" cy="3857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4" name="Přímá spojnice 27"/>
          <p:cNvCxnSpPr>
            <a:cxnSpLocks noChangeShapeType="1"/>
          </p:cNvCxnSpPr>
          <p:nvPr/>
        </p:nvCxnSpPr>
        <p:spPr bwMode="auto">
          <a:xfrm>
            <a:off x="2124075" y="5899150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5" name="Text Box 14"/>
          <p:cNvSpPr txBox="1">
            <a:spLocks noChangeArrowheads="1"/>
          </p:cNvSpPr>
          <p:nvPr/>
        </p:nvSpPr>
        <p:spPr bwMode="auto">
          <a:xfrm>
            <a:off x="2600325" y="5060950"/>
            <a:ext cx="60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3600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cs-CZ" altLang="cs-CZ" sz="3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" name="Oblouk 31"/>
          <p:cNvSpPr/>
          <p:nvPr/>
        </p:nvSpPr>
        <p:spPr bwMode="auto">
          <a:xfrm rot="21179503">
            <a:off x="93663" y="4295775"/>
            <a:ext cx="4149725" cy="3935413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291817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77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775" name="Obdélník 16"/>
          <p:cNvSpPr>
            <a:spLocks noChangeArrowheads="1"/>
          </p:cNvSpPr>
          <p:nvPr/>
        </p:nvSpPr>
        <p:spPr bwMode="auto">
          <a:xfrm>
            <a:off x="250825" y="746125"/>
            <a:ext cx="8929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Změřte a zapište velikost úhlu</a:t>
            </a:r>
          </a:p>
        </p:txBody>
      </p:sp>
      <p:cxnSp>
        <p:nvCxnSpPr>
          <p:cNvPr id="13" name="Přímá spojnice 12"/>
          <p:cNvCxnSpPr>
            <a:cxnSpLocks noChangeShapeType="1"/>
          </p:cNvCxnSpPr>
          <p:nvPr/>
        </p:nvCxnSpPr>
        <p:spPr bwMode="auto">
          <a:xfrm flipH="1">
            <a:off x="2124075" y="5227638"/>
            <a:ext cx="590391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 flipH="1">
            <a:off x="2124075" y="1373188"/>
            <a:ext cx="3527425" cy="3857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Oblouk 14"/>
          <p:cNvSpPr/>
          <p:nvPr/>
        </p:nvSpPr>
        <p:spPr bwMode="auto">
          <a:xfrm rot="855904">
            <a:off x="2014538" y="3843338"/>
            <a:ext cx="2151062" cy="2308225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2124075" y="5157788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5076825" y="5138738"/>
            <a:ext cx="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18"/>
          <p:cNvCxnSpPr>
            <a:cxnSpLocks noChangeShapeType="1"/>
          </p:cNvCxnSpPr>
          <p:nvPr/>
        </p:nvCxnSpPr>
        <p:spPr bwMode="auto">
          <a:xfrm>
            <a:off x="3924300" y="3195638"/>
            <a:ext cx="71438" cy="90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692275" y="5299075"/>
            <a:ext cx="11509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563938" y="2778125"/>
            <a:ext cx="11509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787900" y="5338763"/>
            <a:ext cx="11525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4745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79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799" name="Obdélník 16"/>
          <p:cNvSpPr>
            <a:spLocks noChangeArrowheads="1"/>
          </p:cNvSpPr>
          <p:nvPr/>
        </p:nvSpPr>
        <p:spPr bwMode="auto">
          <a:xfrm>
            <a:off x="250825" y="746125"/>
            <a:ext cx="8929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Změřte a zapište velikost úhlu</a:t>
            </a:r>
          </a:p>
        </p:txBody>
      </p:sp>
      <p:cxnSp>
        <p:nvCxnSpPr>
          <p:cNvPr id="33800" name="Přímá spojnice 24"/>
          <p:cNvCxnSpPr>
            <a:cxnSpLocks noChangeShapeType="1"/>
          </p:cNvCxnSpPr>
          <p:nvPr/>
        </p:nvCxnSpPr>
        <p:spPr bwMode="auto">
          <a:xfrm flipH="1">
            <a:off x="2484438" y="5703888"/>
            <a:ext cx="5903912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1" name="Přímá spojnice 25"/>
          <p:cNvCxnSpPr>
            <a:cxnSpLocks noChangeShapeType="1"/>
          </p:cNvCxnSpPr>
          <p:nvPr/>
        </p:nvCxnSpPr>
        <p:spPr bwMode="auto">
          <a:xfrm>
            <a:off x="1403350" y="1560513"/>
            <a:ext cx="1081088" cy="4146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2" name="Přímá spojnice 27"/>
          <p:cNvCxnSpPr>
            <a:cxnSpLocks noChangeShapeType="1"/>
          </p:cNvCxnSpPr>
          <p:nvPr/>
        </p:nvCxnSpPr>
        <p:spPr bwMode="auto">
          <a:xfrm>
            <a:off x="2484438" y="5634038"/>
            <a:ext cx="0" cy="180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3" name="Text Box 14"/>
          <p:cNvSpPr txBox="1">
            <a:spLocks noChangeArrowheads="1"/>
          </p:cNvSpPr>
          <p:nvPr/>
        </p:nvSpPr>
        <p:spPr bwMode="auto">
          <a:xfrm>
            <a:off x="2960688" y="4795838"/>
            <a:ext cx="60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l-GR" altLang="cs-CZ" sz="36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β</a:t>
            </a:r>
            <a:endParaRPr lang="cs-CZ" altLang="cs-CZ" sz="3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" name="Oblouk 26"/>
          <p:cNvSpPr/>
          <p:nvPr/>
        </p:nvSpPr>
        <p:spPr bwMode="auto">
          <a:xfrm rot="21179503">
            <a:off x="42863" y="4056063"/>
            <a:ext cx="4562475" cy="3933825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366678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82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měření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823" name="Obdélník 1"/>
          <p:cNvSpPr>
            <a:spLocks noChangeArrowheads="1"/>
          </p:cNvSpPr>
          <p:nvPr/>
        </p:nvSpPr>
        <p:spPr bwMode="auto">
          <a:xfrm>
            <a:off x="250825" y="765175"/>
            <a:ext cx="8569325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Narýsujte libovolné úhly </a:t>
            </a: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ABC, KVL a XYZ. </a:t>
            </a:r>
          </a:p>
          <a:p>
            <a:r>
              <a:rPr lang="cs-CZ" altLang="cs-CZ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Změřte a zapište </a:t>
            </a: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jejich velikost</a:t>
            </a:r>
            <a:endParaRPr lang="cs-CZ" altLang="cs-CZ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44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84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847" name="Obdélník 16"/>
          <p:cNvSpPr>
            <a:spLocks noChangeArrowheads="1"/>
          </p:cNvSpPr>
          <p:nvPr/>
        </p:nvSpPr>
        <p:spPr bwMode="auto">
          <a:xfrm>
            <a:off x="2051050" y="3213100"/>
            <a:ext cx="51133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54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Konec prezentace</a:t>
            </a:r>
          </a:p>
        </p:txBody>
      </p:sp>
    </p:spTree>
    <p:extLst>
      <p:ext uri="{BB962C8B-B14F-4D97-AF65-F5344CB8AC3E}">
        <p14:creationId xmlns:p14="http://schemas.microsoft.com/office/powerpoint/2010/main" val="175753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0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jednotky velikosti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95288" y="969963"/>
            <a:ext cx="547211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Jednotky velikosti úhlu: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755650" y="1803400"/>
            <a:ext cx="20161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stupně:    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55650" y="2554288"/>
            <a:ext cx="2736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minuty:   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859338" y="2205038"/>
            <a:ext cx="2376487" cy="58737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1</a:t>
            </a:r>
            <a:r>
              <a:rPr lang="en-US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 60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95288" y="3316288"/>
            <a:ext cx="43195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Zápis velikosti úhlu: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863600" y="4095750"/>
            <a:ext cx="32035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b="0">
                <a:solidFill>
                  <a:schemeClr val="tx1"/>
                </a:solidFill>
                <a:latin typeface="Times New Roman" pitchFamily="18" charset="0"/>
              </a:rPr>
              <a:t>|&lt; AVB| = 50</a:t>
            </a:r>
            <a:r>
              <a:rPr lang="cs-CZ" altLang="cs-CZ" b="0" baseline="30000">
                <a:solidFill>
                  <a:schemeClr val="tx1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" name="Oblouk 19"/>
          <p:cNvSpPr/>
          <p:nvPr/>
        </p:nvSpPr>
        <p:spPr bwMode="auto">
          <a:xfrm rot="2381868">
            <a:off x="869950" y="4241800"/>
            <a:ext cx="323850" cy="323850"/>
          </a:xfrm>
          <a:prstGeom prst="arc">
            <a:avLst>
              <a:gd name="adj1" fmla="val 16200000"/>
              <a:gd name="adj2" fmla="val 21561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 sz="3200" b="0"/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863600" y="4857750"/>
            <a:ext cx="22685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750"/>
              </a:spcBef>
            </a:pPr>
            <a:r>
              <a:rPr lang="cs-CZ" altLang="cs-CZ" b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</a:t>
            </a:r>
            <a:r>
              <a:rPr lang="cs-CZ" altLang="cs-CZ" b="0">
                <a:solidFill>
                  <a:schemeClr val="tx1"/>
                </a:solidFill>
                <a:latin typeface="Times New Roman" pitchFamily="18" charset="0"/>
              </a:rPr>
              <a:t> = 70</a:t>
            </a:r>
            <a:r>
              <a:rPr lang="cs-CZ" altLang="cs-CZ" b="0" baseline="30000">
                <a:solidFill>
                  <a:schemeClr val="tx1"/>
                </a:solidFill>
                <a:latin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1523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5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5081588" y="5253038"/>
            <a:ext cx="3540125" cy="552450"/>
          </a:xfrm>
          <a:custGeom>
            <a:avLst/>
            <a:gdLst>
              <a:gd name="T0" fmla="*/ 3456706 w 3539460"/>
              <a:gd name="T1" fmla="*/ 547688 h 552450"/>
              <a:gd name="T2" fmla="*/ 0 w 3539460"/>
              <a:gd name="T3" fmla="*/ 552450 h 552450"/>
              <a:gd name="T4" fmla="*/ 3461475 w 3539460"/>
              <a:gd name="T5" fmla="*/ 0 h 552450"/>
              <a:gd name="T6" fmla="*/ 3542527 w 3539460"/>
              <a:gd name="T7" fmla="*/ 285750 h 552450"/>
              <a:gd name="T8" fmla="*/ 3456706 w 3539460"/>
              <a:gd name="T9" fmla="*/ 547688 h 552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39460" h="552450">
                <a:moveTo>
                  <a:pt x="3452812" y="547688"/>
                </a:moveTo>
                <a:lnTo>
                  <a:pt x="0" y="552450"/>
                </a:lnTo>
                <a:lnTo>
                  <a:pt x="3457575" y="0"/>
                </a:lnTo>
                <a:cubicBezTo>
                  <a:pt x="3484562" y="95250"/>
                  <a:pt x="3535363" y="85725"/>
                  <a:pt x="3538537" y="285750"/>
                </a:cubicBezTo>
                <a:cubicBezTo>
                  <a:pt x="3548062" y="449263"/>
                  <a:pt x="3481387" y="460375"/>
                  <a:pt x="3452812" y="547688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10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  <p:cxnSp>
        <p:nvCxnSpPr>
          <p:cNvPr id="10" name="Přímá spojnice 9"/>
          <p:cNvCxnSpPr>
            <a:cxnSpLocks noChangeShapeType="1"/>
          </p:cNvCxnSpPr>
          <p:nvPr/>
        </p:nvCxnSpPr>
        <p:spPr bwMode="auto">
          <a:xfrm flipH="1">
            <a:off x="5076825" y="5808663"/>
            <a:ext cx="35448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nice 10"/>
          <p:cNvCxnSpPr>
            <a:cxnSpLocks noChangeShapeType="1"/>
          </p:cNvCxnSpPr>
          <p:nvPr/>
        </p:nvCxnSpPr>
        <p:spPr bwMode="auto">
          <a:xfrm flipH="1">
            <a:off x="5076825" y="5253038"/>
            <a:ext cx="3544888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4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49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51" name="Volný tvar 29"/>
          <p:cNvSpPr>
            <a:spLocks/>
          </p:cNvSpPr>
          <p:nvPr/>
        </p:nvSpPr>
        <p:spPr bwMode="auto">
          <a:xfrm>
            <a:off x="5081588" y="4649788"/>
            <a:ext cx="3535362" cy="1155700"/>
          </a:xfrm>
          <a:custGeom>
            <a:avLst/>
            <a:gdLst>
              <a:gd name="T0" fmla="*/ 3456335 w 3534761"/>
              <a:gd name="T1" fmla="*/ 1149367 h 1157287"/>
              <a:gd name="T2" fmla="*/ 0 w 3534761"/>
              <a:gd name="T3" fmla="*/ 1154115 h 1157287"/>
              <a:gd name="T4" fmla="*/ 3356221 w 3534761"/>
              <a:gd name="T5" fmla="*/ 0 h 1157287"/>
              <a:gd name="T6" fmla="*/ 3537381 w 3534761"/>
              <a:gd name="T7" fmla="*/ 588930 h 1157287"/>
              <a:gd name="T8" fmla="*/ 3456335 w 3534761"/>
              <a:gd name="T9" fmla="*/ 1149367 h 1157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34761" h="1157287">
                <a:moveTo>
                  <a:pt x="3452812" y="1152525"/>
                </a:moveTo>
                <a:lnTo>
                  <a:pt x="0" y="1157287"/>
                </a:lnTo>
                <a:lnTo>
                  <a:pt x="3352800" y="0"/>
                </a:lnTo>
                <a:cubicBezTo>
                  <a:pt x="3379787" y="95250"/>
                  <a:pt x="3530601" y="390524"/>
                  <a:pt x="3533775" y="590549"/>
                </a:cubicBezTo>
                <a:cubicBezTo>
                  <a:pt x="3543300" y="754062"/>
                  <a:pt x="3481387" y="1065212"/>
                  <a:pt x="3452812" y="1152525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6152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5988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3" name="Přímá spojnice 28"/>
          <p:cNvCxnSpPr>
            <a:cxnSpLocks noChangeShapeType="1"/>
          </p:cNvCxnSpPr>
          <p:nvPr/>
        </p:nvCxnSpPr>
        <p:spPr bwMode="auto">
          <a:xfrm flipH="1">
            <a:off x="5076825" y="4614863"/>
            <a:ext cx="3455988" cy="1193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20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2880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173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75" name="Volný tvar 29"/>
          <p:cNvSpPr>
            <a:spLocks/>
          </p:cNvSpPr>
          <p:nvPr/>
        </p:nvSpPr>
        <p:spPr bwMode="auto">
          <a:xfrm>
            <a:off x="5081588" y="4167188"/>
            <a:ext cx="3484562" cy="1638300"/>
          </a:xfrm>
          <a:custGeom>
            <a:avLst/>
            <a:gdLst>
              <a:gd name="T0" fmla="*/ 3451849 w 3484724"/>
              <a:gd name="T1" fmla="*/ 1633538 h 1638300"/>
              <a:gd name="T2" fmla="*/ 0 w 3484724"/>
              <a:gd name="T3" fmla="*/ 1638300 h 1638300"/>
              <a:gd name="T4" fmla="*/ 3028104 w 3484724"/>
              <a:gd name="T5" fmla="*/ 0 h 1638300"/>
              <a:gd name="T6" fmla="*/ 3456609 w 3484724"/>
              <a:gd name="T7" fmla="*/ 847725 h 1638300"/>
              <a:gd name="T8" fmla="*/ 3451849 w 3484724"/>
              <a:gd name="T9" fmla="*/ 1633538 h 1638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4724" h="1638300">
                <a:moveTo>
                  <a:pt x="3452812" y="1633538"/>
                </a:moveTo>
                <a:lnTo>
                  <a:pt x="0" y="1638300"/>
                </a:lnTo>
                <a:lnTo>
                  <a:pt x="3028950" y="0"/>
                </a:lnTo>
                <a:cubicBezTo>
                  <a:pt x="3055937" y="95250"/>
                  <a:pt x="3459163" y="514350"/>
                  <a:pt x="3457575" y="847725"/>
                </a:cubicBezTo>
                <a:cubicBezTo>
                  <a:pt x="3505200" y="1144588"/>
                  <a:pt x="3481387" y="1546225"/>
                  <a:pt x="3452812" y="1633538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7176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6718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7" name="Přímá spojnice 30"/>
          <p:cNvCxnSpPr>
            <a:cxnSpLocks noChangeShapeType="1"/>
          </p:cNvCxnSpPr>
          <p:nvPr/>
        </p:nvCxnSpPr>
        <p:spPr bwMode="auto">
          <a:xfrm flipH="1">
            <a:off x="5076825" y="3963988"/>
            <a:ext cx="3382963" cy="18446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30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2597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197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99" name="Volný tvar 29"/>
          <p:cNvSpPr>
            <a:spLocks/>
          </p:cNvSpPr>
          <p:nvPr/>
        </p:nvSpPr>
        <p:spPr bwMode="auto">
          <a:xfrm>
            <a:off x="5081588" y="3586163"/>
            <a:ext cx="3495675" cy="2219325"/>
          </a:xfrm>
          <a:custGeom>
            <a:avLst/>
            <a:gdLst>
              <a:gd name="T0" fmla="*/ 3454549 w 3495382"/>
              <a:gd name="T1" fmla="*/ 2214563 h 2219325"/>
              <a:gd name="T2" fmla="*/ 0 w 3495382"/>
              <a:gd name="T3" fmla="*/ 2219325 h 2219325"/>
              <a:gd name="T4" fmla="*/ 2792229 w 3495382"/>
              <a:gd name="T5" fmla="*/ 0 h 2219325"/>
              <a:gd name="T6" fmla="*/ 3430725 w 3495382"/>
              <a:gd name="T7" fmla="*/ 1076325 h 2219325"/>
              <a:gd name="T8" fmla="*/ 3454549 w 3495382"/>
              <a:gd name="T9" fmla="*/ 2214563 h 2219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95382" h="2219325">
                <a:moveTo>
                  <a:pt x="3452812" y="2214563"/>
                </a:moveTo>
                <a:lnTo>
                  <a:pt x="0" y="2219325"/>
                </a:lnTo>
                <a:lnTo>
                  <a:pt x="2790825" y="0"/>
                </a:lnTo>
                <a:cubicBezTo>
                  <a:pt x="2817812" y="95250"/>
                  <a:pt x="3240088" y="219075"/>
                  <a:pt x="3429000" y="1076325"/>
                </a:cubicBezTo>
                <a:cubicBezTo>
                  <a:pt x="3543300" y="1858963"/>
                  <a:pt x="3481387" y="2127250"/>
                  <a:pt x="3452812" y="2214563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8200" name="Přímá spojnice 18"/>
          <p:cNvCxnSpPr>
            <a:cxnSpLocks noChangeShapeType="1"/>
          </p:cNvCxnSpPr>
          <p:nvPr/>
        </p:nvCxnSpPr>
        <p:spPr bwMode="auto">
          <a:xfrm flipH="1">
            <a:off x="5076825" y="5808663"/>
            <a:ext cx="35988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1" name="Přímá spojnice 33"/>
          <p:cNvCxnSpPr>
            <a:cxnSpLocks noChangeShapeType="1"/>
          </p:cNvCxnSpPr>
          <p:nvPr/>
        </p:nvCxnSpPr>
        <p:spPr bwMode="auto">
          <a:xfrm flipH="1">
            <a:off x="5076825" y="3275013"/>
            <a:ext cx="3167063" cy="253365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40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6054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21" name="Obdélník 5"/>
          <p:cNvSpPr>
            <a:spLocks noChangeArrowheads="1"/>
          </p:cNvSpPr>
          <p:nvPr/>
        </p:nvSpPr>
        <p:spPr bwMode="auto">
          <a:xfrm>
            <a:off x="107950" y="96838"/>
            <a:ext cx="892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Úhly – velikost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23" name="Volný tvar 29"/>
          <p:cNvSpPr>
            <a:spLocks/>
          </p:cNvSpPr>
          <p:nvPr/>
        </p:nvSpPr>
        <p:spPr bwMode="auto">
          <a:xfrm>
            <a:off x="5081588" y="3176588"/>
            <a:ext cx="3478212" cy="2628900"/>
          </a:xfrm>
          <a:custGeom>
            <a:avLst/>
            <a:gdLst>
              <a:gd name="T0" fmla="*/ 3448533 w 3478931"/>
              <a:gd name="T1" fmla="*/ 2624138 h 2628900"/>
              <a:gd name="T2" fmla="*/ 0 w 3478931"/>
              <a:gd name="T3" fmla="*/ 2628900 h 2628900"/>
              <a:gd name="T4" fmla="*/ 2311707 w 3478931"/>
              <a:gd name="T5" fmla="*/ 0 h 2628900"/>
              <a:gd name="T6" fmla="*/ 3253512 w 3478931"/>
              <a:gd name="T7" fmla="*/ 1228725 h 2628900"/>
              <a:gd name="T8" fmla="*/ 3448533 w 3478931"/>
              <a:gd name="T9" fmla="*/ 2624138 h 26289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78931" h="2628900">
                <a:moveTo>
                  <a:pt x="3452812" y="2624138"/>
                </a:moveTo>
                <a:lnTo>
                  <a:pt x="0" y="2628900"/>
                </a:lnTo>
                <a:lnTo>
                  <a:pt x="2314575" y="0"/>
                </a:lnTo>
                <a:cubicBezTo>
                  <a:pt x="2341562" y="95250"/>
                  <a:pt x="2963863" y="390525"/>
                  <a:pt x="3257550" y="1228725"/>
                </a:cubicBezTo>
                <a:cubicBezTo>
                  <a:pt x="3543300" y="2116138"/>
                  <a:pt x="3481387" y="2536825"/>
                  <a:pt x="3452812" y="2624138"/>
                </a:cubicBezTo>
                <a:close/>
              </a:path>
            </a:pathLst>
          </a:cu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9224" name="Přímá spojnice 18"/>
          <p:cNvCxnSpPr>
            <a:cxnSpLocks noChangeShapeType="1"/>
          </p:cNvCxnSpPr>
          <p:nvPr/>
        </p:nvCxnSpPr>
        <p:spPr bwMode="auto">
          <a:xfrm flipH="1">
            <a:off x="5076825" y="5805488"/>
            <a:ext cx="3743325" cy="31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5" name="Přímá spojnice 36"/>
          <p:cNvCxnSpPr>
            <a:cxnSpLocks noChangeShapeType="1"/>
          </p:cNvCxnSpPr>
          <p:nvPr/>
        </p:nvCxnSpPr>
        <p:spPr bwMode="auto">
          <a:xfrm flipH="1">
            <a:off x="5148263" y="2719388"/>
            <a:ext cx="2663825" cy="29940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468313" y="1125538"/>
            <a:ext cx="4248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50"/>
              </a:spcBef>
            </a:pP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úhel o velikosti 50</a:t>
            </a:r>
            <a:r>
              <a:rPr lang="cs-CZ" altLang="cs-CZ" b="0" baseline="30000">
                <a:solidFill>
                  <a:srgbClr val="333399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rgbClr val="333399"/>
                </a:solidFill>
                <a:latin typeface="Calisto MT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40659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899</Words>
  <Application>Microsoft Office PowerPoint</Application>
  <PresentationFormat>Předvádění na obrazovce (4:3)</PresentationFormat>
  <Paragraphs>291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Calisto MT</vt:lpstr>
      <vt:lpstr>Symbol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13</cp:revision>
  <dcterms:created xsi:type="dcterms:W3CDTF">2016-03-03T12:42:08Z</dcterms:created>
  <dcterms:modified xsi:type="dcterms:W3CDTF">2024-02-06T10:20:13Z</dcterms:modified>
</cp:coreProperties>
</file>