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9" r:id="rId2"/>
    <p:sldId id="261" r:id="rId3"/>
    <p:sldId id="303" r:id="rId4"/>
    <p:sldId id="307" r:id="rId5"/>
    <p:sldId id="306" r:id="rId6"/>
    <p:sldId id="305" r:id="rId7"/>
    <p:sldId id="304" r:id="rId8"/>
    <p:sldId id="302" r:id="rId9"/>
    <p:sldId id="310" r:id="rId10"/>
    <p:sldId id="309" r:id="rId11"/>
    <p:sldId id="308" r:id="rId12"/>
    <p:sldId id="311" r:id="rId13"/>
    <p:sldId id="312" r:id="rId14"/>
    <p:sldId id="313" r:id="rId15"/>
    <p:sldId id="314" r:id="rId16"/>
    <p:sldId id="315" r:id="rId17"/>
    <p:sldId id="301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83" autoAdjust="0"/>
  </p:normalViewPr>
  <p:slideViewPr>
    <p:cSldViewPr>
      <p:cViewPr varScale="1">
        <p:scale>
          <a:sx n="85" d="100"/>
          <a:sy n="85" d="100"/>
        </p:scale>
        <p:origin x="155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92740-C699-4FF6-8D9B-C15F129A4228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0D7ED-0172-4326-B969-B99259FA886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3933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9277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1650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7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328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536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08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308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703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1976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2172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013E2-02C1-4EEB-93C7-5E9389B142F2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214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25000">
              <a:srgbClr val="C5D5E9"/>
            </a:gs>
            <a:gs pos="100000">
              <a:schemeClr val="tx2">
                <a:lumMod val="40000"/>
                <a:lumOff val="60000"/>
              </a:schemeClr>
            </a:gs>
            <a:gs pos="64000">
              <a:schemeClr val="accent1">
                <a:lumMod val="40000"/>
                <a:lumOff val="60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013E2-02C1-4EEB-93C7-5E9389B142F2}" type="datetimeFigureOut">
              <a:rPr lang="cs-CZ" smtClean="0"/>
              <a:t>09.04.2020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460E4-4D1F-47A9-91EA-2F87EC6BA9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566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23528" y="1340768"/>
            <a:ext cx="85689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5400" b="1" dirty="0">
                <a:latin typeface="Times New Roman" pitchFamily="18" charset="0"/>
                <a:cs typeface="Times New Roman" pitchFamily="18" charset="0"/>
              </a:rPr>
              <a:t>Největší společný dělitel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179512" y="4509120"/>
            <a:ext cx="5184576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dirty="0"/>
              <a:t>Výukový materiál pro 6.ročník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04805" y="5661248"/>
            <a:ext cx="609538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sz="2800" b="1" dirty="0"/>
              <a:t>Autor materiálu: </a:t>
            </a:r>
            <a:r>
              <a:rPr lang="cs-CZ" sz="2800" dirty="0"/>
              <a:t>Mgr. Martin Holý     </a:t>
            </a:r>
          </a:p>
          <a:p>
            <a:r>
              <a:rPr lang="cs-CZ" dirty="0"/>
              <a:t>Další šíření materiálu je možné pouze se souhlasem autora    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4221088"/>
            <a:ext cx="3026417" cy="2294396"/>
          </a:xfrm>
          <a:prstGeom prst="rect">
            <a:avLst/>
          </a:prstGeom>
          <a:ln>
            <a:solidFill>
              <a:srgbClr val="000000"/>
            </a:solidFill>
          </a:ln>
        </p:spPr>
      </p:pic>
    </p:spTree>
    <p:extLst>
      <p:ext uri="{BB962C8B-B14F-4D97-AF65-F5344CB8AC3E}">
        <p14:creationId xmlns:p14="http://schemas.microsoft.com/office/powerpoint/2010/main" val="3888665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Největší společný dělitel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Obdélník 3"/>
          <p:cNvSpPr>
            <a:spLocks noChangeArrowheads="1"/>
          </p:cNvSpPr>
          <p:nvPr/>
        </p:nvSpPr>
        <p:spPr bwMode="auto">
          <a:xfrm>
            <a:off x="251520" y="1268760"/>
            <a:ext cx="35283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000" dirty="0"/>
              <a:t>1– nalezením všech dělitelů</a:t>
            </a:r>
          </a:p>
        </p:txBody>
      </p:sp>
      <p:sp>
        <p:nvSpPr>
          <p:cNvPr id="9" name="Obdélník 1"/>
          <p:cNvSpPr>
            <a:spLocks noChangeArrowheads="1"/>
          </p:cNvSpPr>
          <p:nvPr/>
        </p:nvSpPr>
        <p:spPr bwMode="auto">
          <a:xfrm>
            <a:off x="179958" y="692696"/>
            <a:ext cx="90725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2) Nalezněte největší společný dělitel čísel:                d) 52 a 78</a:t>
            </a:r>
          </a:p>
        </p:txBody>
      </p:sp>
      <p:sp>
        <p:nvSpPr>
          <p:cNvPr id="10" name="Obdélník 3"/>
          <p:cNvSpPr>
            <a:spLocks noChangeArrowheads="1"/>
          </p:cNvSpPr>
          <p:nvPr/>
        </p:nvSpPr>
        <p:spPr bwMode="auto">
          <a:xfrm>
            <a:off x="4500190" y="1268760"/>
            <a:ext cx="439229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000" dirty="0"/>
              <a:t>2 – rozkladem na součin prvočísel</a:t>
            </a:r>
          </a:p>
        </p:txBody>
      </p:sp>
      <p:sp>
        <p:nvSpPr>
          <p:cNvPr id="11" name="Obdélník 5"/>
          <p:cNvSpPr>
            <a:spLocks noChangeArrowheads="1"/>
          </p:cNvSpPr>
          <p:nvPr/>
        </p:nvSpPr>
        <p:spPr bwMode="auto">
          <a:xfrm>
            <a:off x="539552" y="2247429"/>
            <a:ext cx="649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</a:t>
            </a:r>
          </a:p>
        </p:txBody>
      </p:sp>
      <p:sp>
        <p:nvSpPr>
          <p:cNvPr id="12" name="Obdélník 6"/>
          <p:cNvSpPr>
            <a:spLocks noChangeArrowheads="1"/>
          </p:cNvSpPr>
          <p:nvPr/>
        </p:nvSpPr>
        <p:spPr bwMode="auto">
          <a:xfrm>
            <a:off x="1230115" y="2247429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52</a:t>
            </a:r>
          </a:p>
        </p:txBody>
      </p:sp>
      <p:sp>
        <p:nvSpPr>
          <p:cNvPr id="13" name="Obdélník 7"/>
          <p:cNvSpPr>
            <a:spLocks noChangeArrowheads="1"/>
          </p:cNvSpPr>
          <p:nvPr/>
        </p:nvSpPr>
        <p:spPr bwMode="auto">
          <a:xfrm>
            <a:off x="544315" y="2663354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</a:t>
            </a:r>
          </a:p>
        </p:txBody>
      </p:sp>
      <p:sp>
        <p:nvSpPr>
          <p:cNvPr id="14" name="Obdélník 8"/>
          <p:cNvSpPr>
            <a:spLocks noChangeArrowheads="1"/>
          </p:cNvSpPr>
          <p:nvPr/>
        </p:nvSpPr>
        <p:spPr bwMode="auto">
          <a:xfrm>
            <a:off x="1234877" y="2663354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26</a:t>
            </a:r>
          </a:p>
        </p:txBody>
      </p:sp>
      <p:sp>
        <p:nvSpPr>
          <p:cNvPr id="15" name="Obdélník 9"/>
          <p:cNvSpPr>
            <a:spLocks noChangeArrowheads="1"/>
          </p:cNvSpPr>
          <p:nvPr/>
        </p:nvSpPr>
        <p:spPr bwMode="auto">
          <a:xfrm>
            <a:off x="544315" y="3095154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4</a:t>
            </a:r>
          </a:p>
        </p:txBody>
      </p:sp>
      <p:sp>
        <p:nvSpPr>
          <p:cNvPr id="16" name="Obdélník 10"/>
          <p:cNvSpPr>
            <a:spLocks noChangeArrowheads="1"/>
          </p:cNvSpPr>
          <p:nvPr/>
        </p:nvSpPr>
        <p:spPr bwMode="auto">
          <a:xfrm>
            <a:off x="1234877" y="3095154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13</a:t>
            </a:r>
          </a:p>
        </p:txBody>
      </p:sp>
      <p:cxnSp>
        <p:nvCxnSpPr>
          <p:cNvPr id="17" name="Přímá spojnice 13"/>
          <p:cNvCxnSpPr>
            <a:cxnSpLocks noChangeShapeType="1"/>
          </p:cNvCxnSpPr>
          <p:nvPr/>
        </p:nvCxnSpPr>
        <p:spPr bwMode="auto">
          <a:xfrm>
            <a:off x="544315" y="2202979"/>
            <a:ext cx="13382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Přímá spojnice 14"/>
          <p:cNvCxnSpPr>
            <a:cxnSpLocks noChangeShapeType="1"/>
          </p:cNvCxnSpPr>
          <p:nvPr/>
        </p:nvCxnSpPr>
        <p:spPr bwMode="auto">
          <a:xfrm>
            <a:off x="1234877" y="2202979"/>
            <a:ext cx="0" cy="2162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Obdélník 15"/>
          <p:cNvSpPr>
            <a:spLocks noChangeArrowheads="1"/>
          </p:cNvSpPr>
          <p:nvPr/>
        </p:nvSpPr>
        <p:spPr bwMode="auto">
          <a:xfrm>
            <a:off x="888802" y="1834679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52</a:t>
            </a:r>
          </a:p>
        </p:txBody>
      </p:sp>
      <p:sp>
        <p:nvSpPr>
          <p:cNvPr id="20" name="Obdélník 16"/>
          <p:cNvSpPr>
            <a:spLocks noChangeArrowheads="1"/>
          </p:cNvSpPr>
          <p:nvPr/>
        </p:nvSpPr>
        <p:spPr bwMode="auto">
          <a:xfrm>
            <a:off x="2411215" y="2237904"/>
            <a:ext cx="649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</a:t>
            </a:r>
          </a:p>
        </p:txBody>
      </p:sp>
      <p:sp>
        <p:nvSpPr>
          <p:cNvPr id="21" name="Obdélník 17"/>
          <p:cNvSpPr>
            <a:spLocks noChangeArrowheads="1"/>
          </p:cNvSpPr>
          <p:nvPr/>
        </p:nvSpPr>
        <p:spPr bwMode="auto">
          <a:xfrm>
            <a:off x="3055740" y="2237904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78</a:t>
            </a:r>
          </a:p>
        </p:txBody>
      </p:sp>
      <p:sp>
        <p:nvSpPr>
          <p:cNvPr id="22" name="Obdélník 18"/>
          <p:cNvSpPr>
            <a:spLocks noChangeArrowheads="1"/>
          </p:cNvSpPr>
          <p:nvPr/>
        </p:nvSpPr>
        <p:spPr bwMode="auto">
          <a:xfrm>
            <a:off x="2411215" y="2652241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</a:t>
            </a:r>
          </a:p>
        </p:txBody>
      </p:sp>
      <p:sp>
        <p:nvSpPr>
          <p:cNvPr id="23" name="Obdélník 19"/>
          <p:cNvSpPr>
            <a:spLocks noChangeArrowheads="1"/>
          </p:cNvSpPr>
          <p:nvPr/>
        </p:nvSpPr>
        <p:spPr bwMode="auto">
          <a:xfrm>
            <a:off x="3060502" y="2652241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39</a:t>
            </a:r>
          </a:p>
        </p:txBody>
      </p:sp>
      <p:sp>
        <p:nvSpPr>
          <p:cNvPr id="24" name="Obdélník 20"/>
          <p:cNvSpPr>
            <a:spLocks noChangeArrowheads="1"/>
          </p:cNvSpPr>
          <p:nvPr/>
        </p:nvSpPr>
        <p:spPr bwMode="auto">
          <a:xfrm>
            <a:off x="2411215" y="3084041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3</a:t>
            </a:r>
          </a:p>
        </p:txBody>
      </p:sp>
      <p:sp>
        <p:nvSpPr>
          <p:cNvPr id="25" name="Obdélník 21"/>
          <p:cNvSpPr>
            <a:spLocks noChangeArrowheads="1"/>
          </p:cNvSpPr>
          <p:nvPr/>
        </p:nvSpPr>
        <p:spPr bwMode="auto">
          <a:xfrm>
            <a:off x="3060502" y="3084041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26</a:t>
            </a:r>
          </a:p>
        </p:txBody>
      </p:sp>
      <p:cxnSp>
        <p:nvCxnSpPr>
          <p:cNvPr id="26" name="Přímá spojnice 24"/>
          <p:cNvCxnSpPr>
            <a:cxnSpLocks noChangeShapeType="1"/>
          </p:cNvCxnSpPr>
          <p:nvPr/>
        </p:nvCxnSpPr>
        <p:spPr bwMode="auto">
          <a:xfrm>
            <a:off x="2369940" y="2193454"/>
            <a:ext cx="13382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Přímá spojnice 25"/>
          <p:cNvCxnSpPr>
            <a:cxnSpLocks noChangeShapeType="1"/>
          </p:cNvCxnSpPr>
          <p:nvPr/>
        </p:nvCxnSpPr>
        <p:spPr bwMode="auto">
          <a:xfrm>
            <a:off x="3058915" y="2193454"/>
            <a:ext cx="0" cy="2160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Obdélník 26"/>
          <p:cNvSpPr>
            <a:spLocks noChangeArrowheads="1"/>
          </p:cNvSpPr>
          <p:nvPr/>
        </p:nvSpPr>
        <p:spPr bwMode="auto">
          <a:xfrm>
            <a:off x="2714427" y="1823566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78</a:t>
            </a:r>
          </a:p>
        </p:txBody>
      </p:sp>
      <p:sp>
        <p:nvSpPr>
          <p:cNvPr id="29" name="Ovál 41"/>
          <p:cNvSpPr>
            <a:spLocks noChangeArrowheads="1"/>
          </p:cNvSpPr>
          <p:nvPr/>
        </p:nvSpPr>
        <p:spPr bwMode="auto">
          <a:xfrm>
            <a:off x="3059832" y="3104679"/>
            <a:ext cx="395287" cy="396875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30" name="Ovál 42"/>
          <p:cNvSpPr>
            <a:spLocks noChangeArrowheads="1"/>
          </p:cNvSpPr>
          <p:nvPr/>
        </p:nvSpPr>
        <p:spPr bwMode="auto">
          <a:xfrm>
            <a:off x="1259632" y="2671291"/>
            <a:ext cx="395288" cy="396875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32" name="Rectangle 2"/>
          <p:cNvSpPr txBox="1">
            <a:spLocks noChangeArrowheads="1"/>
          </p:cNvSpPr>
          <p:nvPr/>
        </p:nvSpPr>
        <p:spPr bwMode="auto">
          <a:xfrm>
            <a:off x="826890" y="4739804"/>
            <a:ext cx="2665412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latin typeface="Trebuchet MS" pitchFamily="34" charset="0"/>
              </a:rPr>
              <a:t>D(52, 78)=26</a:t>
            </a:r>
          </a:p>
        </p:txBody>
      </p:sp>
      <p:sp>
        <p:nvSpPr>
          <p:cNvPr id="33" name="Rectangle 2"/>
          <p:cNvSpPr txBox="1">
            <a:spLocks noChangeArrowheads="1"/>
          </p:cNvSpPr>
          <p:nvPr/>
        </p:nvSpPr>
        <p:spPr bwMode="auto">
          <a:xfrm>
            <a:off x="4643240" y="4654079"/>
            <a:ext cx="3340100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>
                <a:latin typeface="Trebuchet MS" pitchFamily="34" charset="0"/>
              </a:rPr>
              <a:t>D(52,78)= 2 . 13</a:t>
            </a:r>
          </a:p>
        </p:txBody>
      </p:sp>
      <p:sp>
        <p:nvSpPr>
          <p:cNvPr id="34" name="Obdélník 46"/>
          <p:cNvSpPr>
            <a:spLocks noChangeArrowheads="1"/>
          </p:cNvSpPr>
          <p:nvPr/>
        </p:nvSpPr>
        <p:spPr bwMode="auto">
          <a:xfrm>
            <a:off x="4876602" y="2279179"/>
            <a:ext cx="35115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200"/>
              <a:t>52 = 2 . 2 . 13  </a:t>
            </a:r>
          </a:p>
        </p:txBody>
      </p:sp>
      <p:sp>
        <p:nvSpPr>
          <p:cNvPr id="35" name="Obdélník 51"/>
          <p:cNvSpPr>
            <a:spLocks noChangeArrowheads="1"/>
          </p:cNvSpPr>
          <p:nvPr/>
        </p:nvSpPr>
        <p:spPr bwMode="auto">
          <a:xfrm>
            <a:off x="4878190" y="2926879"/>
            <a:ext cx="3509962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200" dirty="0"/>
              <a:t>78 = 2 .      13 . 3 </a:t>
            </a:r>
          </a:p>
        </p:txBody>
      </p:sp>
      <p:sp>
        <p:nvSpPr>
          <p:cNvPr id="38" name="Rectangle 2"/>
          <p:cNvSpPr txBox="1">
            <a:spLocks noChangeArrowheads="1"/>
          </p:cNvSpPr>
          <p:nvPr/>
        </p:nvSpPr>
        <p:spPr bwMode="auto">
          <a:xfrm>
            <a:off x="7451527" y="4654079"/>
            <a:ext cx="1081088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>
                <a:latin typeface="Trebuchet MS" pitchFamily="34" charset="0"/>
              </a:rPr>
              <a:t>= 26</a:t>
            </a:r>
          </a:p>
        </p:txBody>
      </p:sp>
      <p:sp>
        <p:nvSpPr>
          <p:cNvPr id="39" name="Obdélník 38"/>
          <p:cNvSpPr/>
          <p:nvPr/>
        </p:nvSpPr>
        <p:spPr>
          <a:xfrm>
            <a:off x="5544000" y="2204864"/>
            <a:ext cx="251984" cy="115212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bdélník 39"/>
          <p:cNvSpPr/>
          <p:nvPr/>
        </p:nvSpPr>
        <p:spPr>
          <a:xfrm>
            <a:off x="6372000" y="2204864"/>
            <a:ext cx="323992" cy="115212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787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8" grpId="0"/>
      <p:bldP spid="29" grpId="0" animBg="1"/>
      <p:bldP spid="30" grpId="0" animBg="1"/>
      <p:bldP spid="32" grpId="0"/>
      <p:bldP spid="33" grpId="0"/>
      <p:bldP spid="34" grpId="0"/>
      <p:bldP spid="35" grpId="0"/>
      <p:bldP spid="38" grpId="0"/>
      <p:bldP spid="39" grpId="0" animBg="1"/>
      <p:bldP spid="4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Největší společný dělitel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Obdélník 3"/>
          <p:cNvSpPr>
            <a:spLocks noChangeArrowheads="1"/>
          </p:cNvSpPr>
          <p:nvPr/>
        </p:nvSpPr>
        <p:spPr bwMode="auto">
          <a:xfrm>
            <a:off x="251520" y="1268760"/>
            <a:ext cx="35283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000" dirty="0"/>
              <a:t>1– nalezením všech dělitelů</a:t>
            </a:r>
          </a:p>
        </p:txBody>
      </p:sp>
      <p:sp>
        <p:nvSpPr>
          <p:cNvPr id="9" name="Obdélník 1"/>
          <p:cNvSpPr>
            <a:spLocks noChangeArrowheads="1"/>
          </p:cNvSpPr>
          <p:nvPr/>
        </p:nvSpPr>
        <p:spPr bwMode="auto">
          <a:xfrm>
            <a:off x="179958" y="692696"/>
            <a:ext cx="90725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2) Nalezněte největší společný dělitel čísel:                e) 64 a 96</a:t>
            </a:r>
          </a:p>
        </p:txBody>
      </p:sp>
      <p:sp>
        <p:nvSpPr>
          <p:cNvPr id="10" name="Obdélník 3"/>
          <p:cNvSpPr>
            <a:spLocks noChangeArrowheads="1"/>
          </p:cNvSpPr>
          <p:nvPr/>
        </p:nvSpPr>
        <p:spPr bwMode="auto">
          <a:xfrm>
            <a:off x="4500190" y="1268760"/>
            <a:ext cx="439229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000" dirty="0"/>
              <a:t>2 – rozkladem na součin prvočísel</a:t>
            </a:r>
          </a:p>
        </p:txBody>
      </p:sp>
      <p:sp>
        <p:nvSpPr>
          <p:cNvPr id="11" name="Obdélník 5"/>
          <p:cNvSpPr>
            <a:spLocks noChangeArrowheads="1"/>
          </p:cNvSpPr>
          <p:nvPr/>
        </p:nvSpPr>
        <p:spPr bwMode="auto">
          <a:xfrm>
            <a:off x="683568" y="2248123"/>
            <a:ext cx="649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</a:t>
            </a:r>
          </a:p>
        </p:txBody>
      </p:sp>
      <p:sp>
        <p:nvSpPr>
          <p:cNvPr id="12" name="Obdélník 6"/>
          <p:cNvSpPr>
            <a:spLocks noChangeArrowheads="1"/>
          </p:cNvSpPr>
          <p:nvPr/>
        </p:nvSpPr>
        <p:spPr bwMode="auto">
          <a:xfrm>
            <a:off x="1374131" y="2248123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64</a:t>
            </a:r>
          </a:p>
        </p:txBody>
      </p:sp>
      <p:sp>
        <p:nvSpPr>
          <p:cNvPr id="13" name="Obdélník 7"/>
          <p:cNvSpPr>
            <a:spLocks noChangeArrowheads="1"/>
          </p:cNvSpPr>
          <p:nvPr/>
        </p:nvSpPr>
        <p:spPr bwMode="auto">
          <a:xfrm>
            <a:off x="688331" y="266404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</a:t>
            </a:r>
          </a:p>
        </p:txBody>
      </p:sp>
      <p:sp>
        <p:nvSpPr>
          <p:cNvPr id="14" name="Obdélník 8"/>
          <p:cNvSpPr>
            <a:spLocks noChangeArrowheads="1"/>
          </p:cNvSpPr>
          <p:nvPr/>
        </p:nvSpPr>
        <p:spPr bwMode="auto">
          <a:xfrm>
            <a:off x="1378893" y="266404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32</a:t>
            </a:r>
          </a:p>
        </p:txBody>
      </p:sp>
      <p:sp>
        <p:nvSpPr>
          <p:cNvPr id="15" name="Obdélník 9"/>
          <p:cNvSpPr>
            <a:spLocks noChangeArrowheads="1"/>
          </p:cNvSpPr>
          <p:nvPr/>
        </p:nvSpPr>
        <p:spPr bwMode="auto">
          <a:xfrm>
            <a:off x="688331" y="309584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4</a:t>
            </a:r>
          </a:p>
        </p:txBody>
      </p:sp>
      <p:sp>
        <p:nvSpPr>
          <p:cNvPr id="16" name="Obdélník 10"/>
          <p:cNvSpPr>
            <a:spLocks noChangeArrowheads="1"/>
          </p:cNvSpPr>
          <p:nvPr/>
        </p:nvSpPr>
        <p:spPr bwMode="auto">
          <a:xfrm>
            <a:off x="1378893" y="309584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16</a:t>
            </a:r>
          </a:p>
        </p:txBody>
      </p:sp>
      <p:cxnSp>
        <p:nvCxnSpPr>
          <p:cNvPr id="17" name="Přímá spojnice 13"/>
          <p:cNvCxnSpPr>
            <a:cxnSpLocks noChangeShapeType="1"/>
          </p:cNvCxnSpPr>
          <p:nvPr/>
        </p:nvCxnSpPr>
        <p:spPr bwMode="auto">
          <a:xfrm>
            <a:off x="688331" y="2203673"/>
            <a:ext cx="13382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Přímá spojnice 14"/>
          <p:cNvCxnSpPr>
            <a:cxnSpLocks noChangeShapeType="1"/>
          </p:cNvCxnSpPr>
          <p:nvPr/>
        </p:nvCxnSpPr>
        <p:spPr bwMode="auto">
          <a:xfrm>
            <a:off x="1378893" y="2203673"/>
            <a:ext cx="0" cy="2162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Obdélník 15"/>
          <p:cNvSpPr>
            <a:spLocks noChangeArrowheads="1"/>
          </p:cNvSpPr>
          <p:nvPr/>
        </p:nvSpPr>
        <p:spPr bwMode="auto">
          <a:xfrm>
            <a:off x="1032818" y="1835373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64</a:t>
            </a:r>
          </a:p>
        </p:txBody>
      </p:sp>
      <p:sp>
        <p:nvSpPr>
          <p:cNvPr id="20" name="Obdélník 16"/>
          <p:cNvSpPr>
            <a:spLocks noChangeArrowheads="1"/>
          </p:cNvSpPr>
          <p:nvPr/>
        </p:nvSpPr>
        <p:spPr bwMode="auto">
          <a:xfrm>
            <a:off x="2555231" y="2238598"/>
            <a:ext cx="649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</a:t>
            </a:r>
          </a:p>
        </p:txBody>
      </p:sp>
      <p:sp>
        <p:nvSpPr>
          <p:cNvPr id="21" name="Obdélník 17"/>
          <p:cNvSpPr>
            <a:spLocks noChangeArrowheads="1"/>
          </p:cNvSpPr>
          <p:nvPr/>
        </p:nvSpPr>
        <p:spPr bwMode="auto">
          <a:xfrm>
            <a:off x="3199756" y="223859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96</a:t>
            </a:r>
          </a:p>
        </p:txBody>
      </p:sp>
      <p:sp>
        <p:nvSpPr>
          <p:cNvPr id="22" name="Obdélník 18"/>
          <p:cNvSpPr>
            <a:spLocks noChangeArrowheads="1"/>
          </p:cNvSpPr>
          <p:nvPr/>
        </p:nvSpPr>
        <p:spPr bwMode="auto">
          <a:xfrm>
            <a:off x="2555231" y="2652935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</a:t>
            </a:r>
          </a:p>
        </p:txBody>
      </p:sp>
      <p:sp>
        <p:nvSpPr>
          <p:cNvPr id="23" name="Obdélník 19"/>
          <p:cNvSpPr>
            <a:spLocks noChangeArrowheads="1"/>
          </p:cNvSpPr>
          <p:nvPr/>
        </p:nvSpPr>
        <p:spPr bwMode="auto">
          <a:xfrm>
            <a:off x="3204518" y="2652935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48</a:t>
            </a:r>
          </a:p>
        </p:txBody>
      </p:sp>
      <p:sp>
        <p:nvSpPr>
          <p:cNvPr id="24" name="Obdélník 20"/>
          <p:cNvSpPr>
            <a:spLocks noChangeArrowheads="1"/>
          </p:cNvSpPr>
          <p:nvPr/>
        </p:nvSpPr>
        <p:spPr bwMode="auto">
          <a:xfrm>
            <a:off x="2555231" y="3084735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3</a:t>
            </a:r>
          </a:p>
        </p:txBody>
      </p:sp>
      <p:sp>
        <p:nvSpPr>
          <p:cNvPr id="25" name="Obdélník 21"/>
          <p:cNvSpPr>
            <a:spLocks noChangeArrowheads="1"/>
          </p:cNvSpPr>
          <p:nvPr/>
        </p:nvSpPr>
        <p:spPr bwMode="auto">
          <a:xfrm>
            <a:off x="3204220" y="3084735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32</a:t>
            </a:r>
          </a:p>
        </p:txBody>
      </p:sp>
      <p:cxnSp>
        <p:nvCxnSpPr>
          <p:cNvPr id="26" name="Přímá spojnice 24"/>
          <p:cNvCxnSpPr>
            <a:cxnSpLocks noChangeShapeType="1"/>
          </p:cNvCxnSpPr>
          <p:nvPr/>
        </p:nvCxnSpPr>
        <p:spPr bwMode="auto">
          <a:xfrm>
            <a:off x="2513956" y="2194148"/>
            <a:ext cx="13382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Přímá spojnice 25"/>
          <p:cNvCxnSpPr>
            <a:cxnSpLocks noChangeShapeType="1"/>
          </p:cNvCxnSpPr>
          <p:nvPr/>
        </p:nvCxnSpPr>
        <p:spPr bwMode="auto">
          <a:xfrm>
            <a:off x="3202931" y="2194148"/>
            <a:ext cx="0" cy="2160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Obdélník 26"/>
          <p:cNvSpPr>
            <a:spLocks noChangeArrowheads="1"/>
          </p:cNvSpPr>
          <p:nvPr/>
        </p:nvSpPr>
        <p:spPr bwMode="auto">
          <a:xfrm>
            <a:off x="2858443" y="1824260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96</a:t>
            </a:r>
          </a:p>
        </p:txBody>
      </p:sp>
      <p:sp>
        <p:nvSpPr>
          <p:cNvPr id="29" name="Ovál 41"/>
          <p:cNvSpPr>
            <a:spLocks noChangeArrowheads="1"/>
          </p:cNvSpPr>
          <p:nvPr/>
        </p:nvSpPr>
        <p:spPr bwMode="auto">
          <a:xfrm>
            <a:off x="3203848" y="3105373"/>
            <a:ext cx="395287" cy="396875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30" name="Ovál 42"/>
          <p:cNvSpPr>
            <a:spLocks noChangeArrowheads="1"/>
          </p:cNvSpPr>
          <p:nvPr/>
        </p:nvSpPr>
        <p:spPr bwMode="auto">
          <a:xfrm>
            <a:off x="1403648" y="2671985"/>
            <a:ext cx="395288" cy="396875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32" name="Rectangle 2"/>
          <p:cNvSpPr txBox="1">
            <a:spLocks noChangeArrowheads="1"/>
          </p:cNvSpPr>
          <p:nvPr/>
        </p:nvSpPr>
        <p:spPr bwMode="auto">
          <a:xfrm>
            <a:off x="970906" y="5029423"/>
            <a:ext cx="2665412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>
                <a:latin typeface="Trebuchet MS" pitchFamily="34" charset="0"/>
              </a:rPr>
              <a:t>D(64,96)=32</a:t>
            </a:r>
          </a:p>
        </p:txBody>
      </p:sp>
      <p:sp>
        <p:nvSpPr>
          <p:cNvPr id="33" name="Rectangle 2"/>
          <p:cNvSpPr txBox="1">
            <a:spLocks noChangeArrowheads="1"/>
          </p:cNvSpPr>
          <p:nvPr/>
        </p:nvSpPr>
        <p:spPr bwMode="auto">
          <a:xfrm>
            <a:off x="4715818" y="4942110"/>
            <a:ext cx="3600450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>
                <a:latin typeface="Trebuchet MS" pitchFamily="34" charset="0"/>
              </a:rPr>
              <a:t>D(64,96)=2.2.2.2.2</a:t>
            </a:r>
          </a:p>
        </p:txBody>
      </p:sp>
      <p:sp>
        <p:nvSpPr>
          <p:cNvPr id="34" name="Obdélník 46"/>
          <p:cNvSpPr>
            <a:spLocks noChangeArrowheads="1"/>
          </p:cNvSpPr>
          <p:nvPr/>
        </p:nvSpPr>
        <p:spPr bwMode="auto">
          <a:xfrm>
            <a:off x="5020618" y="2279873"/>
            <a:ext cx="35115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400"/>
              <a:t>64 = 2 . 2 . 2 . 2 . 2 . 2  </a:t>
            </a:r>
          </a:p>
        </p:txBody>
      </p:sp>
      <p:sp>
        <p:nvSpPr>
          <p:cNvPr id="35" name="Obdélník 51"/>
          <p:cNvSpPr>
            <a:spLocks noChangeArrowheads="1"/>
          </p:cNvSpPr>
          <p:nvPr/>
        </p:nvSpPr>
        <p:spPr bwMode="auto">
          <a:xfrm>
            <a:off x="5022206" y="2927573"/>
            <a:ext cx="3510234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400" dirty="0"/>
              <a:t>96 = 2 . 2 . 2 . 2 . 2 .     3 </a:t>
            </a:r>
          </a:p>
        </p:txBody>
      </p:sp>
      <p:sp>
        <p:nvSpPr>
          <p:cNvPr id="38" name="Rectangle 2"/>
          <p:cNvSpPr txBox="1">
            <a:spLocks noChangeArrowheads="1"/>
          </p:cNvSpPr>
          <p:nvPr/>
        </p:nvSpPr>
        <p:spPr bwMode="auto">
          <a:xfrm>
            <a:off x="8028931" y="4942110"/>
            <a:ext cx="1079500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>
                <a:latin typeface="Trebuchet MS" pitchFamily="34" charset="0"/>
              </a:rPr>
              <a:t>=32</a:t>
            </a:r>
          </a:p>
        </p:txBody>
      </p:sp>
      <p:sp>
        <p:nvSpPr>
          <p:cNvPr id="42" name="Obdélník 37"/>
          <p:cNvSpPr>
            <a:spLocks noChangeArrowheads="1"/>
          </p:cNvSpPr>
          <p:nvPr/>
        </p:nvSpPr>
        <p:spPr bwMode="auto">
          <a:xfrm>
            <a:off x="683568" y="350224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8</a:t>
            </a:r>
          </a:p>
        </p:txBody>
      </p:sp>
      <p:sp>
        <p:nvSpPr>
          <p:cNvPr id="43" name="Obdélník 38"/>
          <p:cNvSpPr>
            <a:spLocks noChangeArrowheads="1"/>
          </p:cNvSpPr>
          <p:nvPr/>
        </p:nvSpPr>
        <p:spPr bwMode="auto">
          <a:xfrm>
            <a:off x="1374131" y="350224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8</a:t>
            </a:r>
          </a:p>
        </p:txBody>
      </p:sp>
      <p:sp>
        <p:nvSpPr>
          <p:cNvPr id="44" name="Obdélník 39"/>
          <p:cNvSpPr>
            <a:spLocks noChangeArrowheads="1"/>
          </p:cNvSpPr>
          <p:nvPr/>
        </p:nvSpPr>
        <p:spPr bwMode="auto">
          <a:xfrm>
            <a:off x="2556818" y="353399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4</a:t>
            </a:r>
          </a:p>
        </p:txBody>
      </p:sp>
      <p:sp>
        <p:nvSpPr>
          <p:cNvPr id="45" name="Obdélník 40"/>
          <p:cNvSpPr>
            <a:spLocks noChangeArrowheads="1"/>
          </p:cNvSpPr>
          <p:nvPr/>
        </p:nvSpPr>
        <p:spPr bwMode="auto">
          <a:xfrm>
            <a:off x="3247381" y="353399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24</a:t>
            </a:r>
          </a:p>
        </p:txBody>
      </p:sp>
      <p:sp>
        <p:nvSpPr>
          <p:cNvPr id="46" name="Obdélník 43"/>
          <p:cNvSpPr>
            <a:spLocks noChangeArrowheads="1"/>
          </p:cNvSpPr>
          <p:nvPr/>
        </p:nvSpPr>
        <p:spPr bwMode="auto">
          <a:xfrm>
            <a:off x="2555231" y="3892773"/>
            <a:ext cx="647700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6</a:t>
            </a:r>
          </a:p>
        </p:txBody>
      </p:sp>
      <p:sp>
        <p:nvSpPr>
          <p:cNvPr id="47" name="Obdélník 44"/>
          <p:cNvSpPr>
            <a:spLocks noChangeArrowheads="1"/>
          </p:cNvSpPr>
          <p:nvPr/>
        </p:nvSpPr>
        <p:spPr bwMode="auto">
          <a:xfrm>
            <a:off x="3245793" y="3892773"/>
            <a:ext cx="647700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16</a:t>
            </a:r>
          </a:p>
        </p:txBody>
      </p:sp>
      <p:sp>
        <p:nvSpPr>
          <p:cNvPr id="48" name="Obdélník 46"/>
          <p:cNvSpPr>
            <a:spLocks noChangeArrowheads="1"/>
          </p:cNvSpPr>
          <p:nvPr/>
        </p:nvSpPr>
        <p:spPr bwMode="auto">
          <a:xfrm>
            <a:off x="2555231" y="4326160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8</a:t>
            </a:r>
          </a:p>
        </p:txBody>
      </p:sp>
      <p:sp>
        <p:nvSpPr>
          <p:cNvPr id="49" name="Obdélník 47"/>
          <p:cNvSpPr>
            <a:spLocks noChangeArrowheads="1"/>
          </p:cNvSpPr>
          <p:nvPr/>
        </p:nvSpPr>
        <p:spPr bwMode="auto">
          <a:xfrm>
            <a:off x="3245793" y="4326160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12</a:t>
            </a:r>
          </a:p>
        </p:txBody>
      </p:sp>
      <p:sp>
        <p:nvSpPr>
          <p:cNvPr id="50" name="Obdélník 49"/>
          <p:cNvSpPr/>
          <p:nvPr/>
        </p:nvSpPr>
        <p:spPr>
          <a:xfrm>
            <a:off x="5760176" y="2276872"/>
            <a:ext cx="251984" cy="115212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Obdélník 50"/>
          <p:cNvSpPr/>
          <p:nvPr/>
        </p:nvSpPr>
        <p:spPr>
          <a:xfrm>
            <a:off x="6192224" y="2276872"/>
            <a:ext cx="251984" cy="115212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Obdélník 51"/>
          <p:cNvSpPr/>
          <p:nvPr/>
        </p:nvSpPr>
        <p:spPr>
          <a:xfrm>
            <a:off x="6588000" y="2276872"/>
            <a:ext cx="251984" cy="115212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Obdélník 52"/>
          <p:cNvSpPr/>
          <p:nvPr/>
        </p:nvSpPr>
        <p:spPr>
          <a:xfrm>
            <a:off x="7020000" y="2276872"/>
            <a:ext cx="251984" cy="115212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Obdélník 53"/>
          <p:cNvSpPr/>
          <p:nvPr/>
        </p:nvSpPr>
        <p:spPr>
          <a:xfrm>
            <a:off x="7452000" y="2276872"/>
            <a:ext cx="251984" cy="115212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787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8" grpId="0"/>
      <p:bldP spid="29" grpId="0" animBg="1"/>
      <p:bldP spid="30" grpId="0" animBg="1"/>
      <p:bldP spid="32" grpId="0"/>
      <p:bldP spid="33" grpId="0"/>
      <p:bldP spid="34" grpId="0"/>
      <p:bldP spid="35" grpId="0"/>
      <p:bldP spid="38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 animBg="1"/>
      <p:bldP spid="51" grpId="0" animBg="1"/>
      <p:bldP spid="52" grpId="0" animBg="1"/>
      <p:bldP spid="53" grpId="0" animBg="1"/>
      <p:bldP spid="5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Největší společný dělitel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Obdélník 3"/>
          <p:cNvSpPr>
            <a:spLocks noChangeArrowheads="1"/>
          </p:cNvSpPr>
          <p:nvPr/>
        </p:nvSpPr>
        <p:spPr bwMode="auto">
          <a:xfrm>
            <a:off x="107504" y="1268760"/>
            <a:ext cx="35283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000" dirty="0"/>
              <a:t>1– nalezením všech dělitelů</a:t>
            </a:r>
          </a:p>
        </p:txBody>
      </p:sp>
      <p:sp>
        <p:nvSpPr>
          <p:cNvPr id="9" name="Obdélník 1"/>
          <p:cNvSpPr>
            <a:spLocks noChangeArrowheads="1"/>
          </p:cNvSpPr>
          <p:nvPr/>
        </p:nvSpPr>
        <p:spPr bwMode="auto">
          <a:xfrm>
            <a:off x="179958" y="692696"/>
            <a:ext cx="90725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2) Nalezněte největší společný dělitel čísel:                f) 63 a 105</a:t>
            </a:r>
          </a:p>
        </p:txBody>
      </p:sp>
      <p:sp>
        <p:nvSpPr>
          <p:cNvPr id="10" name="Obdélník 3"/>
          <p:cNvSpPr>
            <a:spLocks noChangeArrowheads="1"/>
          </p:cNvSpPr>
          <p:nvPr/>
        </p:nvSpPr>
        <p:spPr bwMode="auto">
          <a:xfrm>
            <a:off x="4500190" y="1268760"/>
            <a:ext cx="439229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000" dirty="0"/>
              <a:t>2 – rozkladem na součin prvočísel</a:t>
            </a:r>
          </a:p>
        </p:txBody>
      </p:sp>
      <p:sp>
        <p:nvSpPr>
          <p:cNvPr id="11" name="Obdélník 5"/>
          <p:cNvSpPr>
            <a:spLocks noChangeArrowheads="1"/>
          </p:cNvSpPr>
          <p:nvPr/>
        </p:nvSpPr>
        <p:spPr bwMode="auto">
          <a:xfrm>
            <a:off x="683568" y="2176115"/>
            <a:ext cx="649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</a:t>
            </a:r>
          </a:p>
        </p:txBody>
      </p:sp>
      <p:sp>
        <p:nvSpPr>
          <p:cNvPr id="12" name="Obdélník 6"/>
          <p:cNvSpPr>
            <a:spLocks noChangeArrowheads="1"/>
          </p:cNvSpPr>
          <p:nvPr/>
        </p:nvSpPr>
        <p:spPr bwMode="auto">
          <a:xfrm>
            <a:off x="1374131" y="2176115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63</a:t>
            </a:r>
          </a:p>
        </p:txBody>
      </p:sp>
      <p:sp>
        <p:nvSpPr>
          <p:cNvPr id="13" name="Obdélník 7"/>
          <p:cNvSpPr>
            <a:spLocks noChangeArrowheads="1"/>
          </p:cNvSpPr>
          <p:nvPr/>
        </p:nvSpPr>
        <p:spPr bwMode="auto">
          <a:xfrm>
            <a:off x="688331" y="2592040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3</a:t>
            </a:r>
          </a:p>
        </p:txBody>
      </p:sp>
      <p:sp>
        <p:nvSpPr>
          <p:cNvPr id="14" name="Obdélník 8"/>
          <p:cNvSpPr>
            <a:spLocks noChangeArrowheads="1"/>
          </p:cNvSpPr>
          <p:nvPr/>
        </p:nvSpPr>
        <p:spPr bwMode="auto">
          <a:xfrm>
            <a:off x="1378893" y="2592040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21</a:t>
            </a:r>
          </a:p>
        </p:txBody>
      </p:sp>
      <p:sp>
        <p:nvSpPr>
          <p:cNvPr id="15" name="Obdélník 9"/>
          <p:cNvSpPr>
            <a:spLocks noChangeArrowheads="1"/>
          </p:cNvSpPr>
          <p:nvPr/>
        </p:nvSpPr>
        <p:spPr bwMode="auto">
          <a:xfrm>
            <a:off x="688331" y="3023840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7</a:t>
            </a:r>
          </a:p>
        </p:txBody>
      </p:sp>
      <p:sp>
        <p:nvSpPr>
          <p:cNvPr id="16" name="Obdélník 10"/>
          <p:cNvSpPr>
            <a:spLocks noChangeArrowheads="1"/>
          </p:cNvSpPr>
          <p:nvPr/>
        </p:nvSpPr>
        <p:spPr bwMode="auto">
          <a:xfrm>
            <a:off x="1378893" y="3023840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9</a:t>
            </a:r>
          </a:p>
        </p:txBody>
      </p:sp>
      <p:cxnSp>
        <p:nvCxnSpPr>
          <p:cNvPr id="17" name="Přímá spojnice 13"/>
          <p:cNvCxnSpPr>
            <a:cxnSpLocks noChangeShapeType="1"/>
          </p:cNvCxnSpPr>
          <p:nvPr/>
        </p:nvCxnSpPr>
        <p:spPr bwMode="auto">
          <a:xfrm>
            <a:off x="688331" y="2131665"/>
            <a:ext cx="13382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Přímá spojnice 14"/>
          <p:cNvCxnSpPr>
            <a:cxnSpLocks noChangeShapeType="1"/>
          </p:cNvCxnSpPr>
          <p:nvPr/>
        </p:nvCxnSpPr>
        <p:spPr bwMode="auto">
          <a:xfrm>
            <a:off x="1378893" y="2131665"/>
            <a:ext cx="0" cy="2162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Obdélník 15"/>
          <p:cNvSpPr>
            <a:spLocks noChangeArrowheads="1"/>
          </p:cNvSpPr>
          <p:nvPr/>
        </p:nvSpPr>
        <p:spPr bwMode="auto">
          <a:xfrm>
            <a:off x="1032818" y="1763365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63</a:t>
            </a:r>
          </a:p>
        </p:txBody>
      </p:sp>
      <p:sp>
        <p:nvSpPr>
          <p:cNvPr id="20" name="Obdélník 16"/>
          <p:cNvSpPr>
            <a:spLocks noChangeArrowheads="1"/>
          </p:cNvSpPr>
          <p:nvPr/>
        </p:nvSpPr>
        <p:spPr bwMode="auto">
          <a:xfrm>
            <a:off x="2555231" y="2166590"/>
            <a:ext cx="649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</a:t>
            </a:r>
          </a:p>
        </p:txBody>
      </p:sp>
      <p:sp>
        <p:nvSpPr>
          <p:cNvPr id="21" name="Obdélník 17"/>
          <p:cNvSpPr>
            <a:spLocks noChangeArrowheads="1"/>
          </p:cNvSpPr>
          <p:nvPr/>
        </p:nvSpPr>
        <p:spPr bwMode="auto">
          <a:xfrm>
            <a:off x="3199756" y="2166590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105</a:t>
            </a:r>
          </a:p>
        </p:txBody>
      </p:sp>
      <p:sp>
        <p:nvSpPr>
          <p:cNvPr id="22" name="Obdélník 18"/>
          <p:cNvSpPr>
            <a:spLocks noChangeArrowheads="1"/>
          </p:cNvSpPr>
          <p:nvPr/>
        </p:nvSpPr>
        <p:spPr bwMode="auto">
          <a:xfrm>
            <a:off x="2555231" y="2580927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3</a:t>
            </a:r>
          </a:p>
        </p:txBody>
      </p:sp>
      <p:sp>
        <p:nvSpPr>
          <p:cNvPr id="23" name="Obdélník 19"/>
          <p:cNvSpPr>
            <a:spLocks noChangeArrowheads="1"/>
          </p:cNvSpPr>
          <p:nvPr/>
        </p:nvSpPr>
        <p:spPr bwMode="auto">
          <a:xfrm>
            <a:off x="3204518" y="2580927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35</a:t>
            </a:r>
          </a:p>
        </p:txBody>
      </p:sp>
      <p:sp>
        <p:nvSpPr>
          <p:cNvPr id="24" name="Obdélník 20"/>
          <p:cNvSpPr>
            <a:spLocks noChangeArrowheads="1"/>
          </p:cNvSpPr>
          <p:nvPr/>
        </p:nvSpPr>
        <p:spPr bwMode="auto">
          <a:xfrm>
            <a:off x="2555231" y="3012727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5</a:t>
            </a:r>
          </a:p>
        </p:txBody>
      </p:sp>
      <p:sp>
        <p:nvSpPr>
          <p:cNvPr id="25" name="Obdélník 21"/>
          <p:cNvSpPr>
            <a:spLocks noChangeArrowheads="1"/>
          </p:cNvSpPr>
          <p:nvPr/>
        </p:nvSpPr>
        <p:spPr bwMode="auto">
          <a:xfrm>
            <a:off x="3204518" y="3012727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21</a:t>
            </a:r>
          </a:p>
        </p:txBody>
      </p:sp>
      <p:cxnSp>
        <p:nvCxnSpPr>
          <p:cNvPr id="26" name="Přímá spojnice 24"/>
          <p:cNvCxnSpPr>
            <a:cxnSpLocks noChangeShapeType="1"/>
          </p:cNvCxnSpPr>
          <p:nvPr/>
        </p:nvCxnSpPr>
        <p:spPr bwMode="auto">
          <a:xfrm>
            <a:off x="2513956" y="2122140"/>
            <a:ext cx="13382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Přímá spojnice 25"/>
          <p:cNvCxnSpPr>
            <a:cxnSpLocks noChangeShapeType="1"/>
          </p:cNvCxnSpPr>
          <p:nvPr/>
        </p:nvCxnSpPr>
        <p:spPr bwMode="auto">
          <a:xfrm>
            <a:off x="3202931" y="2122140"/>
            <a:ext cx="0" cy="2160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Obdélník 26"/>
          <p:cNvSpPr>
            <a:spLocks noChangeArrowheads="1"/>
          </p:cNvSpPr>
          <p:nvPr/>
        </p:nvSpPr>
        <p:spPr bwMode="auto">
          <a:xfrm>
            <a:off x="2858443" y="1752252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105</a:t>
            </a:r>
          </a:p>
        </p:txBody>
      </p:sp>
      <p:sp>
        <p:nvSpPr>
          <p:cNvPr id="29" name="Ovál 41"/>
          <p:cNvSpPr>
            <a:spLocks noChangeArrowheads="1"/>
          </p:cNvSpPr>
          <p:nvPr/>
        </p:nvSpPr>
        <p:spPr bwMode="auto">
          <a:xfrm>
            <a:off x="3203848" y="3033365"/>
            <a:ext cx="395287" cy="396875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30" name="Ovál 42"/>
          <p:cNvSpPr>
            <a:spLocks noChangeArrowheads="1"/>
          </p:cNvSpPr>
          <p:nvPr/>
        </p:nvSpPr>
        <p:spPr bwMode="auto">
          <a:xfrm>
            <a:off x="1403648" y="2599977"/>
            <a:ext cx="395288" cy="396875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32" name="Rectangle 2"/>
          <p:cNvSpPr txBox="1">
            <a:spLocks noChangeArrowheads="1"/>
          </p:cNvSpPr>
          <p:nvPr/>
        </p:nvSpPr>
        <p:spPr bwMode="auto">
          <a:xfrm>
            <a:off x="970906" y="4957415"/>
            <a:ext cx="2754312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>
                <a:latin typeface="Trebuchet MS" pitchFamily="34" charset="0"/>
              </a:rPr>
              <a:t>D(63,105)= 21</a:t>
            </a:r>
          </a:p>
        </p:txBody>
      </p:sp>
      <p:sp>
        <p:nvSpPr>
          <p:cNvPr id="33" name="Rectangle 2"/>
          <p:cNvSpPr txBox="1">
            <a:spLocks noChangeArrowheads="1"/>
          </p:cNvSpPr>
          <p:nvPr/>
        </p:nvSpPr>
        <p:spPr bwMode="auto">
          <a:xfrm>
            <a:off x="4715818" y="4870102"/>
            <a:ext cx="3024188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>
                <a:latin typeface="Trebuchet MS" pitchFamily="34" charset="0"/>
              </a:rPr>
              <a:t>D(63,105)= 3 . 7</a:t>
            </a:r>
          </a:p>
        </p:txBody>
      </p:sp>
      <p:sp>
        <p:nvSpPr>
          <p:cNvPr id="34" name="Obdélník 46"/>
          <p:cNvSpPr>
            <a:spLocks noChangeArrowheads="1"/>
          </p:cNvSpPr>
          <p:nvPr/>
        </p:nvSpPr>
        <p:spPr bwMode="auto">
          <a:xfrm>
            <a:off x="5020618" y="2207865"/>
            <a:ext cx="35115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200" dirty="0"/>
              <a:t>63 =   3 . 3 . 7  </a:t>
            </a:r>
          </a:p>
        </p:txBody>
      </p:sp>
      <p:sp>
        <p:nvSpPr>
          <p:cNvPr id="35" name="Obdélník 51"/>
          <p:cNvSpPr>
            <a:spLocks noChangeArrowheads="1"/>
          </p:cNvSpPr>
          <p:nvPr/>
        </p:nvSpPr>
        <p:spPr bwMode="auto">
          <a:xfrm>
            <a:off x="5022206" y="2855565"/>
            <a:ext cx="3509962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200" dirty="0"/>
              <a:t>105 = 3 .      7 . 5</a:t>
            </a:r>
          </a:p>
        </p:txBody>
      </p:sp>
      <p:sp>
        <p:nvSpPr>
          <p:cNvPr id="38" name="Rectangle 2"/>
          <p:cNvSpPr txBox="1">
            <a:spLocks noChangeArrowheads="1"/>
          </p:cNvSpPr>
          <p:nvPr/>
        </p:nvSpPr>
        <p:spPr bwMode="auto">
          <a:xfrm>
            <a:off x="7595543" y="4870102"/>
            <a:ext cx="1081088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>
                <a:latin typeface="Trebuchet MS" pitchFamily="34" charset="0"/>
              </a:rPr>
              <a:t>= 21</a:t>
            </a:r>
          </a:p>
        </p:txBody>
      </p:sp>
      <p:sp>
        <p:nvSpPr>
          <p:cNvPr id="39" name="Obdélník 39"/>
          <p:cNvSpPr>
            <a:spLocks noChangeArrowheads="1"/>
          </p:cNvSpPr>
          <p:nvPr/>
        </p:nvSpPr>
        <p:spPr bwMode="auto">
          <a:xfrm>
            <a:off x="2556818" y="3461990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7</a:t>
            </a:r>
          </a:p>
        </p:txBody>
      </p:sp>
      <p:sp>
        <p:nvSpPr>
          <p:cNvPr id="40" name="Obdélník 40"/>
          <p:cNvSpPr>
            <a:spLocks noChangeArrowheads="1"/>
          </p:cNvSpPr>
          <p:nvPr/>
        </p:nvSpPr>
        <p:spPr bwMode="auto">
          <a:xfrm>
            <a:off x="3247381" y="3461990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15</a:t>
            </a:r>
          </a:p>
        </p:txBody>
      </p:sp>
      <p:sp>
        <p:nvSpPr>
          <p:cNvPr id="41" name="Obdélník 40"/>
          <p:cNvSpPr/>
          <p:nvPr/>
        </p:nvSpPr>
        <p:spPr>
          <a:xfrm>
            <a:off x="5832000" y="2204864"/>
            <a:ext cx="251984" cy="115212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Obdélník 41"/>
          <p:cNvSpPr/>
          <p:nvPr/>
        </p:nvSpPr>
        <p:spPr>
          <a:xfrm>
            <a:off x="6624272" y="2204864"/>
            <a:ext cx="251984" cy="115212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430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8" grpId="0"/>
      <p:bldP spid="29" grpId="0" animBg="1"/>
      <p:bldP spid="30" grpId="0" animBg="1"/>
      <p:bldP spid="32" grpId="0"/>
      <p:bldP spid="33" grpId="0"/>
      <p:bldP spid="34" grpId="0"/>
      <p:bldP spid="35" grpId="0"/>
      <p:bldP spid="38" grpId="0"/>
      <p:bldP spid="39" grpId="0"/>
      <p:bldP spid="40" grpId="0"/>
      <p:bldP spid="41" grpId="0" animBg="1"/>
      <p:bldP spid="4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Největší společný dělitel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Obdélník 3"/>
          <p:cNvSpPr>
            <a:spLocks noChangeArrowheads="1"/>
          </p:cNvSpPr>
          <p:nvPr/>
        </p:nvSpPr>
        <p:spPr bwMode="auto">
          <a:xfrm>
            <a:off x="107504" y="1268760"/>
            <a:ext cx="35283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000" dirty="0"/>
              <a:t>1– nalezením všech dělitelů</a:t>
            </a:r>
          </a:p>
        </p:txBody>
      </p:sp>
      <p:sp>
        <p:nvSpPr>
          <p:cNvPr id="9" name="Obdélník 1"/>
          <p:cNvSpPr>
            <a:spLocks noChangeArrowheads="1"/>
          </p:cNvSpPr>
          <p:nvPr/>
        </p:nvSpPr>
        <p:spPr bwMode="auto">
          <a:xfrm>
            <a:off x="179958" y="692696"/>
            <a:ext cx="90725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2) Nalezněte největší společný dělitel čísel:                g) 88 a 112</a:t>
            </a:r>
          </a:p>
        </p:txBody>
      </p:sp>
      <p:sp>
        <p:nvSpPr>
          <p:cNvPr id="10" name="Obdélník 3"/>
          <p:cNvSpPr>
            <a:spLocks noChangeArrowheads="1"/>
          </p:cNvSpPr>
          <p:nvPr/>
        </p:nvSpPr>
        <p:spPr bwMode="auto">
          <a:xfrm>
            <a:off x="4500190" y="1268760"/>
            <a:ext cx="439229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000" dirty="0"/>
              <a:t>2 – rozkladem na součin prvočísel</a:t>
            </a: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755650" y="2248123"/>
            <a:ext cx="649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</a:t>
            </a: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46213" y="2248123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88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760413" y="266404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</a:t>
            </a:r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450975" y="266404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44</a:t>
            </a: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760413" y="309584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4</a:t>
            </a: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auto">
          <a:xfrm>
            <a:off x="1450975" y="309584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22</a:t>
            </a:r>
          </a:p>
        </p:txBody>
      </p:sp>
      <p:cxnSp>
        <p:nvCxnSpPr>
          <p:cNvPr id="17" name="Přímá spojnice 16"/>
          <p:cNvCxnSpPr>
            <a:cxnSpLocks noChangeShapeType="1"/>
          </p:cNvCxnSpPr>
          <p:nvPr/>
        </p:nvCxnSpPr>
        <p:spPr bwMode="auto">
          <a:xfrm>
            <a:off x="760413" y="2203673"/>
            <a:ext cx="13382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Přímá spojnice 17"/>
          <p:cNvCxnSpPr>
            <a:cxnSpLocks noChangeShapeType="1"/>
          </p:cNvCxnSpPr>
          <p:nvPr/>
        </p:nvCxnSpPr>
        <p:spPr bwMode="auto">
          <a:xfrm>
            <a:off x="1450975" y="2203673"/>
            <a:ext cx="0" cy="2162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104900" y="1835373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88</a:t>
            </a: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2627313" y="2238598"/>
            <a:ext cx="649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</a:t>
            </a: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3271838" y="223859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112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2627313" y="2652935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</a:t>
            </a:r>
          </a:p>
        </p:txBody>
      </p:sp>
      <p:sp>
        <p:nvSpPr>
          <p:cNvPr id="23" name="Obdélník 22"/>
          <p:cNvSpPr>
            <a:spLocks noChangeArrowheads="1"/>
          </p:cNvSpPr>
          <p:nvPr/>
        </p:nvSpPr>
        <p:spPr bwMode="auto">
          <a:xfrm>
            <a:off x="3276600" y="2652935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56</a:t>
            </a: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auto">
          <a:xfrm>
            <a:off x="2627313" y="3084735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4</a:t>
            </a: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auto">
          <a:xfrm>
            <a:off x="3276600" y="3084735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28</a:t>
            </a:r>
          </a:p>
        </p:txBody>
      </p:sp>
      <p:cxnSp>
        <p:nvCxnSpPr>
          <p:cNvPr id="26" name="Přímá spojnice 25"/>
          <p:cNvCxnSpPr>
            <a:cxnSpLocks noChangeShapeType="1"/>
          </p:cNvCxnSpPr>
          <p:nvPr/>
        </p:nvCxnSpPr>
        <p:spPr bwMode="auto">
          <a:xfrm>
            <a:off x="2586038" y="2194148"/>
            <a:ext cx="13382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Přímá spojnice 26"/>
          <p:cNvCxnSpPr>
            <a:cxnSpLocks noChangeShapeType="1"/>
          </p:cNvCxnSpPr>
          <p:nvPr/>
        </p:nvCxnSpPr>
        <p:spPr bwMode="auto">
          <a:xfrm>
            <a:off x="3275013" y="2194148"/>
            <a:ext cx="0" cy="2160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2930525" y="1824260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112</a:t>
            </a:r>
          </a:p>
        </p:txBody>
      </p:sp>
      <p:sp>
        <p:nvSpPr>
          <p:cNvPr id="29" name="Ovál 28"/>
          <p:cNvSpPr>
            <a:spLocks noChangeArrowheads="1"/>
          </p:cNvSpPr>
          <p:nvPr/>
        </p:nvSpPr>
        <p:spPr bwMode="auto">
          <a:xfrm>
            <a:off x="2555776" y="3536181"/>
            <a:ext cx="395288" cy="396875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30" name="Ovál 29"/>
          <p:cNvSpPr>
            <a:spLocks noChangeArrowheads="1"/>
          </p:cNvSpPr>
          <p:nvPr/>
        </p:nvSpPr>
        <p:spPr bwMode="auto">
          <a:xfrm>
            <a:off x="683568" y="3501008"/>
            <a:ext cx="395288" cy="396875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32" name="Rectangle 2"/>
          <p:cNvSpPr txBox="1">
            <a:spLocks noChangeArrowheads="1"/>
          </p:cNvSpPr>
          <p:nvPr/>
        </p:nvSpPr>
        <p:spPr bwMode="auto">
          <a:xfrm>
            <a:off x="1042988" y="4812457"/>
            <a:ext cx="2754312" cy="56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>
                <a:latin typeface="Trebuchet MS" pitchFamily="34" charset="0"/>
              </a:rPr>
              <a:t>D(88,112)= 8</a:t>
            </a:r>
          </a:p>
        </p:txBody>
      </p:sp>
      <p:sp>
        <p:nvSpPr>
          <p:cNvPr id="33" name="Rectangle 2"/>
          <p:cNvSpPr txBox="1">
            <a:spLocks noChangeArrowheads="1"/>
          </p:cNvSpPr>
          <p:nvPr/>
        </p:nvSpPr>
        <p:spPr bwMode="auto">
          <a:xfrm>
            <a:off x="4787900" y="4725144"/>
            <a:ext cx="3240088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>
                <a:latin typeface="Trebuchet MS" pitchFamily="34" charset="0"/>
              </a:rPr>
              <a:t>D(88,112)=2.2.2</a:t>
            </a:r>
          </a:p>
        </p:txBody>
      </p:sp>
      <p:sp>
        <p:nvSpPr>
          <p:cNvPr id="34" name="Obdélník 46"/>
          <p:cNvSpPr>
            <a:spLocks noChangeArrowheads="1"/>
          </p:cNvSpPr>
          <p:nvPr/>
        </p:nvSpPr>
        <p:spPr bwMode="auto">
          <a:xfrm>
            <a:off x="5092700" y="2279873"/>
            <a:ext cx="35115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200" dirty="0"/>
              <a:t>88 =   2 . 2 . 2 . 11</a:t>
            </a:r>
          </a:p>
        </p:txBody>
      </p:sp>
      <p:sp>
        <p:nvSpPr>
          <p:cNvPr id="35" name="Obdélník 51"/>
          <p:cNvSpPr>
            <a:spLocks noChangeArrowheads="1"/>
          </p:cNvSpPr>
          <p:nvPr/>
        </p:nvSpPr>
        <p:spPr bwMode="auto">
          <a:xfrm>
            <a:off x="5094288" y="2927573"/>
            <a:ext cx="3509962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200" dirty="0"/>
              <a:t>112 = 2 . 2 . 2 .       2 . 7</a:t>
            </a:r>
          </a:p>
        </p:txBody>
      </p:sp>
      <p:sp>
        <p:nvSpPr>
          <p:cNvPr id="37" name="Rectangle 2"/>
          <p:cNvSpPr txBox="1">
            <a:spLocks noChangeArrowheads="1"/>
          </p:cNvSpPr>
          <p:nvPr/>
        </p:nvSpPr>
        <p:spPr bwMode="auto">
          <a:xfrm>
            <a:off x="7596956" y="4725144"/>
            <a:ext cx="1079500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latin typeface="Trebuchet MS" pitchFamily="34" charset="0"/>
              </a:rPr>
              <a:t>= 8</a:t>
            </a:r>
          </a:p>
        </p:txBody>
      </p:sp>
      <p:sp>
        <p:nvSpPr>
          <p:cNvPr id="38" name="Obdélník 37"/>
          <p:cNvSpPr>
            <a:spLocks noChangeArrowheads="1"/>
          </p:cNvSpPr>
          <p:nvPr/>
        </p:nvSpPr>
        <p:spPr bwMode="auto">
          <a:xfrm>
            <a:off x="2628156" y="353399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8</a:t>
            </a:r>
          </a:p>
        </p:txBody>
      </p:sp>
      <p:sp>
        <p:nvSpPr>
          <p:cNvPr id="39" name="Obdélník 38"/>
          <p:cNvSpPr>
            <a:spLocks noChangeArrowheads="1"/>
          </p:cNvSpPr>
          <p:nvPr/>
        </p:nvSpPr>
        <p:spPr bwMode="auto">
          <a:xfrm>
            <a:off x="3276600" y="353399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14</a:t>
            </a:r>
          </a:p>
        </p:txBody>
      </p:sp>
      <p:sp>
        <p:nvSpPr>
          <p:cNvPr id="40" name="Obdélník 39"/>
          <p:cNvSpPr>
            <a:spLocks noChangeArrowheads="1"/>
          </p:cNvSpPr>
          <p:nvPr/>
        </p:nvSpPr>
        <p:spPr bwMode="auto">
          <a:xfrm>
            <a:off x="760413" y="350224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8</a:t>
            </a:r>
          </a:p>
        </p:txBody>
      </p:sp>
      <p:sp>
        <p:nvSpPr>
          <p:cNvPr id="41" name="Obdélník 40"/>
          <p:cNvSpPr>
            <a:spLocks noChangeArrowheads="1"/>
          </p:cNvSpPr>
          <p:nvPr/>
        </p:nvSpPr>
        <p:spPr bwMode="auto">
          <a:xfrm>
            <a:off x="1450975" y="350224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11</a:t>
            </a:r>
          </a:p>
        </p:txBody>
      </p:sp>
      <p:sp>
        <p:nvSpPr>
          <p:cNvPr id="44" name="Obdélník 43"/>
          <p:cNvSpPr/>
          <p:nvPr/>
        </p:nvSpPr>
        <p:spPr>
          <a:xfrm>
            <a:off x="5904192" y="2204864"/>
            <a:ext cx="251984" cy="115212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bdélník 44"/>
          <p:cNvSpPr/>
          <p:nvPr/>
        </p:nvSpPr>
        <p:spPr>
          <a:xfrm>
            <a:off x="6300000" y="2204864"/>
            <a:ext cx="251984" cy="115212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bdélník 45"/>
          <p:cNvSpPr/>
          <p:nvPr/>
        </p:nvSpPr>
        <p:spPr>
          <a:xfrm>
            <a:off x="6696280" y="2204864"/>
            <a:ext cx="251984" cy="115212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4803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8" grpId="0"/>
      <p:bldP spid="29" grpId="0" animBg="1"/>
      <p:bldP spid="30" grpId="0" animBg="1"/>
      <p:bldP spid="32" grpId="0"/>
      <p:bldP spid="33" grpId="0"/>
      <p:bldP spid="34" grpId="0"/>
      <p:bldP spid="35" grpId="0"/>
      <p:bldP spid="37" grpId="0"/>
      <p:bldP spid="38" grpId="0"/>
      <p:bldP spid="39" grpId="0"/>
      <p:bldP spid="40" grpId="0"/>
      <p:bldP spid="41" grpId="0"/>
      <p:bldP spid="44" grpId="0" animBg="1"/>
      <p:bldP spid="45" grpId="0" animBg="1"/>
      <p:bldP spid="4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Největší společný dělitel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Obdélník 3"/>
          <p:cNvSpPr>
            <a:spLocks noChangeArrowheads="1"/>
          </p:cNvSpPr>
          <p:nvPr/>
        </p:nvSpPr>
        <p:spPr bwMode="auto">
          <a:xfrm>
            <a:off x="107504" y="1268760"/>
            <a:ext cx="35283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000" dirty="0"/>
              <a:t>1– nalezením všech dělitelů</a:t>
            </a:r>
          </a:p>
        </p:txBody>
      </p:sp>
      <p:sp>
        <p:nvSpPr>
          <p:cNvPr id="9" name="Obdélník 1"/>
          <p:cNvSpPr>
            <a:spLocks noChangeArrowheads="1"/>
          </p:cNvSpPr>
          <p:nvPr/>
        </p:nvSpPr>
        <p:spPr bwMode="auto">
          <a:xfrm>
            <a:off x="179958" y="692696"/>
            <a:ext cx="90725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2) Nalezněte největší společný dělitel čísel:                h) 140 a 175</a:t>
            </a:r>
          </a:p>
        </p:txBody>
      </p:sp>
      <p:sp>
        <p:nvSpPr>
          <p:cNvPr id="10" name="Obdélník 3"/>
          <p:cNvSpPr>
            <a:spLocks noChangeArrowheads="1"/>
          </p:cNvSpPr>
          <p:nvPr/>
        </p:nvSpPr>
        <p:spPr bwMode="auto">
          <a:xfrm>
            <a:off x="4500190" y="1268760"/>
            <a:ext cx="439229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000" dirty="0"/>
              <a:t>2 – rozkladem na součin prvočísel</a:t>
            </a: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611560" y="2320131"/>
            <a:ext cx="649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</a:t>
            </a: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302123" y="2320131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140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616323" y="2736056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</a:t>
            </a:r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306885" y="2736056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70</a:t>
            </a: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616323" y="3167856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4</a:t>
            </a: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auto">
          <a:xfrm>
            <a:off x="1306885" y="3167856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35</a:t>
            </a:r>
          </a:p>
        </p:txBody>
      </p:sp>
      <p:cxnSp>
        <p:nvCxnSpPr>
          <p:cNvPr id="17" name="Přímá spojnice 16"/>
          <p:cNvCxnSpPr>
            <a:cxnSpLocks noChangeShapeType="1"/>
          </p:cNvCxnSpPr>
          <p:nvPr/>
        </p:nvCxnSpPr>
        <p:spPr bwMode="auto">
          <a:xfrm>
            <a:off x="616323" y="2275681"/>
            <a:ext cx="13382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Přímá spojnice 17"/>
          <p:cNvCxnSpPr>
            <a:cxnSpLocks noChangeShapeType="1"/>
          </p:cNvCxnSpPr>
          <p:nvPr/>
        </p:nvCxnSpPr>
        <p:spPr bwMode="auto">
          <a:xfrm>
            <a:off x="1306885" y="2275681"/>
            <a:ext cx="0" cy="2162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960810" y="1907381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140</a:t>
            </a: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2483223" y="2310606"/>
            <a:ext cx="649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</a:t>
            </a: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3127748" y="2310606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175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2483223" y="2724943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5</a:t>
            </a:r>
          </a:p>
        </p:txBody>
      </p:sp>
      <p:sp>
        <p:nvSpPr>
          <p:cNvPr id="23" name="Obdélník 22"/>
          <p:cNvSpPr>
            <a:spLocks noChangeArrowheads="1"/>
          </p:cNvSpPr>
          <p:nvPr/>
        </p:nvSpPr>
        <p:spPr bwMode="auto">
          <a:xfrm>
            <a:off x="3132510" y="2724943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35</a:t>
            </a: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auto">
          <a:xfrm>
            <a:off x="2483223" y="3156743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7</a:t>
            </a: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auto">
          <a:xfrm>
            <a:off x="3132510" y="3156743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25</a:t>
            </a:r>
          </a:p>
        </p:txBody>
      </p:sp>
      <p:cxnSp>
        <p:nvCxnSpPr>
          <p:cNvPr id="26" name="Přímá spojnice 25"/>
          <p:cNvCxnSpPr>
            <a:cxnSpLocks noChangeShapeType="1"/>
          </p:cNvCxnSpPr>
          <p:nvPr/>
        </p:nvCxnSpPr>
        <p:spPr bwMode="auto">
          <a:xfrm>
            <a:off x="2441948" y="2266156"/>
            <a:ext cx="13382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Přímá spojnice 26"/>
          <p:cNvCxnSpPr>
            <a:cxnSpLocks noChangeShapeType="1"/>
          </p:cNvCxnSpPr>
          <p:nvPr/>
        </p:nvCxnSpPr>
        <p:spPr bwMode="auto">
          <a:xfrm>
            <a:off x="3130923" y="2266156"/>
            <a:ext cx="0" cy="2160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2786435" y="189626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175</a:t>
            </a:r>
          </a:p>
        </p:txBody>
      </p:sp>
      <p:sp>
        <p:nvSpPr>
          <p:cNvPr id="29" name="Ovál 28"/>
          <p:cNvSpPr>
            <a:spLocks noChangeArrowheads="1"/>
          </p:cNvSpPr>
          <p:nvPr/>
        </p:nvSpPr>
        <p:spPr bwMode="auto">
          <a:xfrm>
            <a:off x="3168600" y="2709068"/>
            <a:ext cx="395288" cy="396875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30" name="Ovál 29"/>
          <p:cNvSpPr>
            <a:spLocks noChangeArrowheads="1"/>
          </p:cNvSpPr>
          <p:nvPr/>
        </p:nvSpPr>
        <p:spPr bwMode="auto">
          <a:xfrm>
            <a:off x="1331640" y="3167856"/>
            <a:ext cx="395287" cy="396875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32" name="Rectangle 2"/>
          <p:cNvSpPr txBox="1">
            <a:spLocks noChangeArrowheads="1"/>
          </p:cNvSpPr>
          <p:nvPr/>
        </p:nvSpPr>
        <p:spPr bwMode="auto">
          <a:xfrm>
            <a:off x="700460" y="5093493"/>
            <a:ext cx="3095625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>
                <a:latin typeface="Trebuchet MS" pitchFamily="34" charset="0"/>
              </a:rPr>
              <a:t>D(140,175)= 35</a:t>
            </a:r>
          </a:p>
        </p:txBody>
      </p:sp>
      <p:sp>
        <p:nvSpPr>
          <p:cNvPr id="33" name="Rectangle 2"/>
          <p:cNvSpPr txBox="1">
            <a:spLocks noChangeArrowheads="1"/>
          </p:cNvSpPr>
          <p:nvPr/>
        </p:nvSpPr>
        <p:spPr bwMode="auto">
          <a:xfrm>
            <a:off x="4643810" y="5014118"/>
            <a:ext cx="3240088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>
                <a:latin typeface="Trebuchet MS" pitchFamily="34" charset="0"/>
              </a:rPr>
              <a:t>D(140,175)= 5 . 7</a:t>
            </a:r>
          </a:p>
        </p:txBody>
      </p:sp>
      <p:sp>
        <p:nvSpPr>
          <p:cNvPr id="34" name="Obdélník 46"/>
          <p:cNvSpPr>
            <a:spLocks noChangeArrowheads="1"/>
          </p:cNvSpPr>
          <p:nvPr/>
        </p:nvSpPr>
        <p:spPr bwMode="auto">
          <a:xfrm>
            <a:off x="4948610" y="2351881"/>
            <a:ext cx="35115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200"/>
              <a:t>140 = 2 . 2 . 5 . 7</a:t>
            </a:r>
          </a:p>
        </p:txBody>
      </p:sp>
      <p:sp>
        <p:nvSpPr>
          <p:cNvPr id="35" name="Obdélník 51"/>
          <p:cNvSpPr>
            <a:spLocks noChangeArrowheads="1"/>
          </p:cNvSpPr>
          <p:nvPr/>
        </p:nvSpPr>
        <p:spPr bwMode="auto">
          <a:xfrm>
            <a:off x="4950198" y="2999581"/>
            <a:ext cx="3509962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200" dirty="0"/>
              <a:t>175 =           5 . 7 . 5</a:t>
            </a:r>
          </a:p>
        </p:txBody>
      </p:sp>
      <p:sp>
        <p:nvSpPr>
          <p:cNvPr id="37" name="Rectangle 2"/>
          <p:cNvSpPr txBox="1">
            <a:spLocks noChangeArrowheads="1"/>
          </p:cNvSpPr>
          <p:nvPr/>
        </p:nvSpPr>
        <p:spPr bwMode="auto">
          <a:xfrm>
            <a:off x="7667998" y="5014118"/>
            <a:ext cx="1081087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>
                <a:latin typeface="Trebuchet MS" pitchFamily="34" charset="0"/>
              </a:rPr>
              <a:t>= 35</a:t>
            </a:r>
          </a:p>
        </p:txBody>
      </p:sp>
      <p:sp>
        <p:nvSpPr>
          <p:cNvPr id="38" name="Obdélník 37"/>
          <p:cNvSpPr>
            <a:spLocks noChangeArrowheads="1"/>
          </p:cNvSpPr>
          <p:nvPr/>
        </p:nvSpPr>
        <p:spPr bwMode="auto">
          <a:xfrm>
            <a:off x="616323" y="3574256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5</a:t>
            </a:r>
          </a:p>
        </p:txBody>
      </p:sp>
      <p:sp>
        <p:nvSpPr>
          <p:cNvPr id="39" name="Obdélník 38"/>
          <p:cNvSpPr>
            <a:spLocks noChangeArrowheads="1"/>
          </p:cNvSpPr>
          <p:nvPr/>
        </p:nvSpPr>
        <p:spPr bwMode="auto">
          <a:xfrm>
            <a:off x="1306885" y="3574256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28</a:t>
            </a:r>
          </a:p>
        </p:txBody>
      </p:sp>
      <p:sp>
        <p:nvSpPr>
          <p:cNvPr id="40" name="Obdélník 39"/>
          <p:cNvSpPr>
            <a:spLocks noChangeArrowheads="1"/>
          </p:cNvSpPr>
          <p:nvPr/>
        </p:nvSpPr>
        <p:spPr bwMode="auto">
          <a:xfrm>
            <a:off x="616323" y="4006056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10</a:t>
            </a:r>
          </a:p>
        </p:txBody>
      </p:sp>
      <p:sp>
        <p:nvSpPr>
          <p:cNvPr id="41" name="Obdélník 40"/>
          <p:cNvSpPr>
            <a:spLocks noChangeArrowheads="1"/>
          </p:cNvSpPr>
          <p:nvPr/>
        </p:nvSpPr>
        <p:spPr bwMode="auto">
          <a:xfrm>
            <a:off x="1306885" y="4006056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14</a:t>
            </a:r>
          </a:p>
        </p:txBody>
      </p:sp>
      <p:sp>
        <p:nvSpPr>
          <p:cNvPr id="43" name="Obdélník 42"/>
          <p:cNvSpPr/>
          <p:nvPr/>
        </p:nvSpPr>
        <p:spPr>
          <a:xfrm>
            <a:off x="6552000" y="2276872"/>
            <a:ext cx="251984" cy="115212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bdélník 43"/>
          <p:cNvSpPr/>
          <p:nvPr/>
        </p:nvSpPr>
        <p:spPr>
          <a:xfrm>
            <a:off x="6948000" y="2276872"/>
            <a:ext cx="251984" cy="115212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4803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8" grpId="0"/>
      <p:bldP spid="29" grpId="0" animBg="1"/>
      <p:bldP spid="30" grpId="0" animBg="1"/>
      <p:bldP spid="32" grpId="0"/>
      <p:bldP spid="33" grpId="0"/>
      <p:bldP spid="34" grpId="0"/>
      <p:bldP spid="35" grpId="0"/>
      <p:bldP spid="37" grpId="0"/>
      <p:bldP spid="38" grpId="0"/>
      <p:bldP spid="39" grpId="0"/>
      <p:bldP spid="40" grpId="0"/>
      <p:bldP spid="41" grpId="0"/>
      <p:bldP spid="43" grpId="0" animBg="1"/>
      <p:bldP spid="4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Největší společný dělitel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Obdélník 3"/>
          <p:cNvSpPr>
            <a:spLocks noChangeArrowheads="1"/>
          </p:cNvSpPr>
          <p:nvPr/>
        </p:nvSpPr>
        <p:spPr bwMode="auto">
          <a:xfrm>
            <a:off x="107504" y="1268760"/>
            <a:ext cx="35283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000" dirty="0"/>
              <a:t>1– nalezením všech dělitelů</a:t>
            </a:r>
          </a:p>
        </p:txBody>
      </p:sp>
      <p:sp>
        <p:nvSpPr>
          <p:cNvPr id="9" name="Obdélník 1"/>
          <p:cNvSpPr>
            <a:spLocks noChangeArrowheads="1"/>
          </p:cNvSpPr>
          <p:nvPr/>
        </p:nvSpPr>
        <p:spPr bwMode="auto">
          <a:xfrm>
            <a:off x="179958" y="692696"/>
            <a:ext cx="90725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2) Nalezněte největší společný dělitel čísel:                i) 75 a 88</a:t>
            </a:r>
          </a:p>
        </p:txBody>
      </p:sp>
      <p:sp>
        <p:nvSpPr>
          <p:cNvPr id="10" name="Obdélník 3"/>
          <p:cNvSpPr>
            <a:spLocks noChangeArrowheads="1"/>
          </p:cNvSpPr>
          <p:nvPr/>
        </p:nvSpPr>
        <p:spPr bwMode="auto">
          <a:xfrm>
            <a:off x="4500190" y="1268760"/>
            <a:ext cx="439229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000" dirty="0"/>
              <a:t>2 – rozkladem na součin prvočísel</a:t>
            </a: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611560" y="2320131"/>
            <a:ext cx="649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</a:t>
            </a: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302123" y="2320131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75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616323" y="2736056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3</a:t>
            </a:r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306885" y="2736056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25</a:t>
            </a: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616323" y="3167856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5</a:t>
            </a: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auto">
          <a:xfrm>
            <a:off x="1306885" y="3167856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15</a:t>
            </a:r>
          </a:p>
        </p:txBody>
      </p:sp>
      <p:cxnSp>
        <p:nvCxnSpPr>
          <p:cNvPr id="17" name="Přímá spojnice 16"/>
          <p:cNvCxnSpPr>
            <a:cxnSpLocks noChangeShapeType="1"/>
          </p:cNvCxnSpPr>
          <p:nvPr/>
        </p:nvCxnSpPr>
        <p:spPr bwMode="auto">
          <a:xfrm>
            <a:off x="616323" y="2275681"/>
            <a:ext cx="13382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Přímá spojnice 17"/>
          <p:cNvCxnSpPr>
            <a:cxnSpLocks noChangeShapeType="1"/>
          </p:cNvCxnSpPr>
          <p:nvPr/>
        </p:nvCxnSpPr>
        <p:spPr bwMode="auto">
          <a:xfrm>
            <a:off x="1306885" y="2275681"/>
            <a:ext cx="0" cy="2162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960810" y="1907381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75</a:t>
            </a: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2483223" y="2310606"/>
            <a:ext cx="649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</a:t>
            </a: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3127748" y="2310606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88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2483223" y="2724943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2</a:t>
            </a:r>
          </a:p>
        </p:txBody>
      </p:sp>
      <p:sp>
        <p:nvSpPr>
          <p:cNvPr id="23" name="Obdélník 22"/>
          <p:cNvSpPr>
            <a:spLocks noChangeArrowheads="1"/>
          </p:cNvSpPr>
          <p:nvPr/>
        </p:nvSpPr>
        <p:spPr bwMode="auto">
          <a:xfrm>
            <a:off x="3132510" y="2724943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44</a:t>
            </a: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auto">
          <a:xfrm>
            <a:off x="2483223" y="3156743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4</a:t>
            </a: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auto">
          <a:xfrm>
            <a:off x="3132510" y="3156743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22</a:t>
            </a:r>
          </a:p>
        </p:txBody>
      </p:sp>
      <p:cxnSp>
        <p:nvCxnSpPr>
          <p:cNvPr id="26" name="Přímá spojnice 25"/>
          <p:cNvCxnSpPr>
            <a:cxnSpLocks noChangeShapeType="1"/>
          </p:cNvCxnSpPr>
          <p:nvPr/>
        </p:nvCxnSpPr>
        <p:spPr bwMode="auto">
          <a:xfrm>
            <a:off x="2441948" y="2266156"/>
            <a:ext cx="13382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Přímá spojnice 26"/>
          <p:cNvCxnSpPr>
            <a:cxnSpLocks noChangeShapeType="1"/>
          </p:cNvCxnSpPr>
          <p:nvPr/>
        </p:nvCxnSpPr>
        <p:spPr bwMode="auto">
          <a:xfrm>
            <a:off x="3130923" y="2266156"/>
            <a:ext cx="0" cy="2160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2786435" y="189626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88</a:t>
            </a:r>
          </a:p>
        </p:txBody>
      </p:sp>
      <p:sp>
        <p:nvSpPr>
          <p:cNvPr id="29" name="Ovál 28"/>
          <p:cNvSpPr>
            <a:spLocks noChangeArrowheads="1"/>
          </p:cNvSpPr>
          <p:nvPr/>
        </p:nvSpPr>
        <p:spPr bwMode="auto">
          <a:xfrm>
            <a:off x="2411760" y="2312045"/>
            <a:ext cx="395288" cy="396875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30" name="Ovál 29"/>
          <p:cNvSpPr>
            <a:spLocks noChangeArrowheads="1"/>
          </p:cNvSpPr>
          <p:nvPr/>
        </p:nvSpPr>
        <p:spPr bwMode="auto">
          <a:xfrm>
            <a:off x="576313" y="2312045"/>
            <a:ext cx="395287" cy="396875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32" name="Rectangle 2"/>
          <p:cNvSpPr txBox="1">
            <a:spLocks noChangeArrowheads="1"/>
          </p:cNvSpPr>
          <p:nvPr/>
        </p:nvSpPr>
        <p:spPr bwMode="auto">
          <a:xfrm>
            <a:off x="700930" y="4732511"/>
            <a:ext cx="3095625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latin typeface="Trebuchet MS" pitchFamily="34" charset="0"/>
              </a:rPr>
              <a:t>D(75,88)= 1</a:t>
            </a:r>
          </a:p>
        </p:txBody>
      </p:sp>
      <p:sp>
        <p:nvSpPr>
          <p:cNvPr id="33" name="Rectangle 2"/>
          <p:cNvSpPr txBox="1">
            <a:spLocks noChangeArrowheads="1"/>
          </p:cNvSpPr>
          <p:nvPr/>
        </p:nvSpPr>
        <p:spPr bwMode="auto">
          <a:xfrm>
            <a:off x="4644280" y="4653136"/>
            <a:ext cx="3240088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latin typeface="Trebuchet MS" pitchFamily="34" charset="0"/>
              </a:rPr>
              <a:t>D(75,88)= </a:t>
            </a:r>
          </a:p>
        </p:txBody>
      </p:sp>
      <p:sp>
        <p:nvSpPr>
          <p:cNvPr id="34" name="Obdélník 46"/>
          <p:cNvSpPr>
            <a:spLocks noChangeArrowheads="1"/>
          </p:cNvSpPr>
          <p:nvPr/>
        </p:nvSpPr>
        <p:spPr bwMode="auto">
          <a:xfrm>
            <a:off x="4948610" y="2351881"/>
            <a:ext cx="35115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200" dirty="0"/>
              <a:t>75 = 3 . 5 . 5</a:t>
            </a:r>
          </a:p>
        </p:txBody>
      </p:sp>
      <p:sp>
        <p:nvSpPr>
          <p:cNvPr id="35" name="Obdélník 51"/>
          <p:cNvSpPr>
            <a:spLocks noChangeArrowheads="1"/>
          </p:cNvSpPr>
          <p:nvPr/>
        </p:nvSpPr>
        <p:spPr bwMode="auto">
          <a:xfrm>
            <a:off x="4950198" y="2999581"/>
            <a:ext cx="3509962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200" dirty="0"/>
              <a:t>88 =               2 . 2 . 2 . 11</a:t>
            </a:r>
          </a:p>
        </p:txBody>
      </p:sp>
      <p:sp>
        <p:nvSpPr>
          <p:cNvPr id="37" name="Rectangle 2"/>
          <p:cNvSpPr txBox="1">
            <a:spLocks noChangeArrowheads="1"/>
          </p:cNvSpPr>
          <p:nvPr/>
        </p:nvSpPr>
        <p:spPr bwMode="auto">
          <a:xfrm>
            <a:off x="6444678" y="4653136"/>
            <a:ext cx="1081087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latin typeface="Trebuchet MS" pitchFamily="34" charset="0"/>
              </a:rPr>
              <a:t>1</a:t>
            </a:r>
          </a:p>
        </p:txBody>
      </p:sp>
      <p:sp>
        <p:nvSpPr>
          <p:cNvPr id="43" name="Obdélník 42"/>
          <p:cNvSpPr>
            <a:spLocks noChangeArrowheads="1"/>
          </p:cNvSpPr>
          <p:nvPr/>
        </p:nvSpPr>
        <p:spPr bwMode="auto">
          <a:xfrm>
            <a:off x="2483768" y="3605014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8</a:t>
            </a:r>
          </a:p>
        </p:txBody>
      </p:sp>
      <p:sp>
        <p:nvSpPr>
          <p:cNvPr id="44" name="Obdélník 43"/>
          <p:cNvSpPr>
            <a:spLocks noChangeArrowheads="1"/>
          </p:cNvSpPr>
          <p:nvPr/>
        </p:nvSpPr>
        <p:spPr bwMode="auto">
          <a:xfrm>
            <a:off x="3133055" y="3605014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1520972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8" grpId="0"/>
      <p:bldP spid="29" grpId="0" animBg="1"/>
      <p:bldP spid="30" grpId="0" animBg="1"/>
      <p:bldP spid="32" grpId="0"/>
      <p:bldP spid="33" grpId="0"/>
      <p:bldP spid="34" grpId="0"/>
      <p:bldP spid="35" grpId="0"/>
      <p:bldP spid="37" grpId="0"/>
      <p:bldP spid="43" grpId="0"/>
      <p:bldP spid="4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Největší společný dělitel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Obdélník 3"/>
          <p:cNvSpPr>
            <a:spLocks noChangeArrowheads="1"/>
          </p:cNvSpPr>
          <p:nvPr/>
        </p:nvSpPr>
        <p:spPr bwMode="auto">
          <a:xfrm>
            <a:off x="107504" y="1268760"/>
            <a:ext cx="35283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000" dirty="0"/>
              <a:t>1– nalezením všech dělitelů</a:t>
            </a:r>
          </a:p>
        </p:txBody>
      </p:sp>
      <p:sp>
        <p:nvSpPr>
          <p:cNvPr id="9" name="Obdélník 1"/>
          <p:cNvSpPr>
            <a:spLocks noChangeArrowheads="1"/>
          </p:cNvSpPr>
          <p:nvPr/>
        </p:nvSpPr>
        <p:spPr bwMode="auto">
          <a:xfrm>
            <a:off x="179958" y="692696"/>
            <a:ext cx="90725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2) Nalezněte největší společný dělitel čísel:                j) 23 a 69</a:t>
            </a:r>
          </a:p>
        </p:txBody>
      </p:sp>
      <p:sp>
        <p:nvSpPr>
          <p:cNvPr id="10" name="Obdélník 3"/>
          <p:cNvSpPr>
            <a:spLocks noChangeArrowheads="1"/>
          </p:cNvSpPr>
          <p:nvPr/>
        </p:nvSpPr>
        <p:spPr bwMode="auto">
          <a:xfrm>
            <a:off x="4500190" y="1268760"/>
            <a:ext cx="439229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000" dirty="0"/>
              <a:t>2 – rozkladem na součin prvočísel</a:t>
            </a: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611560" y="2320131"/>
            <a:ext cx="649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</a:t>
            </a: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302123" y="2320131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23</a:t>
            </a:r>
          </a:p>
        </p:txBody>
      </p:sp>
      <p:cxnSp>
        <p:nvCxnSpPr>
          <p:cNvPr id="17" name="Přímá spojnice 16"/>
          <p:cNvCxnSpPr>
            <a:cxnSpLocks noChangeShapeType="1"/>
          </p:cNvCxnSpPr>
          <p:nvPr/>
        </p:nvCxnSpPr>
        <p:spPr bwMode="auto">
          <a:xfrm>
            <a:off x="616323" y="2275681"/>
            <a:ext cx="13382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Přímá spojnice 17"/>
          <p:cNvCxnSpPr>
            <a:cxnSpLocks noChangeShapeType="1"/>
          </p:cNvCxnSpPr>
          <p:nvPr/>
        </p:nvCxnSpPr>
        <p:spPr bwMode="auto">
          <a:xfrm>
            <a:off x="1306885" y="2275681"/>
            <a:ext cx="0" cy="2162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960810" y="1907381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23</a:t>
            </a: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2483223" y="2310606"/>
            <a:ext cx="649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</a:t>
            </a: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3127748" y="2310606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69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2483223" y="2724943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3</a:t>
            </a:r>
          </a:p>
        </p:txBody>
      </p:sp>
      <p:sp>
        <p:nvSpPr>
          <p:cNvPr id="23" name="Obdélník 22"/>
          <p:cNvSpPr>
            <a:spLocks noChangeArrowheads="1"/>
          </p:cNvSpPr>
          <p:nvPr/>
        </p:nvSpPr>
        <p:spPr bwMode="auto">
          <a:xfrm>
            <a:off x="3132510" y="2724943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23</a:t>
            </a:r>
          </a:p>
        </p:txBody>
      </p:sp>
      <p:cxnSp>
        <p:nvCxnSpPr>
          <p:cNvPr id="26" name="Přímá spojnice 25"/>
          <p:cNvCxnSpPr>
            <a:cxnSpLocks noChangeShapeType="1"/>
          </p:cNvCxnSpPr>
          <p:nvPr/>
        </p:nvCxnSpPr>
        <p:spPr bwMode="auto">
          <a:xfrm>
            <a:off x="2441948" y="2266156"/>
            <a:ext cx="13382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Přímá spojnice 26"/>
          <p:cNvCxnSpPr>
            <a:cxnSpLocks noChangeShapeType="1"/>
          </p:cNvCxnSpPr>
          <p:nvPr/>
        </p:nvCxnSpPr>
        <p:spPr bwMode="auto">
          <a:xfrm>
            <a:off x="3130923" y="2266156"/>
            <a:ext cx="0" cy="2160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2786435" y="189626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 dirty="0">
                <a:latin typeface="Trebuchet MS" pitchFamily="34" charset="0"/>
              </a:rPr>
              <a:t>69</a:t>
            </a:r>
          </a:p>
        </p:txBody>
      </p:sp>
      <p:sp>
        <p:nvSpPr>
          <p:cNvPr id="29" name="Ovál 28"/>
          <p:cNvSpPr>
            <a:spLocks noChangeArrowheads="1"/>
          </p:cNvSpPr>
          <p:nvPr/>
        </p:nvSpPr>
        <p:spPr bwMode="auto">
          <a:xfrm>
            <a:off x="3168600" y="2744093"/>
            <a:ext cx="395288" cy="396875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30" name="Ovál 29"/>
          <p:cNvSpPr>
            <a:spLocks noChangeArrowheads="1"/>
          </p:cNvSpPr>
          <p:nvPr/>
        </p:nvSpPr>
        <p:spPr bwMode="auto">
          <a:xfrm>
            <a:off x="1368401" y="2312045"/>
            <a:ext cx="395287" cy="396875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32" name="Rectangle 2"/>
          <p:cNvSpPr txBox="1">
            <a:spLocks noChangeArrowheads="1"/>
          </p:cNvSpPr>
          <p:nvPr/>
        </p:nvSpPr>
        <p:spPr bwMode="auto">
          <a:xfrm>
            <a:off x="700930" y="4732511"/>
            <a:ext cx="3095625" cy="560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latin typeface="Trebuchet MS" pitchFamily="34" charset="0"/>
              </a:rPr>
              <a:t>D(23,69)= 23</a:t>
            </a:r>
          </a:p>
        </p:txBody>
      </p:sp>
      <p:sp>
        <p:nvSpPr>
          <p:cNvPr id="33" name="Rectangle 2"/>
          <p:cNvSpPr txBox="1">
            <a:spLocks noChangeArrowheads="1"/>
          </p:cNvSpPr>
          <p:nvPr/>
        </p:nvSpPr>
        <p:spPr bwMode="auto">
          <a:xfrm>
            <a:off x="4644280" y="4653136"/>
            <a:ext cx="3240088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latin typeface="Trebuchet MS" pitchFamily="34" charset="0"/>
              </a:rPr>
              <a:t>D(23,69)= </a:t>
            </a:r>
          </a:p>
        </p:txBody>
      </p:sp>
      <p:sp>
        <p:nvSpPr>
          <p:cNvPr id="34" name="Obdélník 46"/>
          <p:cNvSpPr>
            <a:spLocks noChangeArrowheads="1"/>
          </p:cNvSpPr>
          <p:nvPr/>
        </p:nvSpPr>
        <p:spPr bwMode="auto">
          <a:xfrm>
            <a:off x="4948610" y="3068960"/>
            <a:ext cx="35115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200" dirty="0"/>
              <a:t>23 = 23</a:t>
            </a:r>
          </a:p>
        </p:txBody>
      </p:sp>
      <p:sp>
        <p:nvSpPr>
          <p:cNvPr id="35" name="Obdélník 51"/>
          <p:cNvSpPr>
            <a:spLocks noChangeArrowheads="1"/>
          </p:cNvSpPr>
          <p:nvPr/>
        </p:nvSpPr>
        <p:spPr bwMode="auto">
          <a:xfrm>
            <a:off x="4950198" y="3645024"/>
            <a:ext cx="3509962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200" dirty="0"/>
              <a:t>69 = 23 . 3</a:t>
            </a:r>
          </a:p>
        </p:txBody>
      </p:sp>
      <p:sp>
        <p:nvSpPr>
          <p:cNvPr id="37" name="Rectangle 2"/>
          <p:cNvSpPr txBox="1">
            <a:spLocks noChangeArrowheads="1"/>
          </p:cNvSpPr>
          <p:nvPr/>
        </p:nvSpPr>
        <p:spPr bwMode="auto">
          <a:xfrm>
            <a:off x="6444678" y="4653136"/>
            <a:ext cx="1081087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latin typeface="Trebuchet MS" pitchFamily="34" charset="0"/>
              </a:rPr>
              <a:t>23</a:t>
            </a:r>
          </a:p>
        </p:txBody>
      </p:sp>
      <p:sp>
        <p:nvSpPr>
          <p:cNvPr id="38" name="Obdélník 46"/>
          <p:cNvSpPr>
            <a:spLocks noChangeArrowheads="1"/>
          </p:cNvSpPr>
          <p:nvPr/>
        </p:nvSpPr>
        <p:spPr bwMode="auto">
          <a:xfrm>
            <a:off x="4932040" y="1988840"/>
            <a:ext cx="396044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200" b="1" dirty="0"/>
              <a:t>23</a:t>
            </a:r>
            <a:r>
              <a:rPr lang="cs-CZ" altLang="cs-CZ" sz="2200" dirty="0"/>
              <a:t> je prvočíslo – nelze jej rozložit na součin prvočísel</a:t>
            </a:r>
          </a:p>
        </p:txBody>
      </p:sp>
      <p:sp>
        <p:nvSpPr>
          <p:cNvPr id="36" name="Obdélník 35"/>
          <p:cNvSpPr/>
          <p:nvPr/>
        </p:nvSpPr>
        <p:spPr>
          <a:xfrm>
            <a:off x="5652120" y="2996952"/>
            <a:ext cx="360000" cy="115212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9507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9" grpId="0"/>
      <p:bldP spid="20" grpId="0"/>
      <p:bldP spid="21" grpId="0"/>
      <p:bldP spid="22" grpId="0"/>
      <p:bldP spid="23" grpId="0"/>
      <p:bldP spid="28" grpId="0"/>
      <p:bldP spid="29" grpId="0" animBg="1"/>
      <p:bldP spid="30" grpId="0" animBg="1"/>
      <p:bldP spid="32" grpId="0"/>
      <p:bldP spid="33" grpId="0"/>
      <p:bldP spid="34" grpId="0"/>
      <p:bldP spid="35" grpId="0"/>
      <p:bldP spid="37" grpId="0"/>
      <p:bldP spid="38" grpId="0"/>
      <p:bldP spid="3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Obdélník 32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9 . 5 = </a:t>
            </a:r>
            <a:endParaRPr lang="cs-CZ" dirty="0">
              <a:solidFill>
                <a:prstClr val="white"/>
              </a:solidFill>
            </a:endParaRPr>
          </a:p>
        </p:txBody>
      </p:sp>
      <p:sp>
        <p:nvSpPr>
          <p:cNvPr id="31" name="Nadpis 1"/>
          <p:cNvSpPr txBox="1">
            <a:spLocks/>
          </p:cNvSpPr>
          <p:nvPr/>
        </p:nvSpPr>
        <p:spPr>
          <a:xfrm>
            <a:off x="107504" y="2996952"/>
            <a:ext cx="864096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>
                <a:solidFill>
                  <a:prstClr val="black"/>
                </a:solidFill>
              </a:rPr>
              <a:t>Konec prezentace</a:t>
            </a:r>
          </a:p>
        </p:txBody>
      </p:sp>
      <p:sp>
        <p:nvSpPr>
          <p:cNvPr id="34" name="Šipka doprava 33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5" name="Šipka doprava 3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38" name="Zahnutá šipka doleva 37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sp>
        <p:nvSpPr>
          <p:cNvPr id="40" name="Nadpis 1"/>
          <p:cNvSpPr txBox="1">
            <a:spLocks/>
          </p:cNvSpPr>
          <p:nvPr/>
        </p:nvSpPr>
        <p:spPr>
          <a:xfrm>
            <a:off x="25152" y="-27384"/>
            <a:ext cx="7787208" cy="706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Prvočísla a složená čísla</a:t>
            </a:r>
          </a:p>
        </p:txBody>
      </p:sp>
    </p:spTree>
    <p:extLst>
      <p:ext uri="{BB962C8B-B14F-4D97-AF65-F5344CB8AC3E}">
        <p14:creationId xmlns:p14="http://schemas.microsoft.com/office/powerpoint/2010/main" val="267868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800">
              <a:solidFill>
                <a:schemeClr val="tx1"/>
              </a:solidFill>
            </a:endParaRPr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Největší společný dělitel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39" name="Rectangle 2"/>
          <p:cNvSpPr txBox="1">
            <a:spLocks noChangeArrowheads="1"/>
          </p:cNvSpPr>
          <p:nvPr/>
        </p:nvSpPr>
        <p:spPr bwMode="auto">
          <a:xfrm>
            <a:off x="317500" y="1196975"/>
            <a:ext cx="8424863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dirty="0">
                <a:latin typeface="+mn-lt"/>
              </a:rPr>
              <a:t>1) Vypište zpaměti všechny dělitele čísel 16 a 24</a:t>
            </a:r>
          </a:p>
        </p:txBody>
      </p:sp>
      <p:sp>
        <p:nvSpPr>
          <p:cNvPr id="40" name="Rectangle 2"/>
          <p:cNvSpPr txBox="1">
            <a:spLocks noChangeArrowheads="1"/>
          </p:cNvSpPr>
          <p:nvPr/>
        </p:nvSpPr>
        <p:spPr bwMode="auto">
          <a:xfrm>
            <a:off x="3968750" y="4922838"/>
            <a:ext cx="1890713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>
                <a:latin typeface="+mn-lt"/>
              </a:rPr>
              <a:t>D(16, 24)=</a:t>
            </a:r>
          </a:p>
        </p:txBody>
      </p:sp>
      <p:sp>
        <p:nvSpPr>
          <p:cNvPr id="41" name="Obdélník 40"/>
          <p:cNvSpPr/>
          <p:nvPr/>
        </p:nvSpPr>
        <p:spPr>
          <a:xfrm>
            <a:off x="2699792" y="1844675"/>
            <a:ext cx="2994025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cs-CZ" sz="3000" dirty="0">
                <a:ea typeface="+mj-ea"/>
                <a:cs typeface="+mj-cs"/>
              </a:rPr>
              <a:t>16 - 1, 2, 4, 8, 16</a:t>
            </a:r>
          </a:p>
        </p:txBody>
      </p:sp>
      <p:sp>
        <p:nvSpPr>
          <p:cNvPr id="42" name="Obdélník 41"/>
          <p:cNvSpPr/>
          <p:nvPr/>
        </p:nvSpPr>
        <p:spPr>
          <a:xfrm>
            <a:off x="2704876" y="2492375"/>
            <a:ext cx="4243388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cs-CZ" sz="3000" dirty="0">
                <a:ea typeface="+mj-ea"/>
                <a:cs typeface="+mj-cs"/>
              </a:rPr>
              <a:t>24 - 1, 2, 3, 4, 6, 8, 12, 24</a:t>
            </a:r>
          </a:p>
        </p:txBody>
      </p:sp>
      <p:sp>
        <p:nvSpPr>
          <p:cNvPr id="43" name="Rectangle 2"/>
          <p:cNvSpPr txBox="1">
            <a:spLocks noChangeArrowheads="1"/>
          </p:cNvSpPr>
          <p:nvPr/>
        </p:nvSpPr>
        <p:spPr bwMode="auto">
          <a:xfrm>
            <a:off x="328613" y="3141663"/>
            <a:ext cx="863600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>
                <a:latin typeface="+mn-lt"/>
              </a:rPr>
              <a:t>2) Zakroužkujte všechny společné dělitele čísel 16 a 24</a:t>
            </a:r>
          </a:p>
        </p:txBody>
      </p:sp>
      <p:sp>
        <p:nvSpPr>
          <p:cNvPr id="44" name="Rectangle 2"/>
          <p:cNvSpPr txBox="1">
            <a:spLocks noChangeArrowheads="1"/>
          </p:cNvSpPr>
          <p:nvPr/>
        </p:nvSpPr>
        <p:spPr bwMode="auto">
          <a:xfrm>
            <a:off x="317500" y="4221163"/>
            <a:ext cx="8634413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>
                <a:latin typeface="+mn-lt"/>
              </a:rPr>
              <a:t>3) Určete největšího společného dělitele čísel 16 a 24</a:t>
            </a:r>
          </a:p>
        </p:txBody>
      </p:sp>
      <p:sp>
        <p:nvSpPr>
          <p:cNvPr id="46" name="Rectangle 2"/>
          <p:cNvSpPr txBox="1">
            <a:spLocks noChangeArrowheads="1"/>
          </p:cNvSpPr>
          <p:nvPr/>
        </p:nvSpPr>
        <p:spPr bwMode="auto">
          <a:xfrm>
            <a:off x="5643563" y="4922838"/>
            <a:ext cx="944562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>
                <a:latin typeface="+mn-lt"/>
              </a:rPr>
              <a:t>8</a:t>
            </a:r>
          </a:p>
        </p:txBody>
      </p:sp>
      <p:sp>
        <p:nvSpPr>
          <p:cNvPr id="48" name="Rectangle 2"/>
          <p:cNvSpPr txBox="1">
            <a:spLocks noChangeArrowheads="1"/>
          </p:cNvSpPr>
          <p:nvPr/>
        </p:nvSpPr>
        <p:spPr bwMode="auto">
          <a:xfrm>
            <a:off x="2105025" y="4897438"/>
            <a:ext cx="1890713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>
                <a:latin typeface="+mn-lt"/>
              </a:rPr>
              <a:t>zapisujeme</a:t>
            </a:r>
          </a:p>
        </p:txBody>
      </p:sp>
      <p:sp>
        <p:nvSpPr>
          <p:cNvPr id="49" name="Ovál 48"/>
          <p:cNvSpPr>
            <a:spLocks noChangeArrowheads="1"/>
          </p:cNvSpPr>
          <p:nvPr/>
        </p:nvSpPr>
        <p:spPr bwMode="auto">
          <a:xfrm>
            <a:off x="3352800" y="1953593"/>
            <a:ext cx="395288" cy="39528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800">
              <a:latin typeface="+mn-lt"/>
            </a:endParaRPr>
          </a:p>
        </p:txBody>
      </p:sp>
      <p:sp>
        <p:nvSpPr>
          <p:cNvPr id="50" name="Ovál 49"/>
          <p:cNvSpPr>
            <a:spLocks noChangeArrowheads="1"/>
          </p:cNvSpPr>
          <p:nvPr/>
        </p:nvSpPr>
        <p:spPr bwMode="auto">
          <a:xfrm>
            <a:off x="3311525" y="2564904"/>
            <a:ext cx="396875" cy="395288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800">
              <a:latin typeface="+mn-lt"/>
            </a:endParaRPr>
          </a:p>
        </p:txBody>
      </p:sp>
      <p:sp>
        <p:nvSpPr>
          <p:cNvPr id="51" name="Ovál 50"/>
          <p:cNvSpPr>
            <a:spLocks noChangeArrowheads="1"/>
          </p:cNvSpPr>
          <p:nvPr/>
        </p:nvSpPr>
        <p:spPr bwMode="auto">
          <a:xfrm>
            <a:off x="3748088" y="1952005"/>
            <a:ext cx="395287" cy="3968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800">
              <a:latin typeface="+mn-lt"/>
            </a:endParaRPr>
          </a:p>
        </p:txBody>
      </p:sp>
      <p:sp>
        <p:nvSpPr>
          <p:cNvPr id="52" name="Ovál 51"/>
          <p:cNvSpPr>
            <a:spLocks noChangeArrowheads="1"/>
          </p:cNvSpPr>
          <p:nvPr/>
        </p:nvSpPr>
        <p:spPr bwMode="auto">
          <a:xfrm>
            <a:off x="3708400" y="2564904"/>
            <a:ext cx="395288" cy="395288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800">
              <a:latin typeface="+mn-lt"/>
            </a:endParaRPr>
          </a:p>
        </p:txBody>
      </p:sp>
      <p:sp>
        <p:nvSpPr>
          <p:cNvPr id="53" name="Ovál 52"/>
          <p:cNvSpPr>
            <a:spLocks noChangeArrowheads="1"/>
          </p:cNvSpPr>
          <p:nvPr/>
        </p:nvSpPr>
        <p:spPr bwMode="auto">
          <a:xfrm>
            <a:off x="4140200" y="1952005"/>
            <a:ext cx="396875" cy="396875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800">
              <a:latin typeface="+mn-lt"/>
            </a:endParaRPr>
          </a:p>
        </p:txBody>
      </p:sp>
      <p:sp>
        <p:nvSpPr>
          <p:cNvPr id="54" name="Ovál 53"/>
          <p:cNvSpPr>
            <a:spLocks noChangeArrowheads="1"/>
          </p:cNvSpPr>
          <p:nvPr/>
        </p:nvSpPr>
        <p:spPr bwMode="auto">
          <a:xfrm>
            <a:off x="4511675" y="2564904"/>
            <a:ext cx="395288" cy="395288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800">
              <a:latin typeface="+mn-lt"/>
            </a:endParaRPr>
          </a:p>
        </p:txBody>
      </p:sp>
      <p:sp>
        <p:nvSpPr>
          <p:cNvPr id="55" name="Ovál 54"/>
          <p:cNvSpPr>
            <a:spLocks noChangeArrowheads="1"/>
          </p:cNvSpPr>
          <p:nvPr/>
        </p:nvSpPr>
        <p:spPr bwMode="auto">
          <a:xfrm>
            <a:off x="5256213" y="2564904"/>
            <a:ext cx="395287" cy="395288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800">
              <a:latin typeface="+mn-lt"/>
            </a:endParaRPr>
          </a:p>
        </p:txBody>
      </p:sp>
      <p:sp>
        <p:nvSpPr>
          <p:cNvPr id="56" name="Ovál 55"/>
          <p:cNvSpPr>
            <a:spLocks noChangeArrowheads="1"/>
          </p:cNvSpPr>
          <p:nvPr/>
        </p:nvSpPr>
        <p:spPr bwMode="auto">
          <a:xfrm>
            <a:off x="4500563" y="1953593"/>
            <a:ext cx="395287" cy="395287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800">
              <a:latin typeface="+mn-lt"/>
            </a:endParaRPr>
          </a:p>
        </p:txBody>
      </p:sp>
      <p:sp>
        <p:nvSpPr>
          <p:cNvPr id="57" name="Rectangle 2"/>
          <p:cNvSpPr txBox="1">
            <a:spLocks noChangeArrowheads="1"/>
          </p:cNvSpPr>
          <p:nvPr/>
        </p:nvSpPr>
        <p:spPr bwMode="auto">
          <a:xfrm>
            <a:off x="107504" y="620688"/>
            <a:ext cx="8424863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dirty="0">
                <a:latin typeface="+mn-lt"/>
              </a:rPr>
              <a:t>Výkladová úloha</a:t>
            </a:r>
          </a:p>
        </p:txBody>
      </p:sp>
    </p:spTree>
    <p:extLst>
      <p:ext uri="{BB962C8B-B14F-4D97-AF65-F5344CB8AC3E}">
        <p14:creationId xmlns:p14="http://schemas.microsoft.com/office/powerpoint/2010/main" val="2592029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42" grpId="0"/>
      <p:bldP spid="43" grpId="0"/>
      <p:bldP spid="44" grpId="0"/>
      <p:bldP spid="46" grpId="0"/>
      <p:bldP spid="48" grpId="0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Největší společný dělitel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51520" y="764704"/>
            <a:ext cx="8424862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800" b="1" dirty="0">
                <a:latin typeface="+mn-lt"/>
              </a:rPr>
              <a:t>U dvojic malých čísel lze nalézt největší společný dělitel zpaměti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746696" y="2708746"/>
            <a:ext cx="2088480" cy="3312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1800"/>
              </a:spcAft>
              <a:defRPr/>
            </a:pPr>
            <a:r>
              <a:rPr lang="cs-CZ" sz="2800" dirty="0">
                <a:latin typeface="+mn-lt"/>
                <a:cs typeface="Arial" pitchFamily="34" charset="0"/>
              </a:rPr>
              <a:t>a) D(2,4) = </a:t>
            </a:r>
          </a:p>
          <a:p>
            <a:pPr algn="l" eaLnBrk="1" hangingPunct="1">
              <a:spcAft>
                <a:spcPts val="1800"/>
              </a:spcAft>
              <a:defRPr/>
            </a:pPr>
            <a:r>
              <a:rPr lang="cs-CZ" sz="2800" dirty="0">
                <a:latin typeface="+mn-lt"/>
                <a:cs typeface="Arial" pitchFamily="34" charset="0"/>
              </a:rPr>
              <a:t>b) D(5,10) =</a:t>
            </a:r>
          </a:p>
          <a:p>
            <a:pPr algn="l" eaLnBrk="1" hangingPunct="1">
              <a:spcAft>
                <a:spcPts val="1800"/>
              </a:spcAft>
              <a:defRPr/>
            </a:pPr>
            <a:r>
              <a:rPr lang="cs-CZ" sz="2800" dirty="0">
                <a:latin typeface="+mn-lt"/>
                <a:cs typeface="Arial" pitchFamily="34" charset="0"/>
              </a:rPr>
              <a:t>c) D(15,18) =</a:t>
            </a:r>
          </a:p>
          <a:p>
            <a:pPr algn="l" eaLnBrk="1" hangingPunct="1">
              <a:spcAft>
                <a:spcPts val="1800"/>
              </a:spcAft>
              <a:defRPr/>
            </a:pPr>
            <a:r>
              <a:rPr lang="cs-CZ" sz="2800" dirty="0">
                <a:latin typeface="+mn-lt"/>
                <a:cs typeface="Arial" pitchFamily="34" charset="0"/>
              </a:rPr>
              <a:t>d) D(20,25) =</a:t>
            </a:r>
          </a:p>
          <a:p>
            <a:pPr algn="l" eaLnBrk="1" hangingPunct="1">
              <a:spcAft>
                <a:spcPts val="1800"/>
              </a:spcAft>
              <a:defRPr/>
            </a:pPr>
            <a:r>
              <a:rPr lang="cs-CZ" sz="2800" dirty="0">
                <a:latin typeface="+mn-lt"/>
                <a:cs typeface="Arial" pitchFamily="34" charset="0"/>
              </a:rPr>
              <a:t>e) D(6,8) =</a:t>
            </a:r>
          </a:p>
          <a:p>
            <a:pPr algn="l" eaLnBrk="1" hangingPunct="1">
              <a:defRPr/>
            </a:pPr>
            <a:endParaRPr lang="cs-CZ" sz="2800" dirty="0">
              <a:latin typeface="+mn-lt"/>
              <a:cs typeface="Arial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4151238" y="2708746"/>
            <a:ext cx="2292969" cy="331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1800"/>
              </a:spcAft>
              <a:defRPr/>
            </a:pPr>
            <a:r>
              <a:rPr lang="cs-CZ" sz="2800" dirty="0">
                <a:latin typeface="+mn-lt"/>
                <a:cs typeface="Arial" pitchFamily="34" charset="0"/>
              </a:rPr>
              <a:t>f) D(2,3) =</a:t>
            </a:r>
          </a:p>
          <a:p>
            <a:pPr algn="l" eaLnBrk="1" hangingPunct="1">
              <a:spcAft>
                <a:spcPts val="1800"/>
              </a:spcAft>
              <a:defRPr/>
            </a:pPr>
            <a:r>
              <a:rPr lang="cs-CZ" sz="2800" dirty="0">
                <a:latin typeface="+mn-lt"/>
                <a:cs typeface="Arial" pitchFamily="34" charset="0"/>
              </a:rPr>
              <a:t>g) D(8,12) =</a:t>
            </a:r>
          </a:p>
          <a:p>
            <a:pPr algn="l" eaLnBrk="1" hangingPunct="1">
              <a:spcAft>
                <a:spcPts val="1800"/>
              </a:spcAft>
              <a:defRPr/>
            </a:pPr>
            <a:r>
              <a:rPr lang="cs-CZ" sz="2800" dirty="0">
                <a:latin typeface="+mn-lt"/>
                <a:cs typeface="Arial" pitchFamily="34" charset="0"/>
              </a:rPr>
              <a:t>h) D(12,18) =</a:t>
            </a:r>
          </a:p>
          <a:p>
            <a:pPr algn="l" eaLnBrk="1" hangingPunct="1">
              <a:spcAft>
                <a:spcPts val="1800"/>
              </a:spcAft>
              <a:defRPr/>
            </a:pPr>
            <a:r>
              <a:rPr lang="cs-CZ" sz="2800" dirty="0">
                <a:latin typeface="+mn-lt"/>
                <a:cs typeface="Arial" pitchFamily="34" charset="0"/>
              </a:rPr>
              <a:t>i) D(21,28) =</a:t>
            </a:r>
          </a:p>
          <a:p>
            <a:pPr algn="l" eaLnBrk="1" hangingPunct="1">
              <a:spcAft>
                <a:spcPts val="1800"/>
              </a:spcAft>
              <a:defRPr/>
            </a:pPr>
            <a:r>
              <a:rPr lang="cs-CZ" sz="2800" dirty="0">
                <a:latin typeface="+mn-lt"/>
                <a:cs typeface="Arial" pitchFamily="34" charset="0"/>
              </a:rPr>
              <a:t>j) D(20,50) =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51520" y="1772816"/>
            <a:ext cx="1944216" cy="864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800" b="1" dirty="0">
                <a:latin typeface="+mn-lt"/>
              </a:rPr>
              <a:t>Př.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2618904" y="2708921"/>
            <a:ext cx="504304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1800"/>
              </a:spcAft>
              <a:defRPr/>
            </a:pPr>
            <a:r>
              <a:rPr lang="cs-CZ" sz="2800" b="1" dirty="0">
                <a:solidFill>
                  <a:srgbClr val="0070C0"/>
                </a:solidFill>
                <a:latin typeface="+mn-lt"/>
                <a:cs typeface="Arial" pitchFamily="34" charset="0"/>
              </a:rPr>
              <a:t>2</a:t>
            </a:r>
          </a:p>
          <a:p>
            <a:pPr algn="l" eaLnBrk="1" hangingPunct="1">
              <a:defRPr/>
            </a:pPr>
            <a:endParaRPr lang="cs-CZ" sz="2800" dirty="0">
              <a:latin typeface="+mn-lt"/>
              <a:cs typeface="Arial" pitchFamily="34" charset="0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2619152" y="3356992"/>
            <a:ext cx="504304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1800"/>
              </a:spcAft>
              <a:defRPr/>
            </a:pPr>
            <a:r>
              <a:rPr lang="cs-CZ" sz="2800" b="1" dirty="0">
                <a:solidFill>
                  <a:srgbClr val="0070C0"/>
                </a:solidFill>
                <a:latin typeface="+mn-lt"/>
                <a:cs typeface="Arial" pitchFamily="34" charset="0"/>
              </a:rPr>
              <a:t>5</a:t>
            </a:r>
          </a:p>
          <a:p>
            <a:pPr algn="l" eaLnBrk="1" hangingPunct="1">
              <a:defRPr/>
            </a:pPr>
            <a:endParaRPr lang="cs-CZ" sz="2800" dirty="0">
              <a:latin typeface="+mn-lt"/>
              <a:cs typeface="Arial" pitchFamily="34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2771552" y="4005064"/>
            <a:ext cx="504304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1800"/>
              </a:spcAft>
              <a:defRPr/>
            </a:pPr>
            <a:r>
              <a:rPr lang="cs-CZ" sz="2800" b="1" dirty="0">
                <a:solidFill>
                  <a:srgbClr val="0070C0"/>
                </a:solidFill>
                <a:latin typeface="+mn-lt"/>
                <a:cs typeface="Arial" pitchFamily="34" charset="0"/>
              </a:rPr>
              <a:t>3</a:t>
            </a:r>
          </a:p>
          <a:p>
            <a:pPr algn="l" eaLnBrk="1" hangingPunct="1">
              <a:defRPr/>
            </a:pPr>
            <a:endParaRPr lang="cs-CZ" sz="2800" dirty="0">
              <a:latin typeface="+mn-lt"/>
              <a:cs typeface="Arial" pitchFamily="34" charset="0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2762920" y="4653136"/>
            <a:ext cx="504304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1800"/>
              </a:spcAft>
              <a:defRPr/>
            </a:pPr>
            <a:r>
              <a:rPr lang="cs-CZ" sz="2800" b="1" dirty="0">
                <a:solidFill>
                  <a:srgbClr val="0070C0"/>
                </a:solidFill>
                <a:latin typeface="+mn-lt"/>
                <a:cs typeface="Arial" pitchFamily="34" charset="0"/>
              </a:rPr>
              <a:t>5</a:t>
            </a:r>
          </a:p>
          <a:p>
            <a:pPr algn="l" eaLnBrk="1" hangingPunct="1">
              <a:defRPr/>
            </a:pPr>
            <a:endParaRPr lang="cs-CZ" sz="2800" dirty="0">
              <a:latin typeface="+mn-lt"/>
              <a:cs typeface="Arial" pitchFamily="34" charset="0"/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2403128" y="5301208"/>
            <a:ext cx="504304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1800"/>
              </a:spcAft>
              <a:defRPr/>
            </a:pPr>
            <a:r>
              <a:rPr lang="cs-CZ" sz="2800" b="1" dirty="0">
                <a:solidFill>
                  <a:srgbClr val="0070C0"/>
                </a:solidFill>
                <a:latin typeface="+mn-lt"/>
                <a:cs typeface="Arial" pitchFamily="34" charset="0"/>
              </a:rPr>
              <a:t>2</a:t>
            </a:r>
          </a:p>
          <a:p>
            <a:pPr algn="l" eaLnBrk="1" hangingPunct="1">
              <a:defRPr/>
            </a:pPr>
            <a:endParaRPr lang="cs-CZ" sz="2800" dirty="0">
              <a:latin typeface="+mn-lt"/>
              <a:cs typeface="Arial" pitchFamily="34" charset="0"/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5867896" y="2708920"/>
            <a:ext cx="504304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1800"/>
              </a:spcAft>
              <a:defRPr/>
            </a:pPr>
            <a:r>
              <a:rPr lang="cs-CZ" sz="2800" b="1" dirty="0">
                <a:solidFill>
                  <a:srgbClr val="0070C0"/>
                </a:solidFill>
                <a:latin typeface="+mn-lt"/>
                <a:cs typeface="Arial" pitchFamily="34" charset="0"/>
              </a:rPr>
              <a:t>1</a:t>
            </a:r>
          </a:p>
          <a:p>
            <a:pPr algn="l" eaLnBrk="1" hangingPunct="1">
              <a:defRPr/>
            </a:pPr>
            <a:endParaRPr lang="cs-CZ" sz="2800" dirty="0">
              <a:latin typeface="+mn-lt"/>
              <a:cs typeface="Arial" pitchFamily="34" charset="0"/>
            </a:endParaRP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6011912" y="3356992"/>
            <a:ext cx="504304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1800"/>
              </a:spcAft>
              <a:defRPr/>
            </a:pPr>
            <a:r>
              <a:rPr lang="cs-CZ" sz="2800" b="1" dirty="0">
                <a:solidFill>
                  <a:srgbClr val="0070C0"/>
                </a:solidFill>
                <a:latin typeface="+mn-lt"/>
                <a:cs typeface="Arial" pitchFamily="34" charset="0"/>
              </a:rPr>
              <a:t>4</a:t>
            </a:r>
          </a:p>
          <a:p>
            <a:pPr algn="l" eaLnBrk="1" hangingPunct="1">
              <a:defRPr/>
            </a:pPr>
            <a:endParaRPr lang="cs-CZ" sz="2800" dirty="0">
              <a:latin typeface="+mn-lt"/>
              <a:cs typeface="Arial" pitchFamily="34" charset="0"/>
            </a:endParaRP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6164312" y="4005064"/>
            <a:ext cx="504304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1800"/>
              </a:spcAft>
              <a:defRPr/>
            </a:pPr>
            <a:r>
              <a:rPr lang="cs-CZ" sz="2800" b="1" dirty="0">
                <a:solidFill>
                  <a:srgbClr val="0070C0"/>
                </a:solidFill>
                <a:latin typeface="+mn-lt"/>
                <a:cs typeface="Arial" pitchFamily="34" charset="0"/>
              </a:rPr>
              <a:t>6</a:t>
            </a:r>
          </a:p>
          <a:p>
            <a:pPr algn="l" eaLnBrk="1" hangingPunct="1">
              <a:defRPr/>
            </a:pPr>
            <a:endParaRPr lang="cs-CZ" sz="2800" dirty="0">
              <a:latin typeface="+mn-lt"/>
              <a:cs typeface="Arial" pitchFamily="34" charset="0"/>
            </a:endParaRP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6156176" y="4653136"/>
            <a:ext cx="504304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1800"/>
              </a:spcAft>
              <a:defRPr/>
            </a:pPr>
            <a:r>
              <a:rPr lang="cs-CZ" sz="2800" b="1" dirty="0">
                <a:solidFill>
                  <a:srgbClr val="0070C0"/>
                </a:solidFill>
                <a:latin typeface="+mn-lt"/>
                <a:cs typeface="Arial" pitchFamily="34" charset="0"/>
              </a:rPr>
              <a:t>7</a:t>
            </a:r>
          </a:p>
          <a:p>
            <a:pPr algn="l" eaLnBrk="1" hangingPunct="1">
              <a:defRPr/>
            </a:pPr>
            <a:endParaRPr lang="cs-CZ" sz="2800" dirty="0">
              <a:latin typeface="+mn-lt"/>
              <a:cs typeface="Arial" pitchFamily="34" charset="0"/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6156176" y="5301208"/>
            <a:ext cx="648072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1800"/>
              </a:spcAft>
              <a:defRPr/>
            </a:pPr>
            <a:r>
              <a:rPr lang="cs-CZ" sz="2800" b="1" dirty="0">
                <a:solidFill>
                  <a:srgbClr val="0070C0"/>
                </a:solidFill>
                <a:latin typeface="+mn-lt"/>
                <a:cs typeface="Arial" pitchFamily="34" charset="0"/>
              </a:rPr>
              <a:t>10</a:t>
            </a:r>
          </a:p>
          <a:p>
            <a:pPr algn="l" eaLnBrk="1" hangingPunct="1">
              <a:defRPr/>
            </a:pPr>
            <a:endParaRPr lang="cs-CZ" sz="2800" dirty="0"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3406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Největší společný dělitel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54013" y="836713"/>
            <a:ext cx="8424862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800" dirty="0">
                <a:latin typeface="+mn-lt"/>
              </a:rPr>
              <a:t>1) Určete zpaměti největší společný dělitel: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68064" y="1844824"/>
            <a:ext cx="2963862" cy="3312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1800"/>
              </a:spcAft>
              <a:defRPr/>
            </a:pPr>
            <a:r>
              <a:rPr lang="cs-CZ" sz="2800" dirty="0">
                <a:latin typeface="+mn-lt"/>
                <a:cs typeface="Arial" pitchFamily="34" charset="0"/>
              </a:rPr>
              <a:t>a) D(6,9) = </a:t>
            </a:r>
          </a:p>
          <a:p>
            <a:pPr algn="l" eaLnBrk="1" hangingPunct="1">
              <a:spcAft>
                <a:spcPts val="1800"/>
              </a:spcAft>
              <a:defRPr/>
            </a:pPr>
            <a:r>
              <a:rPr lang="cs-CZ" sz="2800" dirty="0">
                <a:latin typeface="+mn-lt"/>
                <a:cs typeface="Arial" pitchFamily="34" charset="0"/>
              </a:rPr>
              <a:t>b) D(8,12) =</a:t>
            </a:r>
          </a:p>
          <a:p>
            <a:pPr algn="l" eaLnBrk="1" hangingPunct="1">
              <a:spcAft>
                <a:spcPts val="1800"/>
              </a:spcAft>
              <a:defRPr/>
            </a:pPr>
            <a:r>
              <a:rPr lang="cs-CZ" sz="2800" dirty="0">
                <a:latin typeface="+mn-lt"/>
                <a:cs typeface="Arial" pitchFamily="34" charset="0"/>
              </a:rPr>
              <a:t>c) D(15,20) =</a:t>
            </a:r>
          </a:p>
          <a:p>
            <a:pPr algn="l" eaLnBrk="1" hangingPunct="1">
              <a:spcAft>
                <a:spcPts val="1800"/>
              </a:spcAft>
              <a:defRPr/>
            </a:pPr>
            <a:r>
              <a:rPr lang="cs-CZ" sz="2800" dirty="0">
                <a:latin typeface="+mn-lt"/>
                <a:cs typeface="Arial" pitchFamily="34" charset="0"/>
              </a:rPr>
              <a:t>d) D(16,24) =</a:t>
            </a:r>
          </a:p>
          <a:p>
            <a:pPr algn="l" eaLnBrk="1" hangingPunct="1">
              <a:spcAft>
                <a:spcPts val="1800"/>
              </a:spcAft>
              <a:defRPr/>
            </a:pPr>
            <a:r>
              <a:rPr lang="cs-CZ" sz="2800" dirty="0">
                <a:latin typeface="+mn-lt"/>
                <a:cs typeface="Arial" pitchFamily="34" charset="0"/>
              </a:rPr>
              <a:t>e) D(2,8) =</a:t>
            </a:r>
          </a:p>
          <a:p>
            <a:pPr algn="l" eaLnBrk="1" hangingPunct="1">
              <a:defRPr/>
            </a:pPr>
            <a:endParaRPr lang="cs-CZ" sz="2800" dirty="0">
              <a:latin typeface="+mn-lt"/>
              <a:cs typeface="Arial" pitchFamily="34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076701" y="1844824"/>
            <a:ext cx="2671763" cy="3312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1800"/>
              </a:spcAft>
              <a:defRPr/>
            </a:pPr>
            <a:r>
              <a:rPr lang="cs-CZ" sz="2800" dirty="0">
                <a:latin typeface="+mn-lt"/>
                <a:cs typeface="Arial" pitchFamily="34" charset="0"/>
              </a:rPr>
              <a:t>k) D(4,5) =</a:t>
            </a:r>
          </a:p>
          <a:p>
            <a:pPr algn="l" eaLnBrk="1" hangingPunct="1">
              <a:spcAft>
                <a:spcPts val="1800"/>
              </a:spcAft>
              <a:defRPr/>
            </a:pPr>
            <a:r>
              <a:rPr lang="cs-CZ" sz="2800" dirty="0">
                <a:latin typeface="+mn-lt"/>
                <a:cs typeface="Arial" pitchFamily="34" charset="0"/>
              </a:rPr>
              <a:t>l) D(14,21) =</a:t>
            </a:r>
          </a:p>
          <a:p>
            <a:pPr algn="l" eaLnBrk="1" hangingPunct="1">
              <a:spcAft>
                <a:spcPts val="1800"/>
              </a:spcAft>
              <a:defRPr/>
            </a:pPr>
            <a:r>
              <a:rPr lang="cs-CZ" sz="2800" dirty="0">
                <a:latin typeface="+mn-lt"/>
                <a:cs typeface="Arial" pitchFamily="34" charset="0"/>
              </a:rPr>
              <a:t>m) D(30,45) =</a:t>
            </a:r>
          </a:p>
          <a:p>
            <a:pPr algn="l" eaLnBrk="1" hangingPunct="1">
              <a:spcAft>
                <a:spcPts val="1800"/>
              </a:spcAft>
              <a:defRPr/>
            </a:pPr>
            <a:r>
              <a:rPr lang="cs-CZ" sz="2800" dirty="0">
                <a:latin typeface="+mn-lt"/>
                <a:cs typeface="Arial" pitchFamily="34" charset="0"/>
              </a:rPr>
              <a:t>n) D(40,60) =</a:t>
            </a:r>
          </a:p>
          <a:p>
            <a:pPr algn="l" eaLnBrk="1" hangingPunct="1">
              <a:spcAft>
                <a:spcPts val="1800"/>
              </a:spcAft>
              <a:defRPr/>
            </a:pPr>
            <a:r>
              <a:rPr lang="cs-CZ" sz="2800" dirty="0">
                <a:latin typeface="+mn-lt"/>
                <a:cs typeface="Arial" pitchFamily="34" charset="0"/>
              </a:rPr>
              <a:t>o) D(14,16) =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3431926" y="1844824"/>
            <a:ext cx="2644775" cy="3313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1800"/>
              </a:spcAft>
              <a:defRPr/>
            </a:pPr>
            <a:r>
              <a:rPr lang="cs-CZ" sz="2800" dirty="0">
                <a:latin typeface="+mn-lt"/>
                <a:cs typeface="Arial" pitchFamily="34" charset="0"/>
              </a:rPr>
              <a:t>f) D(12,15) =</a:t>
            </a:r>
          </a:p>
          <a:p>
            <a:pPr algn="l" eaLnBrk="1" hangingPunct="1">
              <a:spcAft>
                <a:spcPts val="1800"/>
              </a:spcAft>
              <a:defRPr/>
            </a:pPr>
            <a:r>
              <a:rPr lang="cs-CZ" sz="2800" dirty="0">
                <a:latin typeface="+mn-lt"/>
                <a:cs typeface="Arial" pitchFamily="34" charset="0"/>
              </a:rPr>
              <a:t>g) D(1,12) =</a:t>
            </a:r>
          </a:p>
          <a:p>
            <a:pPr algn="l" eaLnBrk="1" hangingPunct="1">
              <a:spcAft>
                <a:spcPts val="1800"/>
              </a:spcAft>
              <a:defRPr/>
            </a:pPr>
            <a:r>
              <a:rPr lang="cs-CZ" sz="2800" dirty="0">
                <a:latin typeface="+mn-lt"/>
                <a:cs typeface="Arial" pitchFamily="34" charset="0"/>
              </a:rPr>
              <a:t>h) D(20,24) =</a:t>
            </a:r>
          </a:p>
          <a:p>
            <a:pPr algn="l" eaLnBrk="1" hangingPunct="1">
              <a:spcAft>
                <a:spcPts val="1800"/>
              </a:spcAft>
              <a:defRPr/>
            </a:pPr>
            <a:r>
              <a:rPr lang="cs-CZ" sz="2800" dirty="0">
                <a:latin typeface="+mn-lt"/>
                <a:cs typeface="Arial" pitchFamily="34" charset="0"/>
              </a:rPr>
              <a:t>i) D(18,27) =</a:t>
            </a:r>
          </a:p>
          <a:p>
            <a:pPr algn="l" eaLnBrk="1" hangingPunct="1">
              <a:spcAft>
                <a:spcPts val="1800"/>
              </a:spcAft>
              <a:defRPr/>
            </a:pPr>
            <a:r>
              <a:rPr lang="cs-CZ" sz="2800" dirty="0">
                <a:latin typeface="+mn-lt"/>
                <a:cs typeface="Arial" pitchFamily="34" charset="0"/>
              </a:rPr>
              <a:t>j) D(11,22) =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23728" y="1844824"/>
            <a:ext cx="504304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1800"/>
              </a:spcAft>
              <a:defRPr/>
            </a:pPr>
            <a:r>
              <a:rPr lang="cs-CZ" sz="2800" b="1" dirty="0">
                <a:solidFill>
                  <a:srgbClr val="0070C0"/>
                </a:solidFill>
                <a:latin typeface="+mn-lt"/>
                <a:cs typeface="Arial" pitchFamily="34" charset="0"/>
              </a:rPr>
              <a:t>3</a:t>
            </a:r>
          </a:p>
          <a:p>
            <a:pPr algn="l" eaLnBrk="1" hangingPunct="1">
              <a:defRPr/>
            </a:pPr>
            <a:endParaRPr lang="cs-CZ" sz="2800" dirty="0">
              <a:latin typeface="+mn-lt"/>
              <a:cs typeface="Arial" pitchFamily="34" charset="0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2411760" y="2492895"/>
            <a:ext cx="504304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1800"/>
              </a:spcAft>
              <a:defRPr/>
            </a:pPr>
            <a:r>
              <a:rPr lang="cs-CZ" sz="2800" b="1" dirty="0">
                <a:solidFill>
                  <a:srgbClr val="0070C0"/>
                </a:solidFill>
                <a:latin typeface="+mn-lt"/>
                <a:cs typeface="Arial" pitchFamily="34" charset="0"/>
              </a:rPr>
              <a:t>4</a:t>
            </a:r>
          </a:p>
          <a:p>
            <a:pPr algn="l" eaLnBrk="1" hangingPunct="1">
              <a:defRPr/>
            </a:pPr>
            <a:endParaRPr lang="cs-CZ" sz="2800" dirty="0">
              <a:latin typeface="+mn-lt"/>
              <a:cs typeface="Arial" pitchFamily="34" charset="0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2564160" y="3140967"/>
            <a:ext cx="504304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1800"/>
              </a:spcAft>
              <a:defRPr/>
            </a:pPr>
            <a:r>
              <a:rPr lang="cs-CZ" sz="2800" b="1" dirty="0">
                <a:solidFill>
                  <a:srgbClr val="0070C0"/>
                </a:solidFill>
                <a:latin typeface="+mn-lt"/>
                <a:cs typeface="Arial" pitchFamily="34" charset="0"/>
              </a:rPr>
              <a:t>5</a:t>
            </a:r>
          </a:p>
          <a:p>
            <a:pPr algn="l" eaLnBrk="1" hangingPunct="1">
              <a:defRPr/>
            </a:pPr>
            <a:endParaRPr lang="cs-CZ" sz="2800" dirty="0">
              <a:latin typeface="+mn-lt"/>
              <a:cs typeface="Arial" pitchFamily="34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2555528" y="3789039"/>
            <a:ext cx="504304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1800"/>
              </a:spcAft>
              <a:defRPr/>
            </a:pPr>
            <a:r>
              <a:rPr lang="cs-CZ" sz="2800" b="1" dirty="0">
                <a:solidFill>
                  <a:srgbClr val="0070C0"/>
                </a:solidFill>
                <a:latin typeface="+mn-lt"/>
                <a:cs typeface="Arial" pitchFamily="34" charset="0"/>
              </a:rPr>
              <a:t>8</a:t>
            </a:r>
          </a:p>
          <a:p>
            <a:pPr algn="l" eaLnBrk="1" hangingPunct="1">
              <a:defRPr/>
            </a:pPr>
            <a:endParaRPr lang="cs-CZ" sz="2800" dirty="0">
              <a:latin typeface="+mn-lt"/>
              <a:cs typeface="Arial" pitchFamily="34" charset="0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2195736" y="4437111"/>
            <a:ext cx="504304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1800"/>
              </a:spcAft>
              <a:defRPr/>
            </a:pPr>
            <a:r>
              <a:rPr lang="cs-CZ" sz="2800" b="1" dirty="0">
                <a:solidFill>
                  <a:srgbClr val="0070C0"/>
                </a:solidFill>
                <a:latin typeface="+mn-lt"/>
                <a:cs typeface="Arial" pitchFamily="34" charset="0"/>
              </a:rPr>
              <a:t>2</a:t>
            </a:r>
          </a:p>
          <a:p>
            <a:pPr algn="l" eaLnBrk="1" hangingPunct="1">
              <a:defRPr/>
            </a:pPr>
            <a:endParaRPr lang="cs-CZ" sz="2800" dirty="0">
              <a:latin typeface="+mn-lt"/>
              <a:cs typeface="Arial" pitchFamily="34" charset="0"/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5355456" y="1844824"/>
            <a:ext cx="504304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1800"/>
              </a:spcAft>
              <a:defRPr/>
            </a:pPr>
            <a:r>
              <a:rPr lang="cs-CZ" sz="2800" b="1" dirty="0">
                <a:solidFill>
                  <a:srgbClr val="0070C0"/>
                </a:solidFill>
                <a:latin typeface="+mn-lt"/>
                <a:cs typeface="Arial" pitchFamily="34" charset="0"/>
              </a:rPr>
              <a:t>3</a:t>
            </a:r>
          </a:p>
          <a:p>
            <a:pPr algn="l" eaLnBrk="1" hangingPunct="1">
              <a:defRPr/>
            </a:pPr>
            <a:endParaRPr lang="cs-CZ" sz="2800" dirty="0">
              <a:latin typeface="+mn-lt"/>
              <a:cs typeface="Arial" pitchFamily="34" charset="0"/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5220072" y="2492895"/>
            <a:ext cx="504304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1800"/>
              </a:spcAft>
              <a:defRPr/>
            </a:pPr>
            <a:r>
              <a:rPr lang="cs-CZ" sz="2800" b="1" dirty="0">
                <a:solidFill>
                  <a:srgbClr val="0070C0"/>
                </a:solidFill>
                <a:latin typeface="+mn-lt"/>
                <a:cs typeface="Arial" pitchFamily="34" charset="0"/>
              </a:rPr>
              <a:t>1</a:t>
            </a:r>
          </a:p>
          <a:p>
            <a:pPr algn="l" eaLnBrk="1" hangingPunct="1">
              <a:defRPr/>
            </a:pPr>
            <a:endParaRPr lang="cs-CZ" sz="2800" dirty="0">
              <a:latin typeface="+mn-lt"/>
              <a:cs typeface="Arial" pitchFamily="34" charset="0"/>
            </a:endParaRP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5508104" y="3140967"/>
            <a:ext cx="504304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1800"/>
              </a:spcAft>
              <a:defRPr/>
            </a:pPr>
            <a:r>
              <a:rPr lang="cs-CZ" sz="2800" b="1" dirty="0">
                <a:solidFill>
                  <a:srgbClr val="0070C0"/>
                </a:solidFill>
                <a:latin typeface="+mn-lt"/>
                <a:cs typeface="Arial" pitchFamily="34" charset="0"/>
              </a:rPr>
              <a:t>4</a:t>
            </a:r>
          </a:p>
          <a:p>
            <a:pPr algn="l" eaLnBrk="1" hangingPunct="1">
              <a:defRPr/>
            </a:pPr>
            <a:endParaRPr lang="cs-CZ" sz="2800" dirty="0">
              <a:latin typeface="+mn-lt"/>
              <a:cs typeface="Arial" pitchFamily="34" charset="0"/>
            </a:endParaRP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5364088" y="3789039"/>
            <a:ext cx="504304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1800"/>
              </a:spcAft>
              <a:defRPr/>
            </a:pPr>
            <a:r>
              <a:rPr lang="cs-CZ" sz="2800" b="1" dirty="0">
                <a:solidFill>
                  <a:srgbClr val="0070C0"/>
                </a:solidFill>
                <a:latin typeface="+mn-lt"/>
                <a:cs typeface="Arial" pitchFamily="34" charset="0"/>
              </a:rPr>
              <a:t>9</a:t>
            </a:r>
          </a:p>
          <a:p>
            <a:pPr algn="l" eaLnBrk="1" hangingPunct="1">
              <a:defRPr/>
            </a:pPr>
            <a:endParaRPr lang="cs-CZ" sz="2800" dirty="0">
              <a:latin typeface="+mn-lt"/>
              <a:cs typeface="Arial" pitchFamily="34" charset="0"/>
            </a:endParaRP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5427464" y="4437111"/>
            <a:ext cx="584696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1800"/>
              </a:spcAft>
              <a:defRPr/>
            </a:pPr>
            <a:r>
              <a:rPr lang="cs-CZ" sz="2800" b="1" dirty="0">
                <a:solidFill>
                  <a:srgbClr val="0070C0"/>
                </a:solidFill>
                <a:latin typeface="+mn-lt"/>
                <a:cs typeface="Arial" pitchFamily="34" charset="0"/>
              </a:rPr>
              <a:t>11</a:t>
            </a:r>
          </a:p>
          <a:p>
            <a:pPr algn="l" eaLnBrk="1" hangingPunct="1">
              <a:defRPr/>
            </a:pPr>
            <a:endParaRPr lang="cs-CZ" sz="2800" dirty="0">
              <a:latin typeface="+mn-lt"/>
              <a:cs typeface="Arial" pitchFamily="34" charset="0"/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7740104" y="1844824"/>
            <a:ext cx="504304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1800"/>
              </a:spcAft>
              <a:defRPr/>
            </a:pPr>
            <a:r>
              <a:rPr lang="cs-CZ" sz="2800" b="1" dirty="0">
                <a:solidFill>
                  <a:srgbClr val="0070C0"/>
                </a:solidFill>
                <a:latin typeface="+mn-lt"/>
                <a:cs typeface="Arial" pitchFamily="34" charset="0"/>
              </a:rPr>
              <a:t>1</a:t>
            </a:r>
          </a:p>
          <a:p>
            <a:pPr algn="l" eaLnBrk="1" hangingPunct="1">
              <a:defRPr/>
            </a:pPr>
            <a:endParaRPr lang="cs-CZ" sz="2800" dirty="0">
              <a:latin typeface="+mn-lt"/>
              <a:cs typeface="Arial" pitchFamily="34" charset="0"/>
            </a:endParaRPr>
          </a:p>
        </p:txBody>
      </p:sp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8028136" y="2492895"/>
            <a:ext cx="504304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1800"/>
              </a:spcAft>
              <a:defRPr/>
            </a:pPr>
            <a:r>
              <a:rPr lang="cs-CZ" sz="2800" b="1" dirty="0">
                <a:solidFill>
                  <a:srgbClr val="0070C0"/>
                </a:solidFill>
                <a:latin typeface="+mn-lt"/>
                <a:cs typeface="Arial" pitchFamily="34" charset="0"/>
              </a:rPr>
              <a:t>7</a:t>
            </a:r>
          </a:p>
          <a:p>
            <a:pPr algn="l" eaLnBrk="1" hangingPunct="1">
              <a:defRPr/>
            </a:pPr>
            <a:endParaRPr lang="cs-CZ" sz="2800" dirty="0">
              <a:latin typeface="+mn-lt"/>
              <a:cs typeface="Arial" pitchFamily="34" charset="0"/>
            </a:endParaRPr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8244408" y="3140967"/>
            <a:ext cx="576064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1800"/>
              </a:spcAft>
              <a:defRPr/>
            </a:pPr>
            <a:r>
              <a:rPr lang="cs-CZ" sz="2800" b="1" dirty="0">
                <a:solidFill>
                  <a:srgbClr val="0070C0"/>
                </a:solidFill>
                <a:latin typeface="+mn-lt"/>
                <a:cs typeface="Arial" pitchFamily="34" charset="0"/>
              </a:rPr>
              <a:t>15</a:t>
            </a:r>
          </a:p>
          <a:p>
            <a:pPr algn="l" eaLnBrk="1" hangingPunct="1">
              <a:defRPr/>
            </a:pPr>
            <a:endParaRPr lang="cs-CZ" sz="2800" dirty="0">
              <a:latin typeface="+mn-lt"/>
              <a:cs typeface="Arial" pitchFamily="34" charset="0"/>
            </a:endParaRP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8100392" y="3789039"/>
            <a:ext cx="648320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1800"/>
              </a:spcAft>
              <a:defRPr/>
            </a:pPr>
            <a:r>
              <a:rPr lang="cs-CZ" sz="2800" b="1" dirty="0">
                <a:solidFill>
                  <a:srgbClr val="0070C0"/>
                </a:solidFill>
                <a:latin typeface="+mn-lt"/>
                <a:cs typeface="Arial" pitchFamily="34" charset="0"/>
              </a:rPr>
              <a:t>20</a:t>
            </a:r>
          </a:p>
          <a:p>
            <a:pPr algn="l" eaLnBrk="1" hangingPunct="1">
              <a:defRPr/>
            </a:pPr>
            <a:endParaRPr lang="cs-CZ" sz="2800" dirty="0">
              <a:latin typeface="+mn-lt"/>
              <a:cs typeface="Arial" pitchFamily="34" charset="0"/>
            </a:endParaRPr>
          </a:p>
        </p:txBody>
      </p:sp>
      <p:sp>
        <p:nvSpPr>
          <p:cNvPr id="26" name="Rectangle 2"/>
          <p:cNvSpPr txBox="1">
            <a:spLocks noChangeArrowheads="1"/>
          </p:cNvSpPr>
          <p:nvPr/>
        </p:nvSpPr>
        <p:spPr bwMode="auto">
          <a:xfrm>
            <a:off x="8100392" y="4509120"/>
            <a:ext cx="504304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1800"/>
              </a:spcAft>
              <a:defRPr/>
            </a:pPr>
            <a:r>
              <a:rPr lang="cs-CZ" sz="2800" b="1" dirty="0">
                <a:solidFill>
                  <a:srgbClr val="0070C0"/>
                </a:solidFill>
                <a:latin typeface="+mn-lt"/>
                <a:cs typeface="Arial" pitchFamily="34" charset="0"/>
              </a:rPr>
              <a:t>2</a:t>
            </a:r>
          </a:p>
          <a:p>
            <a:pPr algn="l" eaLnBrk="1" hangingPunct="1">
              <a:defRPr/>
            </a:pPr>
            <a:endParaRPr lang="cs-CZ" sz="2800" dirty="0"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596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Největší společný dělitel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34963" y="692696"/>
            <a:ext cx="8424862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latin typeface="+mn-lt"/>
              </a:rPr>
              <a:t>Jak ale najít největší společný dělitel větších čísel </a:t>
            </a:r>
          </a:p>
          <a:p>
            <a:pPr algn="l" eaLnBrk="1" hangingPunct="1"/>
            <a:r>
              <a:rPr lang="cs-CZ" altLang="cs-CZ" sz="2800" b="1" dirty="0">
                <a:latin typeface="+mn-lt"/>
              </a:rPr>
              <a:t>(např. čísel 54 a 36)?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23528" y="1700808"/>
            <a:ext cx="8424863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dirty="0">
                <a:latin typeface="+mn-lt"/>
              </a:rPr>
              <a:t>Lze použít 2 způsoby (postupy)</a:t>
            </a:r>
          </a:p>
        </p:txBody>
      </p:sp>
      <p:sp>
        <p:nvSpPr>
          <p:cNvPr id="10" name="Obdélník 3"/>
          <p:cNvSpPr>
            <a:spLocks noChangeArrowheads="1"/>
          </p:cNvSpPr>
          <p:nvPr/>
        </p:nvSpPr>
        <p:spPr bwMode="auto">
          <a:xfrm>
            <a:off x="323726" y="2445271"/>
            <a:ext cx="86407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400" b="1" dirty="0">
                <a:solidFill>
                  <a:srgbClr val="0070C0"/>
                </a:solidFill>
              </a:rPr>
              <a:t>1.způsob – nalezením všech dělitelů</a:t>
            </a: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712788" y="3524771"/>
            <a:ext cx="6492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 dirty="0">
                <a:latin typeface="Trebuchet MS" pitchFamily="34" charset="0"/>
              </a:rPr>
              <a:t>1</a:t>
            </a: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2403351" y="3524771"/>
            <a:ext cx="647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>
                <a:latin typeface="Trebuchet MS" pitchFamily="34" charset="0"/>
              </a:rPr>
              <a:t>54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717551" y="3940696"/>
            <a:ext cx="647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>
                <a:latin typeface="Trebuchet MS" pitchFamily="34" charset="0"/>
              </a:rPr>
              <a:t>2</a:t>
            </a:r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2408113" y="3940696"/>
            <a:ext cx="647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>
                <a:latin typeface="Trebuchet MS" pitchFamily="34" charset="0"/>
              </a:rPr>
              <a:t>27</a:t>
            </a: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717551" y="4372496"/>
            <a:ext cx="647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>
                <a:latin typeface="Trebuchet MS" pitchFamily="34" charset="0"/>
              </a:rPr>
              <a:t>3</a:t>
            </a: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auto">
          <a:xfrm>
            <a:off x="2408113" y="4372496"/>
            <a:ext cx="647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>
                <a:latin typeface="Trebuchet MS" pitchFamily="34" charset="0"/>
              </a:rPr>
              <a:t>18</a:t>
            </a: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auto">
          <a:xfrm>
            <a:off x="1717551" y="4804296"/>
            <a:ext cx="647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>
                <a:latin typeface="Trebuchet MS" pitchFamily="34" charset="0"/>
              </a:rPr>
              <a:t>6</a:t>
            </a: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2408113" y="4804296"/>
            <a:ext cx="647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>
                <a:latin typeface="Trebuchet MS" pitchFamily="34" charset="0"/>
              </a:rPr>
              <a:t>9</a:t>
            </a:r>
          </a:p>
        </p:txBody>
      </p:sp>
      <p:cxnSp>
        <p:nvCxnSpPr>
          <p:cNvPr id="19" name="Přímá spojnice 18"/>
          <p:cNvCxnSpPr>
            <a:cxnSpLocks noChangeShapeType="1"/>
          </p:cNvCxnSpPr>
          <p:nvPr/>
        </p:nvCxnSpPr>
        <p:spPr bwMode="auto">
          <a:xfrm>
            <a:off x="1717551" y="3480321"/>
            <a:ext cx="13382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Přímá spojnice 19"/>
          <p:cNvCxnSpPr>
            <a:cxnSpLocks noChangeShapeType="1"/>
          </p:cNvCxnSpPr>
          <p:nvPr/>
        </p:nvCxnSpPr>
        <p:spPr bwMode="auto">
          <a:xfrm>
            <a:off x="2339752" y="3480321"/>
            <a:ext cx="0" cy="2162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2062038" y="3068960"/>
            <a:ext cx="647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 dirty="0">
                <a:latin typeface="Trebuchet MS" pitchFamily="34" charset="0"/>
              </a:rPr>
              <a:t>54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3584451" y="3515246"/>
            <a:ext cx="6492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>
                <a:latin typeface="Trebuchet MS" pitchFamily="34" charset="0"/>
              </a:rPr>
              <a:t>1</a:t>
            </a:r>
          </a:p>
        </p:txBody>
      </p:sp>
      <p:sp>
        <p:nvSpPr>
          <p:cNvPr id="23" name="Obdélník 22"/>
          <p:cNvSpPr>
            <a:spLocks noChangeArrowheads="1"/>
          </p:cNvSpPr>
          <p:nvPr/>
        </p:nvSpPr>
        <p:spPr bwMode="auto">
          <a:xfrm>
            <a:off x="4228976" y="3515246"/>
            <a:ext cx="647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>
                <a:latin typeface="Trebuchet MS" pitchFamily="34" charset="0"/>
              </a:rPr>
              <a:t>36</a:t>
            </a: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auto">
          <a:xfrm>
            <a:off x="3584451" y="3929583"/>
            <a:ext cx="647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>
                <a:latin typeface="Trebuchet MS" pitchFamily="34" charset="0"/>
              </a:rPr>
              <a:t>2</a:t>
            </a: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auto">
          <a:xfrm>
            <a:off x="4233738" y="3929583"/>
            <a:ext cx="647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>
                <a:latin typeface="Trebuchet MS" pitchFamily="34" charset="0"/>
              </a:rPr>
              <a:t>18</a:t>
            </a:r>
          </a:p>
        </p:txBody>
      </p:sp>
      <p:sp>
        <p:nvSpPr>
          <p:cNvPr id="26" name="Obdélník 25"/>
          <p:cNvSpPr>
            <a:spLocks noChangeArrowheads="1"/>
          </p:cNvSpPr>
          <p:nvPr/>
        </p:nvSpPr>
        <p:spPr bwMode="auto">
          <a:xfrm>
            <a:off x="3584451" y="4361383"/>
            <a:ext cx="647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>
                <a:latin typeface="Trebuchet MS" pitchFamily="34" charset="0"/>
              </a:rPr>
              <a:t>3</a:t>
            </a:r>
          </a:p>
        </p:txBody>
      </p:sp>
      <p:sp>
        <p:nvSpPr>
          <p:cNvPr id="27" name="Obdélník 26"/>
          <p:cNvSpPr>
            <a:spLocks noChangeArrowheads="1"/>
          </p:cNvSpPr>
          <p:nvPr/>
        </p:nvSpPr>
        <p:spPr bwMode="auto">
          <a:xfrm>
            <a:off x="4233738" y="4361383"/>
            <a:ext cx="647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>
                <a:latin typeface="Trebuchet MS" pitchFamily="34" charset="0"/>
              </a:rPr>
              <a:t>12</a:t>
            </a:r>
          </a:p>
        </p:txBody>
      </p: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3584451" y="4793183"/>
            <a:ext cx="647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>
                <a:latin typeface="Trebuchet MS" pitchFamily="34" charset="0"/>
              </a:rPr>
              <a:t>4</a:t>
            </a:r>
          </a:p>
        </p:txBody>
      </p:sp>
      <p:sp>
        <p:nvSpPr>
          <p:cNvPr id="29" name="Obdélník 28"/>
          <p:cNvSpPr>
            <a:spLocks noChangeArrowheads="1"/>
          </p:cNvSpPr>
          <p:nvPr/>
        </p:nvSpPr>
        <p:spPr bwMode="auto">
          <a:xfrm>
            <a:off x="4233738" y="4793183"/>
            <a:ext cx="647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>
                <a:latin typeface="Trebuchet MS" pitchFamily="34" charset="0"/>
              </a:rPr>
              <a:t>9</a:t>
            </a:r>
          </a:p>
        </p:txBody>
      </p:sp>
      <p:cxnSp>
        <p:nvCxnSpPr>
          <p:cNvPr id="30" name="Přímá spojnice 29"/>
          <p:cNvCxnSpPr>
            <a:cxnSpLocks noChangeShapeType="1"/>
          </p:cNvCxnSpPr>
          <p:nvPr/>
        </p:nvCxnSpPr>
        <p:spPr bwMode="auto">
          <a:xfrm>
            <a:off x="3543176" y="3470796"/>
            <a:ext cx="13382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Přímá spojnice 31"/>
          <p:cNvCxnSpPr>
            <a:cxnSpLocks noChangeShapeType="1"/>
          </p:cNvCxnSpPr>
          <p:nvPr/>
        </p:nvCxnSpPr>
        <p:spPr bwMode="auto">
          <a:xfrm>
            <a:off x="4139952" y="3470796"/>
            <a:ext cx="0" cy="2160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Obdélník 32"/>
          <p:cNvSpPr>
            <a:spLocks noChangeArrowheads="1"/>
          </p:cNvSpPr>
          <p:nvPr/>
        </p:nvSpPr>
        <p:spPr bwMode="auto">
          <a:xfrm>
            <a:off x="3887663" y="3068960"/>
            <a:ext cx="647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 dirty="0">
                <a:latin typeface="Trebuchet MS" pitchFamily="34" charset="0"/>
              </a:rPr>
              <a:t>36</a:t>
            </a:r>
          </a:p>
        </p:txBody>
      </p:sp>
      <p:sp>
        <p:nvSpPr>
          <p:cNvPr id="34" name="Obdélník 33"/>
          <p:cNvSpPr>
            <a:spLocks noChangeArrowheads="1"/>
          </p:cNvSpPr>
          <p:nvPr/>
        </p:nvSpPr>
        <p:spPr bwMode="auto">
          <a:xfrm>
            <a:off x="3584451" y="5199583"/>
            <a:ext cx="6477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b="1">
                <a:latin typeface="Trebuchet MS" pitchFamily="34" charset="0"/>
              </a:rPr>
              <a:t>6</a:t>
            </a:r>
          </a:p>
        </p:txBody>
      </p:sp>
      <p:sp>
        <p:nvSpPr>
          <p:cNvPr id="35" name="Ovál 34"/>
          <p:cNvSpPr>
            <a:spLocks noChangeArrowheads="1"/>
          </p:cNvSpPr>
          <p:nvPr/>
        </p:nvSpPr>
        <p:spPr bwMode="auto">
          <a:xfrm>
            <a:off x="4307806" y="3915295"/>
            <a:ext cx="468000" cy="4680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400"/>
          </a:p>
        </p:txBody>
      </p:sp>
      <p:sp>
        <p:nvSpPr>
          <p:cNvPr id="36" name="Ovál 35"/>
          <p:cNvSpPr>
            <a:spLocks noChangeArrowheads="1"/>
          </p:cNvSpPr>
          <p:nvPr/>
        </p:nvSpPr>
        <p:spPr bwMode="auto">
          <a:xfrm>
            <a:off x="2483768" y="4343920"/>
            <a:ext cx="468000" cy="468000"/>
          </a:xfrm>
          <a:prstGeom prst="ellips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400"/>
          </a:p>
        </p:txBody>
      </p:sp>
      <p:sp>
        <p:nvSpPr>
          <p:cNvPr id="39" name="Rectangle 2"/>
          <p:cNvSpPr txBox="1">
            <a:spLocks noChangeArrowheads="1"/>
          </p:cNvSpPr>
          <p:nvPr/>
        </p:nvSpPr>
        <p:spPr bwMode="auto">
          <a:xfrm>
            <a:off x="5796136" y="4173463"/>
            <a:ext cx="2665412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latin typeface="+mn-lt"/>
              </a:rPr>
              <a:t>D(54, 36)=18</a:t>
            </a:r>
          </a:p>
        </p:txBody>
      </p:sp>
    </p:spTree>
    <p:extLst>
      <p:ext uri="{BB962C8B-B14F-4D97-AF65-F5344CB8AC3E}">
        <p14:creationId xmlns:p14="http://schemas.microsoft.com/office/powerpoint/2010/main" val="1173406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3" grpId="0"/>
      <p:bldP spid="34" grpId="0"/>
      <p:bldP spid="35" grpId="0" animBg="1"/>
      <p:bldP spid="36" grpId="0" animBg="1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Největší společný dělitel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34963" y="692696"/>
            <a:ext cx="8424862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latin typeface="+mn-lt"/>
              </a:rPr>
              <a:t>Jak ale najít největší společný dělitel větších čísel (např. čísel 54 a 36)?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23528" y="1700808"/>
            <a:ext cx="8424863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dirty="0">
                <a:latin typeface="+mn-lt"/>
              </a:rPr>
              <a:t>Lze použít 2 způsoby (postupy)</a:t>
            </a:r>
          </a:p>
        </p:txBody>
      </p:sp>
      <p:sp>
        <p:nvSpPr>
          <p:cNvPr id="10" name="Obdélník 3"/>
          <p:cNvSpPr>
            <a:spLocks noChangeArrowheads="1"/>
          </p:cNvSpPr>
          <p:nvPr/>
        </p:nvSpPr>
        <p:spPr bwMode="auto">
          <a:xfrm>
            <a:off x="323528" y="2420888"/>
            <a:ext cx="86407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400" b="1" dirty="0">
                <a:solidFill>
                  <a:srgbClr val="0070C0"/>
                </a:solidFill>
              </a:rPr>
              <a:t>2.způsob – rozkladem na součin prvočísel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3392388" y="6022230"/>
            <a:ext cx="3771900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latin typeface="+mn-lt"/>
              </a:rPr>
              <a:t>D(54, 36) = 2 . 3 . 3 </a:t>
            </a:r>
          </a:p>
        </p:txBody>
      </p:sp>
      <p:sp>
        <p:nvSpPr>
          <p:cNvPr id="12" name="Obdélník 46"/>
          <p:cNvSpPr>
            <a:spLocks noChangeArrowheads="1"/>
          </p:cNvSpPr>
          <p:nvPr/>
        </p:nvSpPr>
        <p:spPr bwMode="auto">
          <a:xfrm>
            <a:off x="668784" y="3286968"/>
            <a:ext cx="41592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400" dirty="0"/>
              <a:t>36 = 6  .  6  = 2 . 2 . 3 . 3 </a:t>
            </a:r>
          </a:p>
        </p:txBody>
      </p:sp>
      <p:sp>
        <p:nvSpPr>
          <p:cNvPr id="13" name="TextovéPole 1"/>
          <p:cNvSpPr txBox="1">
            <a:spLocks noChangeArrowheads="1"/>
          </p:cNvSpPr>
          <p:nvPr/>
        </p:nvSpPr>
        <p:spPr bwMode="auto">
          <a:xfrm>
            <a:off x="1187674" y="3904505"/>
            <a:ext cx="10080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u="sng"/>
              <a:t>2</a:t>
            </a:r>
            <a:r>
              <a:rPr lang="cs-CZ" altLang="cs-CZ" sz="2400"/>
              <a:t>.</a:t>
            </a:r>
            <a:r>
              <a:rPr lang="cs-CZ" altLang="cs-CZ" sz="2400" u="sng"/>
              <a:t>3</a:t>
            </a:r>
          </a:p>
        </p:txBody>
      </p:sp>
      <p:sp>
        <p:nvSpPr>
          <p:cNvPr id="14" name="TextovéPole 47"/>
          <p:cNvSpPr txBox="1">
            <a:spLocks noChangeArrowheads="1"/>
          </p:cNvSpPr>
          <p:nvPr/>
        </p:nvSpPr>
        <p:spPr bwMode="auto">
          <a:xfrm>
            <a:off x="1835745" y="3904505"/>
            <a:ext cx="10080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u="sng" dirty="0"/>
              <a:t>2</a:t>
            </a:r>
            <a:r>
              <a:rPr lang="cs-CZ" altLang="cs-CZ" sz="2400" dirty="0"/>
              <a:t>.</a:t>
            </a:r>
            <a:r>
              <a:rPr lang="cs-CZ" altLang="cs-CZ" sz="2400" u="sng" dirty="0"/>
              <a:t>3</a:t>
            </a:r>
          </a:p>
        </p:txBody>
      </p:sp>
      <p:cxnSp>
        <p:nvCxnSpPr>
          <p:cNvPr id="15" name="Přímá spojnice 4"/>
          <p:cNvCxnSpPr>
            <a:cxnSpLocks noChangeShapeType="1"/>
          </p:cNvCxnSpPr>
          <p:nvPr/>
        </p:nvCxnSpPr>
        <p:spPr bwMode="auto">
          <a:xfrm flipH="1">
            <a:off x="1352996" y="3718768"/>
            <a:ext cx="144463" cy="215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Přímá spojnice 48"/>
          <p:cNvCxnSpPr>
            <a:cxnSpLocks noChangeShapeType="1"/>
          </p:cNvCxnSpPr>
          <p:nvPr/>
        </p:nvCxnSpPr>
        <p:spPr bwMode="auto">
          <a:xfrm>
            <a:off x="1497459" y="3718768"/>
            <a:ext cx="125412" cy="215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Přímá spojnice 49"/>
          <p:cNvCxnSpPr>
            <a:cxnSpLocks noChangeShapeType="1"/>
          </p:cNvCxnSpPr>
          <p:nvPr/>
        </p:nvCxnSpPr>
        <p:spPr bwMode="auto">
          <a:xfrm flipH="1">
            <a:off x="1992759" y="3701305"/>
            <a:ext cx="142875" cy="215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Přímá spojnice 50"/>
          <p:cNvCxnSpPr>
            <a:cxnSpLocks noChangeShapeType="1"/>
          </p:cNvCxnSpPr>
          <p:nvPr/>
        </p:nvCxnSpPr>
        <p:spPr bwMode="auto">
          <a:xfrm>
            <a:off x="2135634" y="3701305"/>
            <a:ext cx="127000" cy="215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Obdélník 51"/>
          <p:cNvSpPr>
            <a:spLocks noChangeArrowheads="1"/>
          </p:cNvSpPr>
          <p:nvPr/>
        </p:nvSpPr>
        <p:spPr bwMode="auto">
          <a:xfrm>
            <a:off x="651321" y="4510930"/>
            <a:ext cx="41576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400" dirty="0"/>
              <a:t>54 = 6  .  9  = 2 .      3 . 3 . 3 </a:t>
            </a:r>
          </a:p>
        </p:txBody>
      </p:sp>
      <p:sp>
        <p:nvSpPr>
          <p:cNvPr id="20" name="TextovéPole 52"/>
          <p:cNvSpPr txBox="1">
            <a:spLocks noChangeArrowheads="1"/>
          </p:cNvSpPr>
          <p:nvPr/>
        </p:nvSpPr>
        <p:spPr bwMode="auto">
          <a:xfrm>
            <a:off x="1187673" y="5130055"/>
            <a:ext cx="10080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u="sng" dirty="0"/>
              <a:t>2</a:t>
            </a:r>
            <a:r>
              <a:rPr lang="cs-CZ" altLang="cs-CZ" sz="2400" dirty="0"/>
              <a:t>.</a:t>
            </a:r>
            <a:r>
              <a:rPr lang="cs-CZ" altLang="cs-CZ" sz="2400" u="sng" dirty="0"/>
              <a:t>3</a:t>
            </a:r>
          </a:p>
        </p:txBody>
      </p:sp>
      <p:sp>
        <p:nvSpPr>
          <p:cNvPr id="21" name="TextovéPole 53"/>
          <p:cNvSpPr txBox="1">
            <a:spLocks noChangeArrowheads="1"/>
          </p:cNvSpPr>
          <p:nvPr/>
        </p:nvSpPr>
        <p:spPr bwMode="auto">
          <a:xfrm>
            <a:off x="1835745" y="5130055"/>
            <a:ext cx="10080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u="sng" dirty="0"/>
              <a:t>3</a:t>
            </a:r>
            <a:r>
              <a:rPr lang="cs-CZ" altLang="cs-CZ" sz="2400" dirty="0"/>
              <a:t>.</a:t>
            </a:r>
            <a:r>
              <a:rPr lang="cs-CZ" altLang="cs-CZ" sz="2400" u="sng" dirty="0"/>
              <a:t>3</a:t>
            </a:r>
          </a:p>
        </p:txBody>
      </p:sp>
      <p:cxnSp>
        <p:nvCxnSpPr>
          <p:cNvPr id="22" name="Přímá spojnice 54"/>
          <p:cNvCxnSpPr>
            <a:cxnSpLocks noChangeShapeType="1"/>
          </p:cNvCxnSpPr>
          <p:nvPr/>
        </p:nvCxnSpPr>
        <p:spPr bwMode="auto">
          <a:xfrm flipH="1">
            <a:off x="1335534" y="4942730"/>
            <a:ext cx="144462" cy="215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Přímá spojnice 55"/>
          <p:cNvCxnSpPr>
            <a:cxnSpLocks noChangeShapeType="1"/>
          </p:cNvCxnSpPr>
          <p:nvPr/>
        </p:nvCxnSpPr>
        <p:spPr bwMode="auto">
          <a:xfrm>
            <a:off x="1479996" y="4942730"/>
            <a:ext cx="125413" cy="215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Přímá spojnice 56"/>
          <p:cNvCxnSpPr>
            <a:cxnSpLocks noChangeShapeType="1"/>
          </p:cNvCxnSpPr>
          <p:nvPr/>
        </p:nvCxnSpPr>
        <p:spPr bwMode="auto">
          <a:xfrm flipH="1">
            <a:off x="1973709" y="4926855"/>
            <a:ext cx="144462" cy="215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Přímá spojnice 57"/>
          <p:cNvCxnSpPr>
            <a:cxnSpLocks noChangeShapeType="1"/>
          </p:cNvCxnSpPr>
          <p:nvPr/>
        </p:nvCxnSpPr>
        <p:spPr bwMode="auto">
          <a:xfrm>
            <a:off x="2118171" y="4926855"/>
            <a:ext cx="127000" cy="215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Rectangle 2"/>
          <p:cNvSpPr txBox="1">
            <a:spLocks noChangeArrowheads="1"/>
          </p:cNvSpPr>
          <p:nvPr/>
        </p:nvSpPr>
        <p:spPr bwMode="auto">
          <a:xfrm>
            <a:off x="6300192" y="6021288"/>
            <a:ext cx="1197124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latin typeface="+mn-lt"/>
              </a:rPr>
              <a:t>= 18</a:t>
            </a:r>
          </a:p>
        </p:txBody>
      </p:sp>
      <p:sp>
        <p:nvSpPr>
          <p:cNvPr id="2" name="Obdélník 1"/>
          <p:cNvSpPr/>
          <p:nvPr/>
        </p:nvSpPr>
        <p:spPr>
          <a:xfrm>
            <a:off x="3384376" y="5302949"/>
            <a:ext cx="54360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vynásobíme všechna čísla vyskytující se v obou rozkladech</a:t>
            </a:r>
          </a:p>
        </p:txBody>
      </p:sp>
      <p:sp>
        <p:nvSpPr>
          <p:cNvPr id="4" name="Obdélník 3"/>
          <p:cNvSpPr/>
          <p:nvPr/>
        </p:nvSpPr>
        <p:spPr>
          <a:xfrm>
            <a:off x="2555776" y="3284984"/>
            <a:ext cx="288032" cy="172819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3419872" y="3284984"/>
            <a:ext cx="288032" cy="172819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bdélník 32"/>
          <p:cNvSpPr/>
          <p:nvPr/>
        </p:nvSpPr>
        <p:spPr>
          <a:xfrm>
            <a:off x="3851920" y="3284984"/>
            <a:ext cx="288032" cy="172819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406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9" grpId="0"/>
      <p:bldP spid="20" grpId="0"/>
      <p:bldP spid="21" grpId="0"/>
      <p:bldP spid="29" grpId="0"/>
      <p:bldP spid="2" grpId="0"/>
      <p:bldP spid="4" grpId="0" animBg="1"/>
      <p:bldP spid="32" grpId="0" animBg="1"/>
      <p:bldP spid="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Největší společný dělitel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Obdélník 3"/>
          <p:cNvSpPr>
            <a:spLocks noChangeArrowheads="1"/>
          </p:cNvSpPr>
          <p:nvPr/>
        </p:nvSpPr>
        <p:spPr bwMode="auto">
          <a:xfrm>
            <a:off x="107504" y="1268760"/>
            <a:ext cx="35283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000" dirty="0"/>
              <a:t>1– nalezením všech dělitelů</a:t>
            </a: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470719" y="2329582"/>
            <a:ext cx="649288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1</a:t>
            </a: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161282" y="2329582"/>
            <a:ext cx="6477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48</a:t>
            </a: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475482" y="2745507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2</a:t>
            </a: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166044" y="2745507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 dirty="0">
                <a:latin typeface="Trebuchet MS" pitchFamily="34" charset="0"/>
              </a:rPr>
              <a:t>24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475482" y="3177307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3</a:t>
            </a:r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166044" y="3177307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16</a:t>
            </a: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475482" y="3609107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4</a:t>
            </a: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auto">
          <a:xfrm>
            <a:off x="1166044" y="3609107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12</a:t>
            </a:r>
          </a:p>
        </p:txBody>
      </p:sp>
      <p:cxnSp>
        <p:nvCxnSpPr>
          <p:cNvPr id="17" name="Přímá spojnice 16"/>
          <p:cNvCxnSpPr>
            <a:cxnSpLocks noChangeShapeType="1"/>
          </p:cNvCxnSpPr>
          <p:nvPr/>
        </p:nvCxnSpPr>
        <p:spPr bwMode="auto">
          <a:xfrm>
            <a:off x="475482" y="2285132"/>
            <a:ext cx="13382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Přímá spojnice 17"/>
          <p:cNvCxnSpPr>
            <a:cxnSpLocks noChangeShapeType="1"/>
          </p:cNvCxnSpPr>
          <p:nvPr/>
        </p:nvCxnSpPr>
        <p:spPr bwMode="auto">
          <a:xfrm>
            <a:off x="1166044" y="2285132"/>
            <a:ext cx="0" cy="2162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819969" y="1916832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48</a:t>
            </a: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2525043" y="2331170"/>
            <a:ext cx="6492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1</a:t>
            </a: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3169568" y="2331170"/>
            <a:ext cx="647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72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2525043" y="2745507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2</a:t>
            </a:r>
          </a:p>
        </p:txBody>
      </p:sp>
      <p:sp>
        <p:nvSpPr>
          <p:cNvPr id="23" name="Obdélník 22"/>
          <p:cNvSpPr>
            <a:spLocks noChangeArrowheads="1"/>
          </p:cNvSpPr>
          <p:nvPr/>
        </p:nvSpPr>
        <p:spPr bwMode="auto">
          <a:xfrm>
            <a:off x="3174331" y="2745507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36</a:t>
            </a: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auto">
          <a:xfrm>
            <a:off x="2525043" y="3177307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3</a:t>
            </a: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auto">
          <a:xfrm>
            <a:off x="3174331" y="3177307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24</a:t>
            </a:r>
          </a:p>
        </p:txBody>
      </p:sp>
      <p:sp>
        <p:nvSpPr>
          <p:cNvPr id="26" name="Obdélník 25"/>
          <p:cNvSpPr>
            <a:spLocks noChangeArrowheads="1"/>
          </p:cNvSpPr>
          <p:nvPr/>
        </p:nvSpPr>
        <p:spPr bwMode="auto">
          <a:xfrm>
            <a:off x="2525043" y="3609107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4</a:t>
            </a:r>
          </a:p>
        </p:txBody>
      </p:sp>
      <p:sp>
        <p:nvSpPr>
          <p:cNvPr id="27" name="Obdélník 26"/>
          <p:cNvSpPr>
            <a:spLocks noChangeArrowheads="1"/>
          </p:cNvSpPr>
          <p:nvPr/>
        </p:nvSpPr>
        <p:spPr bwMode="auto">
          <a:xfrm>
            <a:off x="3174331" y="3609107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18</a:t>
            </a:r>
          </a:p>
        </p:txBody>
      </p:sp>
      <p:cxnSp>
        <p:nvCxnSpPr>
          <p:cNvPr id="28" name="Přímá spojnice 27"/>
          <p:cNvCxnSpPr>
            <a:cxnSpLocks noChangeShapeType="1"/>
          </p:cNvCxnSpPr>
          <p:nvPr/>
        </p:nvCxnSpPr>
        <p:spPr bwMode="auto">
          <a:xfrm>
            <a:off x="2483768" y="2286720"/>
            <a:ext cx="1338263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Přímá spojnice 28"/>
          <p:cNvCxnSpPr>
            <a:cxnSpLocks noChangeShapeType="1"/>
          </p:cNvCxnSpPr>
          <p:nvPr/>
        </p:nvCxnSpPr>
        <p:spPr bwMode="auto">
          <a:xfrm>
            <a:off x="3172743" y="2286720"/>
            <a:ext cx="6350" cy="25304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Obdélník 29"/>
          <p:cNvSpPr>
            <a:spLocks noChangeArrowheads="1"/>
          </p:cNvSpPr>
          <p:nvPr/>
        </p:nvSpPr>
        <p:spPr bwMode="auto">
          <a:xfrm>
            <a:off x="2828256" y="1916832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72</a:t>
            </a:r>
          </a:p>
        </p:txBody>
      </p:sp>
      <p:sp>
        <p:nvSpPr>
          <p:cNvPr id="32" name="Obdélník 31"/>
          <p:cNvSpPr>
            <a:spLocks noChangeArrowheads="1"/>
          </p:cNvSpPr>
          <p:nvPr/>
        </p:nvSpPr>
        <p:spPr bwMode="auto">
          <a:xfrm>
            <a:off x="2525043" y="4015507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6</a:t>
            </a:r>
          </a:p>
        </p:txBody>
      </p:sp>
      <p:sp>
        <p:nvSpPr>
          <p:cNvPr id="33" name="Ovál 32"/>
          <p:cNvSpPr>
            <a:spLocks noChangeArrowheads="1"/>
          </p:cNvSpPr>
          <p:nvPr/>
        </p:nvSpPr>
        <p:spPr bwMode="auto">
          <a:xfrm>
            <a:off x="3203848" y="3148732"/>
            <a:ext cx="395287" cy="396875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4" name="Ovál 33"/>
          <p:cNvSpPr>
            <a:spLocks noChangeArrowheads="1"/>
          </p:cNvSpPr>
          <p:nvPr/>
        </p:nvSpPr>
        <p:spPr bwMode="auto">
          <a:xfrm>
            <a:off x="1191792" y="2718519"/>
            <a:ext cx="395288" cy="396875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36" name="Rectangle 2"/>
          <p:cNvSpPr txBox="1">
            <a:spLocks noChangeArrowheads="1"/>
          </p:cNvSpPr>
          <p:nvPr/>
        </p:nvSpPr>
        <p:spPr bwMode="auto">
          <a:xfrm>
            <a:off x="683568" y="5157192"/>
            <a:ext cx="2665412" cy="6192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b="1" dirty="0">
                <a:latin typeface="Trebuchet MS" pitchFamily="34" charset="0"/>
              </a:rPr>
              <a:t>D(48, 72)=24</a:t>
            </a:r>
          </a:p>
        </p:txBody>
      </p:sp>
      <p:sp>
        <p:nvSpPr>
          <p:cNvPr id="37" name="Obdélník 1"/>
          <p:cNvSpPr>
            <a:spLocks noChangeArrowheads="1"/>
          </p:cNvSpPr>
          <p:nvPr/>
        </p:nvSpPr>
        <p:spPr bwMode="auto">
          <a:xfrm>
            <a:off x="179958" y="692696"/>
            <a:ext cx="90725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solidFill>
                  <a:srgbClr val="284C6A"/>
                </a:solidFill>
                <a:latin typeface="+mn-lt"/>
              </a:rPr>
              <a:t>2) Nalezněte největší společný dělitel čísel:                a) 48 a 72</a:t>
            </a:r>
          </a:p>
        </p:txBody>
      </p:sp>
      <p:sp>
        <p:nvSpPr>
          <p:cNvPr id="38" name="Obdélník 37"/>
          <p:cNvSpPr>
            <a:spLocks noChangeArrowheads="1"/>
          </p:cNvSpPr>
          <p:nvPr/>
        </p:nvSpPr>
        <p:spPr bwMode="auto">
          <a:xfrm>
            <a:off x="467544" y="4018682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6</a:t>
            </a:r>
          </a:p>
        </p:txBody>
      </p:sp>
      <p:sp>
        <p:nvSpPr>
          <p:cNvPr id="39" name="Obdélník 38"/>
          <p:cNvSpPr>
            <a:spLocks noChangeArrowheads="1"/>
          </p:cNvSpPr>
          <p:nvPr/>
        </p:nvSpPr>
        <p:spPr bwMode="auto">
          <a:xfrm>
            <a:off x="1191444" y="4015507"/>
            <a:ext cx="647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8</a:t>
            </a:r>
          </a:p>
        </p:txBody>
      </p:sp>
      <p:sp>
        <p:nvSpPr>
          <p:cNvPr id="40" name="Obdélník 39"/>
          <p:cNvSpPr>
            <a:spLocks noChangeArrowheads="1"/>
          </p:cNvSpPr>
          <p:nvPr/>
        </p:nvSpPr>
        <p:spPr bwMode="auto">
          <a:xfrm>
            <a:off x="3174331" y="4015507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12</a:t>
            </a:r>
          </a:p>
        </p:txBody>
      </p:sp>
      <p:sp>
        <p:nvSpPr>
          <p:cNvPr id="41" name="Obdélník 40"/>
          <p:cNvSpPr>
            <a:spLocks noChangeArrowheads="1"/>
          </p:cNvSpPr>
          <p:nvPr/>
        </p:nvSpPr>
        <p:spPr bwMode="auto">
          <a:xfrm>
            <a:off x="2531393" y="4447307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8</a:t>
            </a:r>
          </a:p>
        </p:txBody>
      </p:sp>
      <p:sp>
        <p:nvSpPr>
          <p:cNvPr id="42" name="Obdélník 41"/>
          <p:cNvSpPr>
            <a:spLocks noChangeArrowheads="1"/>
          </p:cNvSpPr>
          <p:nvPr/>
        </p:nvSpPr>
        <p:spPr bwMode="auto">
          <a:xfrm>
            <a:off x="3172743" y="4447307"/>
            <a:ext cx="647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b="1">
                <a:latin typeface="Trebuchet MS" pitchFamily="34" charset="0"/>
              </a:rPr>
              <a:t>9</a:t>
            </a:r>
          </a:p>
        </p:txBody>
      </p:sp>
      <p:sp>
        <p:nvSpPr>
          <p:cNvPr id="43" name="Obdélník 3"/>
          <p:cNvSpPr>
            <a:spLocks noChangeArrowheads="1"/>
          </p:cNvSpPr>
          <p:nvPr/>
        </p:nvSpPr>
        <p:spPr bwMode="auto">
          <a:xfrm>
            <a:off x="4211960" y="1268760"/>
            <a:ext cx="439229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000" dirty="0"/>
              <a:t>2 – rozkladem na součin prvočísel</a:t>
            </a:r>
          </a:p>
        </p:txBody>
      </p:sp>
      <p:sp>
        <p:nvSpPr>
          <p:cNvPr id="44" name="Rectangle 2"/>
          <p:cNvSpPr txBox="1">
            <a:spLocks noChangeArrowheads="1"/>
          </p:cNvSpPr>
          <p:nvPr/>
        </p:nvSpPr>
        <p:spPr bwMode="auto">
          <a:xfrm>
            <a:off x="4689227" y="5085184"/>
            <a:ext cx="4059237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b="1" dirty="0">
                <a:latin typeface="Trebuchet MS" pitchFamily="34" charset="0"/>
              </a:rPr>
              <a:t>D(48, 72) = 2 . 2 . 2 . 3 </a:t>
            </a:r>
          </a:p>
        </p:txBody>
      </p:sp>
      <p:sp>
        <p:nvSpPr>
          <p:cNvPr id="45" name="Obdélník 46"/>
          <p:cNvSpPr>
            <a:spLocks noChangeArrowheads="1"/>
          </p:cNvSpPr>
          <p:nvPr/>
        </p:nvSpPr>
        <p:spPr bwMode="auto">
          <a:xfrm>
            <a:off x="4572000" y="2062832"/>
            <a:ext cx="44291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400" dirty="0"/>
              <a:t>48 = 6  .  8  = 2 . 2 . 2 . 2 . 3 </a:t>
            </a:r>
          </a:p>
        </p:txBody>
      </p:sp>
      <p:sp>
        <p:nvSpPr>
          <p:cNvPr id="46" name="TextovéPole 1"/>
          <p:cNvSpPr txBox="1">
            <a:spLocks noChangeArrowheads="1"/>
          </p:cNvSpPr>
          <p:nvPr/>
        </p:nvSpPr>
        <p:spPr bwMode="auto">
          <a:xfrm>
            <a:off x="5002882" y="2680369"/>
            <a:ext cx="10080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u="sng"/>
              <a:t>2</a:t>
            </a:r>
            <a:r>
              <a:rPr lang="cs-CZ" altLang="cs-CZ" sz="2400"/>
              <a:t>.</a:t>
            </a:r>
            <a:r>
              <a:rPr lang="cs-CZ" altLang="cs-CZ" sz="2400" u="sng"/>
              <a:t>3</a:t>
            </a:r>
          </a:p>
        </p:txBody>
      </p:sp>
      <p:sp>
        <p:nvSpPr>
          <p:cNvPr id="47" name="TextovéPole 47"/>
          <p:cNvSpPr txBox="1">
            <a:spLocks noChangeArrowheads="1"/>
          </p:cNvSpPr>
          <p:nvPr/>
        </p:nvSpPr>
        <p:spPr bwMode="auto">
          <a:xfrm>
            <a:off x="5652169" y="2680369"/>
            <a:ext cx="10080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u="sng"/>
              <a:t>2</a:t>
            </a:r>
            <a:r>
              <a:rPr lang="cs-CZ" altLang="cs-CZ" sz="2400"/>
              <a:t>.</a:t>
            </a:r>
            <a:r>
              <a:rPr lang="cs-CZ" altLang="cs-CZ" sz="2400" u="sng"/>
              <a:t>2</a:t>
            </a:r>
            <a:r>
              <a:rPr lang="cs-CZ" altLang="cs-CZ" sz="2400"/>
              <a:t>.</a:t>
            </a:r>
            <a:r>
              <a:rPr lang="cs-CZ" altLang="cs-CZ" sz="2400" u="sng"/>
              <a:t>2</a:t>
            </a:r>
          </a:p>
        </p:txBody>
      </p:sp>
      <p:cxnSp>
        <p:nvCxnSpPr>
          <p:cNvPr id="48" name="Přímá spojnice 4"/>
          <p:cNvCxnSpPr>
            <a:cxnSpLocks noChangeShapeType="1"/>
          </p:cNvCxnSpPr>
          <p:nvPr/>
        </p:nvCxnSpPr>
        <p:spPr bwMode="auto">
          <a:xfrm flipH="1">
            <a:off x="5273675" y="2494632"/>
            <a:ext cx="144463" cy="215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Přímá spojnice 48"/>
          <p:cNvCxnSpPr>
            <a:cxnSpLocks noChangeShapeType="1"/>
          </p:cNvCxnSpPr>
          <p:nvPr/>
        </p:nvCxnSpPr>
        <p:spPr bwMode="auto">
          <a:xfrm>
            <a:off x="5418138" y="2494632"/>
            <a:ext cx="125412" cy="215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Přímá spojnice 49"/>
          <p:cNvCxnSpPr>
            <a:cxnSpLocks noChangeShapeType="1"/>
          </p:cNvCxnSpPr>
          <p:nvPr/>
        </p:nvCxnSpPr>
        <p:spPr bwMode="auto">
          <a:xfrm flipH="1">
            <a:off x="5894388" y="2477169"/>
            <a:ext cx="161925" cy="215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Přímá spojnice 50"/>
          <p:cNvCxnSpPr>
            <a:cxnSpLocks noChangeShapeType="1"/>
          </p:cNvCxnSpPr>
          <p:nvPr/>
        </p:nvCxnSpPr>
        <p:spPr bwMode="auto">
          <a:xfrm>
            <a:off x="6056313" y="2477169"/>
            <a:ext cx="225425" cy="233363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Obdélník 51"/>
          <p:cNvSpPr>
            <a:spLocks noChangeArrowheads="1"/>
          </p:cNvSpPr>
          <p:nvPr/>
        </p:nvSpPr>
        <p:spPr bwMode="auto">
          <a:xfrm>
            <a:off x="4572000" y="3286794"/>
            <a:ext cx="4392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400" dirty="0"/>
              <a:t>72 = 9  .  8  = 2 . 2 . 2 .      3 . 3 </a:t>
            </a:r>
          </a:p>
        </p:txBody>
      </p:sp>
      <p:sp>
        <p:nvSpPr>
          <p:cNvPr id="53" name="TextovéPole 52"/>
          <p:cNvSpPr txBox="1">
            <a:spLocks noChangeArrowheads="1"/>
          </p:cNvSpPr>
          <p:nvPr/>
        </p:nvSpPr>
        <p:spPr bwMode="auto">
          <a:xfrm>
            <a:off x="4978052" y="3905919"/>
            <a:ext cx="10080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u="sng"/>
              <a:t>3</a:t>
            </a:r>
            <a:r>
              <a:rPr lang="cs-CZ" altLang="cs-CZ" sz="2400"/>
              <a:t>.</a:t>
            </a:r>
            <a:r>
              <a:rPr lang="cs-CZ" altLang="cs-CZ" sz="2400" u="sng"/>
              <a:t>3</a:t>
            </a:r>
          </a:p>
        </p:txBody>
      </p:sp>
      <p:sp>
        <p:nvSpPr>
          <p:cNvPr id="54" name="TextovéPole 53"/>
          <p:cNvSpPr txBox="1">
            <a:spLocks noChangeArrowheads="1"/>
          </p:cNvSpPr>
          <p:nvPr/>
        </p:nvSpPr>
        <p:spPr bwMode="auto">
          <a:xfrm>
            <a:off x="5625752" y="3905919"/>
            <a:ext cx="11064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400" u="sng"/>
              <a:t>2</a:t>
            </a:r>
            <a:r>
              <a:rPr lang="cs-CZ" altLang="cs-CZ" sz="2400"/>
              <a:t>.</a:t>
            </a:r>
            <a:r>
              <a:rPr lang="cs-CZ" altLang="cs-CZ" sz="2400" u="sng"/>
              <a:t>2</a:t>
            </a:r>
            <a:r>
              <a:rPr lang="cs-CZ" altLang="cs-CZ" sz="2400"/>
              <a:t>.</a:t>
            </a:r>
            <a:r>
              <a:rPr lang="cs-CZ" altLang="cs-CZ" sz="2400" u="sng"/>
              <a:t>2</a:t>
            </a:r>
          </a:p>
        </p:txBody>
      </p:sp>
      <p:cxnSp>
        <p:nvCxnSpPr>
          <p:cNvPr id="55" name="Přímá spojnice 54"/>
          <p:cNvCxnSpPr>
            <a:cxnSpLocks noChangeShapeType="1"/>
          </p:cNvCxnSpPr>
          <p:nvPr/>
        </p:nvCxnSpPr>
        <p:spPr bwMode="auto">
          <a:xfrm flipH="1">
            <a:off x="5256213" y="3718594"/>
            <a:ext cx="144462" cy="215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Přímá spojnice 55"/>
          <p:cNvCxnSpPr>
            <a:cxnSpLocks noChangeShapeType="1"/>
          </p:cNvCxnSpPr>
          <p:nvPr/>
        </p:nvCxnSpPr>
        <p:spPr bwMode="auto">
          <a:xfrm>
            <a:off x="5400675" y="3718594"/>
            <a:ext cx="125413" cy="215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Přímá spojnice 56"/>
          <p:cNvCxnSpPr>
            <a:cxnSpLocks noChangeShapeType="1"/>
          </p:cNvCxnSpPr>
          <p:nvPr/>
        </p:nvCxnSpPr>
        <p:spPr bwMode="auto">
          <a:xfrm flipH="1">
            <a:off x="5894388" y="3702719"/>
            <a:ext cx="144462" cy="215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Přímá spojnice 57"/>
          <p:cNvCxnSpPr>
            <a:cxnSpLocks noChangeShapeType="1"/>
          </p:cNvCxnSpPr>
          <p:nvPr/>
        </p:nvCxnSpPr>
        <p:spPr bwMode="auto">
          <a:xfrm>
            <a:off x="6025430" y="3702719"/>
            <a:ext cx="58738" cy="2032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ectangle 2"/>
          <p:cNvSpPr txBox="1">
            <a:spLocks noChangeArrowheads="1"/>
          </p:cNvSpPr>
          <p:nvPr/>
        </p:nvSpPr>
        <p:spPr bwMode="auto">
          <a:xfrm>
            <a:off x="8100392" y="5086126"/>
            <a:ext cx="1368624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b="1" dirty="0">
                <a:solidFill>
                  <a:srgbClr val="284C6A"/>
                </a:solidFill>
                <a:latin typeface="Trebuchet MS" pitchFamily="34" charset="0"/>
              </a:rPr>
              <a:t>= 24</a:t>
            </a:r>
          </a:p>
        </p:txBody>
      </p:sp>
      <p:cxnSp>
        <p:nvCxnSpPr>
          <p:cNvPr id="63" name="Přímá spojnice 50"/>
          <p:cNvCxnSpPr>
            <a:cxnSpLocks noChangeShapeType="1"/>
          </p:cNvCxnSpPr>
          <p:nvPr/>
        </p:nvCxnSpPr>
        <p:spPr bwMode="auto">
          <a:xfrm>
            <a:off x="6073056" y="2477169"/>
            <a:ext cx="11112" cy="215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Přímá spojnice 57"/>
          <p:cNvCxnSpPr>
            <a:cxnSpLocks noChangeShapeType="1"/>
          </p:cNvCxnSpPr>
          <p:nvPr/>
        </p:nvCxnSpPr>
        <p:spPr bwMode="auto">
          <a:xfrm>
            <a:off x="6012160" y="3702719"/>
            <a:ext cx="242888" cy="2159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Obdélník 65"/>
          <p:cNvSpPr/>
          <p:nvPr/>
        </p:nvSpPr>
        <p:spPr>
          <a:xfrm>
            <a:off x="6480000" y="2060848"/>
            <a:ext cx="288032" cy="172819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7" name="Obdélník 66"/>
          <p:cNvSpPr/>
          <p:nvPr/>
        </p:nvSpPr>
        <p:spPr>
          <a:xfrm>
            <a:off x="6912000" y="2060848"/>
            <a:ext cx="288032" cy="172819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8" name="Obdélník 67"/>
          <p:cNvSpPr/>
          <p:nvPr/>
        </p:nvSpPr>
        <p:spPr>
          <a:xfrm>
            <a:off x="7344000" y="2060848"/>
            <a:ext cx="288032" cy="172819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9" name="Obdélník 68"/>
          <p:cNvSpPr/>
          <p:nvPr/>
        </p:nvSpPr>
        <p:spPr>
          <a:xfrm>
            <a:off x="8172400" y="2060848"/>
            <a:ext cx="288032" cy="172819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406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30" grpId="0"/>
      <p:bldP spid="32" grpId="0"/>
      <p:bldP spid="33" grpId="0" animBg="1"/>
      <p:bldP spid="34" grpId="0" animBg="1"/>
      <p:bldP spid="36" grpId="0"/>
      <p:bldP spid="38" grpId="0"/>
      <p:bldP spid="39" grpId="0"/>
      <p:bldP spid="40" grpId="0"/>
      <p:bldP spid="41" grpId="0"/>
      <p:bldP spid="42" grpId="0"/>
      <p:bldP spid="44" grpId="0"/>
      <p:bldP spid="45" grpId="0"/>
      <p:bldP spid="46" grpId="0"/>
      <p:bldP spid="47" grpId="0"/>
      <p:bldP spid="52" grpId="0"/>
      <p:bldP spid="53" grpId="0"/>
      <p:bldP spid="54" grpId="0"/>
      <p:bldP spid="62" grpId="0"/>
      <p:bldP spid="66" grpId="0" animBg="1"/>
      <p:bldP spid="67" grpId="0" animBg="1"/>
      <p:bldP spid="68" grpId="0" animBg="1"/>
      <p:bldP spid="6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Největší společný dělitel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Obdélník 3"/>
          <p:cNvSpPr>
            <a:spLocks noChangeArrowheads="1"/>
          </p:cNvSpPr>
          <p:nvPr/>
        </p:nvSpPr>
        <p:spPr bwMode="auto">
          <a:xfrm>
            <a:off x="323528" y="1390699"/>
            <a:ext cx="35283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000" dirty="0"/>
              <a:t>1– nalezením všech dělitelů</a:t>
            </a:r>
          </a:p>
        </p:txBody>
      </p:sp>
      <p:sp>
        <p:nvSpPr>
          <p:cNvPr id="9" name="Obdélník 1"/>
          <p:cNvSpPr>
            <a:spLocks noChangeArrowheads="1"/>
          </p:cNvSpPr>
          <p:nvPr/>
        </p:nvSpPr>
        <p:spPr bwMode="auto">
          <a:xfrm>
            <a:off x="179958" y="692696"/>
            <a:ext cx="90725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2) Nalezněte největší společný dělitel čísel:                b) 58 a 87</a:t>
            </a:r>
          </a:p>
        </p:txBody>
      </p:sp>
      <p:sp>
        <p:nvSpPr>
          <p:cNvPr id="10" name="Obdélník 3"/>
          <p:cNvSpPr>
            <a:spLocks noChangeArrowheads="1"/>
          </p:cNvSpPr>
          <p:nvPr/>
        </p:nvSpPr>
        <p:spPr bwMode="auto">
          <a:xfrm>
            <a:off x="4644155" y="1390699"/>
            <a:ext cx="439229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000" dirty="0"/>
              <a:t>2 – rozkladem na součin prvočísel</a:t>
            </a: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827533" y="2462634"/>
            <a:ext cx="649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</a:t>
            </a: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18096" y="2462634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58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832296" y="2878559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</a:t>
            </a:r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2858" y="2878559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29</a:t>
            </a:r>
          </a:p>
        </p:txBody>
      </p:sp>
      <p:cxnSp>
        <p:nvCxnSpPr>
          <p:cNvPr id="15" name="Přímá spojnice 14"/>
          <p:cNvCxnSpPr>
            <a:cxnSpLocks noChangeShapeType="1"/>
          </p:cNvCxnSpPr>
          <p:nvPr/>
        </p:nvCxnSpPr>
        <p:spPr bwMode="auto">
          <a:xfrm>
            <a:off x="832296" y="2418184"/>
            <a:ext cx="13382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Přímá spojnice 15"/>
          <p:cNvCxnSpPr>
            <a:cxnSpLocks noChangeShapeType="1"/>
          </p:cNvCxnSpPr>
          <p:nvPr/>
        </p:nvCxnSpPr>
        <p:spPr bwMode="auto">
          <a:xfrm>
            <a:off x="1522858" y="2418184"/>
            <a:ext cx="0" cy="14763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Obdélník 16"/>
          <p:cNvSpPr>
            <a:spLocks noChangeArrowheads="1"/>
          </p:cNvSpPr>
          <p:nvPr/>
        </p:nvSpPr>
        <p:spPr bwMode="auto">
          <a:xfrm>
            <a:off x="1176783" y="2049884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58</a:t>
            </a: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2524571" y="2453109"/>
            <a:ext cx="649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</a:t>
            </a: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3169096" y="2453109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87</a:t>
            </a: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2524571" y="2867446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3</a:t>
            </a: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3173858" y="2867446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29</a:t>
            </a:r>
          </a:p>
        </p:txBody>
      </p:sp>
      <p:cxnSp>
        <p:nvCxnSpPr>
          <p:cNvPr id="22" name="Přímá spojnice 21"/>
          <p:cNvCxnSpPr>
            <a:cxnSpLocks noChangeShapeType="1"/>
          </p:cNvCxnSpPr>
          <p:nvPr/>
        </p:nvCxnSpPr>
        <p:spPr bwMode="auto">
          <a:xfrm>
            <a:off x="2483296" y="2408659"/>
            <a:ext cx="13382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Přímá spojnice 22"/>
          <p:cNvCxnSpPr>
            <a:cxnSpLocks noChangeShapeType="1"/>
          </p:cNvCxnSpPr>
          <p:nvPr/>
        </p:nvCxnSpPr>
        <p:spPr bwMode="auto">
          <a:xfrm>
            <a:off x="3172271" y="2408659"/>
            <a:ext cx="0" cy="140335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Obdélník 23"/>
          <p:cNvSpPr>
            <a:spLocks noChangeArrowheads="1"/>
          </p:cNvSpPr>
          <p:nvPr/>
        </p:nvSpPr>
        <p:spPr bwMode="auto">
          <a:xfrm>
            <a:off x="2827783" y="2038771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87</a:t>
            </a:r>
          </a:p>
        </p:txBody>
      </p:sp>
      <p:sp>
        <p:nvSpPr>
          <p:cNvPr id="25" name="Ovál 24"/>
          <p:cNvSpPr>
            <a:spLocks noChangeArrowheads="1"/>
          </p:cNvSpPr>
          <p:nvPr/>
        </p:nvSpPr>
        <p:spPr bwMode="auto">
          <a:xfrm>
            <a:off x="1547613" y="2864271"/>
            <a:ext cx="395287" cy="395288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26" name="Ovál 25"/>
          <p:cNvSpPr>
            <a:spLocks noChangeArrowheads="1"/>
          </p:cNvSpPr>
          <p:nvPr/>
        </p:nvSpPr>
        <p:spPr bwMode="auto">
          <a:xfrm>
            <a:off x="3203797" y="2853159"/>
            <a:ext cx="395287" cy="396875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837058" y="4148559"/>
            <a:ext cx="2665413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>
                <a:latin typeface="Trebuchet MS" pitchFamily="34" charset="0"/>
              </a:rPr>
              <a:t>D(58, 87)=29</a:t>
            </a: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 bwMode="auto">
          <a:xfrm>
            <a:off x="5291583" y="4219996"/>
            <a:ext cx="2835275" cy="719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>
                <a:latin typeface="Trebuchet MS" pitchFamily="34" charset="0"/>
              </a:rPr>
              <a:t>D(58, 87) = 29 </a:t>
            </a:r>
          </a:p>
        </p:txBody>
      </p:sp>
      <p:sp>
        <p:nvSpPr>
          <p:cNvPr id="29" name="Obdélník 46"/>
          <p:cNvSpPr>
            <a:spLocks noChangeArrowheads="1"/>
          </p:cNvSpPr>
          <p:nvPr/>
        </p:nvSpPr>
        <p:spPr bwMode="auto">
          <a:xfrm>
            <a:off x="4859783" y="2205459"/>
            <a:ext cx="415925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200"/>
              <a:t>58 = 2 . 29 </a:t>
            </a:r>
          </a:p>
        </p:txBody>
      </p:sp>
      <p:sp>
        <p:nvSpPr>
          <p:cNvPr id="30" name="Obdélník 51"/>
          <p:cNvSpPr>
            <a:spLocks noChangeArrowheads="1"/>
          </p:cNvSpPr>
          <p:nvPr/>
        </p:nvSpPr>
        <p:spPr bwMode="auto">
          <a:xfrm>
            <a:off x="4878833" y="2996034"/>
            <a:ext cx="41576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200" dirty="0"/>
              <a:t>87 =      29 . 3 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5940000" y="2060848"/>
            <a:ext cx="396000" cy="151216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6753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7" grpId="0"/>
      <p:bldP spid="18" grpId="0"/>
      <p:bldP spid="19" grpId="0"/>
      <p:bldP spid="20" grpId="0"/>
      <p:bldP spid="21" grpId="0"/>
      <p:bldP spid="24" grpId="0"/>
      <p:bldP spid="25" grpId="0" animBg="1"/>
      <p:bldP spid="26" grpId="0" animBg="1"/>
      <p:bldP spid="27" grpId="0"/>
      <p:bldP spid="28" grpId="0"/>
      <p:bldP spid="29" grpId="0"/>
      <p:bldP spid="30" grpId="0"/>
      <p:bldP spid="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Obdélník 30"/>
          <p:cNvSpPr/>
          <p:nvPr/>
        </p:nvSpPr>
        <p:spPr>
          <a:xfrm>
            <a:off x="107504" y="620688"/>
            <a:ext cx="8928992" cy="61206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Šipka doprava 2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7504" y="97468"/>
            <a:ext cx="89289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Největší společný dělitel</a:t>
            </a:r>
          </a:p>
        </p:txBody>
      </p:sp>
      <p:sp>
        <p:nvSpPr>
          <p:cNvPr id="7" name="Zahnutá šipka doleva 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Obdélník 3"/>
          <p:cNvSpPr>
            <a:spLocks noChangeArrowheads="1"/>
          </p:cNvSpPr>
          <p:nvPr/>
        </p:nvSpPr>
        <p:spPr bwMode="auto">
          <a:xfrm>
            <a:off x="251520" y="1268760"/>
            <a:ext cx="35283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000" dirty="0"/>
              <a:t>1– nalezením všech dělitelů</a:t>
            </a:r>
          </a:p>
        </p:txBody>
      </p:sp>
      <p:sp>
        <p:nvSpPr>
          <p:cNvPr id="9" name="Obdélník 1"/>
          <p:cNvSpPr>
            <a:spLocks noChangeArrowheads="1"/>
          </p:cNvSpPr>
          <p:nvPr/>
        </p:nvSpPr>
        <p:spPr bwMode="auto">
          <a:xfrm>
            <a:off x="179958" y="692696"/>
            <a:ext cx="90725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400" dirty="0">
                <a:latin typeface="+mn-lt"/>
              </a:rPr>
              <a:t>2) Nalezněte největší společný dělitel čísel:                c) 220 a 165</a:t>
            </a:r>
          </a:p>
        </p:txBody>
      </p:sp>
      <p:sp>
        <p:nvSpPr>
          <p:cNvPr id="10" name="Obdélník 3"/>
          <p:cNvSpPr>
            <a:spLocks noChangeArrowheads="1"/>
          </p:cNvSpPr>
          <p:nvPr/>
        </p:nvSpPr>
        <p:spPr bwMode="auto">
          <a:xfrm>
            <a:off x="4500190" y="1268760"/>
            <a:ext cx="439229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000" dirty="0"/>
              <a:t>2 – rozkladem na součin prvočísel</a:t>
            </a:r>
          </a:p>
        </p:txBody>
      </p:sp>
      <p:sp>
        <p:nvSpPr>
          <p:cNvPr id="11" name="Obdélník 5"/>
          <p:cNvSpPr>
            <a:spLocks noChangeArrowheads="1"/>
          </p:cNvSpPr>
          <p:nvPr/>
        </p:nvSpPr>
        <p:spPr bwMode="auto">
          <a:xfrm>
            <a:off x="755650" y="2196679"/>
            <a:ext cx="6492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</a:t>
            </a:r>
          </a:p>
        </p:txBody>
      </p:sp>
      <p:sp>
        <p:nvSpPr>
          <p:cNvPr id="12" name="Obdélník 6"/>
          <p:cNvSpPr>
            <a:spLocks noChangeArrowheads="1"/>
          </p:cNvSpPr>
          <p:nvPr/>
        </p:nvSpPr>
        <p:spPr bwMode="auto">
          <a:xfrm>
            <a:off x="1446213" y="2196679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220</a:t>
            </a:r>
          </a:p>
        </p:txBody>
      </p:sp>
      <p:sp>
        <p:nvSpPr>
          <p:cNvPr id="13" name="Obdélník 7"/>
          <p:cNvSpPr>
            <a:spLocks noChangeArrowheads="1"/>
          </p:cNvSpPr>
          <p:nvPr/>
        </p:nvSpPr>
        <p:spPr bwMode="auto">
          <a:xfrm>
            <a:off x="760413" y="2612604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</a:t>
            </a:r>
          </a:p>
        </p:txBody>
      </p:sp>
      <p:sp>
        <p:nvSpPr>
          <p:cNvPr id="14" name="Obdélník 8"/>
          <p:cNvSpPr>
            <a:spLocks noChangeArrowheads="1"/>
          </p:cNvSpPr>
          <p:nvPr/>
        </p:nvSpPr>
        <p:spPr bwMode="auto">
          <a:xfrm>
            <a:off x="1450975" y="2612604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110</a:t>
            </a:r>
          </a:p>
        </p:txBody>
      </p:sp>
      <p:sp>
        <p:nvSpPr>
          <p:cNvPr id="15" name="Obdélník 9"/>
          <p:cNvSpPr>
            <a:spLocks noChangeArrowheads="1"/>
          </p:cNvSpPr>
          <p:nvPr/>
        </p:nvSpPr>
        <p:spPr bwMode="auto">
          <a:xfrm>
            <a:off x="760413" y="3044404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4</a:t>
            </a:r>
          </a:p>
        </p:txBody>
      </p:sp>
      <p:sp>
        <p:nvSpPr>
          <p:cNvPr id="16" name="Obdélník 10"/>
          <p:cNvSpPr>
            <a:spLocks noChangeArrowheads="1"/>
          </p:cNvSpPr>
          <p:nvPr/>
        </p:nvSpPr>
        <p:spPr bwMode="auto">
          <a:xfrm>
            <a:off x="1450975" y="3044404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55</a:t>
            </a:r>
          </a:p>
        </p:txBody>
      </p:sp>
      <p:sp>
        <p:nvSpPr>
          <p:cNvPr id="17" name="Obdélník 11"/>
          <p:cNvSpPr>
            <a:spLocks noChangeArrowheads="1"/>
          </p:cNvSpPr>
          <p:nvPr/>
        </p:nvSpPr>
        <p:spPr bwMode="auto">
          <a:xfrm>
            <a:off x="760413" y="3476204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5</a:t>
            </a:r>
          </a:p>
        </p:txBody>
      </p:sp>
      <p:sp>
        <p:nvSpPr>
          <p:cNvPr id="18" name="Obdélník 12"/>
          <p:cNvSpPr>
            <a:spLocks noChangeArrowheads="1"/>
          </p:cNvSpPr>
          <p:nvPr/>
        </p:nvSpPr>
        <p:spPr bwMode="auto">
          <a:xfrm>
            <a:off x="1450975" y="3476204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44</a:t>
            </a:r>
          </a:p>
        </p:txBody>
      </p:sp>
      <p:cxnSp>
        <p:nvCxnSpPr>
          <p:cNvPr id="19" name="Přímá spojnice 13"/>
          <p:cNvCxnSpPr>
            <a:cxnSpLocks noChangeShapeType="1"/>
          </p:cNvCxnSpPr>
          <p:nvPr/>
        </p:nvCxnSpPr>
        <p:spPr bwMode="auto">
          <a:xfrm>
            <a:off x="760413" y="2152229"/>
            <a:ext cx="13382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Přímá spojnice 14"/>
          <p:cNvCxnSpPr>
            <a:cxnSpLocks noChangeShapeType="1"/>
          </p:cNvCxnSpPr>
          <p:nvPr/>
        </p:nvCxnSpPr>
        <p:spPr bwMode="auto">
          <a:xfrm>
            <a:off x="1450975" y="2152229"/>
            <a:ext cx="0" cy="2162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Obdélník 15"/>
          <p:cNvSpPr>
            <a:spLocks noChangeArrowheads="1"/>
          </p:cNvSpPr>
          <p:nvPr/>
        </p:nvSpPr>
        <p:spPr bwMode="auto">
          <a:xfrm>
            <a:off x="1104900" y="1783929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220</a:t>
            </a:r>
          </a:p>
        </p:txBody>
      </p:sp>
      <p:sp>
        <p:nvSpPr>
          <p:cNvPr id="22" name="Obdélník 16"/>
          <p:cNvSpPr>
            <a:spLocks noChangeArrowheads="1"/>
          </p:cNvSpPr>
          <p:nvPr/>
        </p:nvSpPr>
        <p:spPr bwMode="auto">
          <a:xfrm>
            <a:off x="2525713" y="2187154"/>
            <a:ext cx="6492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</a:t>
            </a:r>
          </a:p>
        </p:txBody>
      </p:sp>
      <p:sp>
        <p:nvSpPr>
          <p:cNvPr id="23" name="Obdélník 17"/>
          <p:cNvSpPr>
            <a:spLocks noChangeArrowheads="1"/>
          </p:cNvSpPr>
          <p:nvPr/>
        </p:nvSpPr>
        <p:spPr bwMode="auto">
          <a:xfrm>
            <a:off x="3170238" y="2187154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165</a:t>
            </a:r>
          </a:p>
        </p:txBody>
      </p:sp>
      <p:sp>
        <p:nvSpPr>
          <p:cNvPr id="24" name="Obdélník 18"/>
          <p:cNvSpPr>
            <a:spLocks noChangeArrowheads="1"/>
          </p:cNvSpPr>
          <p:nvPr/>
        </p:nvSpPr>
        <p:spPr bwMode="auto">
          <a:xfrm>
            <a:off x="2525713" y="2601491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3</a:t>
            </a:r>
          </a:p>
        </p:txBody>
      </p:sp>
      <p:sp>
        <p:nvSpPr>
          <p:cNvPr id="25" name="Obdélník 19"/>
          <p:cNvSpPr>
            <a:spLocks noChangeArrowheads="1"/>
          </p:cNvSpPr>
          <p:nvPr/>
        </p:nvSpPr>
        <p:spPr bwMode="auto">
          <a:xfrm>
            <a:off x="3175000" y="2601491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55</a:t>
            </a:r>
          </a:p>
        </p:txBody>
      </p:sp>
      <p:sp>
        <p:nvSpPr>
          <p:cNvPr id="26" name="Obdélník 20"/>
          <p:cNvSpPr>
            <a:spLocks noChangeArrowheads="1"/>
          </p:cNvSpPr>
          <p:nvPr/>
        </p:nvSpPr>
        <p:spPr bwMode="auto">
          <a:xfrm>
            <a:off x="2525713" y="3033291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5</a:t>
            </a:r>
          </a:p>
        </p:txBody>
      </p:sp>
      <p:sp>
        <p:nvSpPr>
          <p:cNvPr id="27" name="Obdélník 21"/>
          <p:cNvSpPr>
            <a:spLocks noChangeArrowheads="1"/>
          </p:cNvSpPr>
          <p:nvPr/>
        </p:nvSpPr>
        <p:spPr bwMode="auto">
          <a:xfrm>
            <a:off x="3175000" y="3033291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33</a:t>
            </a:r>
          </a:p>
        </p:txBody>
      </p:sp>
      <p:cxnSp>
        <p:nvCxnSpPr>
          <p:cNvPr id="28" name="Přímá spojnice 24"/>
          <p:cNvCxnSpPr>
            <a:cxnSpLocks noChangeShapeType="1"/>
          </p:cNvCxnSpPr>
          <p:nvPr/>
        </p:nvCxnSpPr>
        <p:spPr bwMode="auto">
          <a:xfrm>
            <a:off x="2484438" y="2142704"/>
            <a:ext cx="1338262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Přímá spojnice 25"/>
          <p:cNvCxnSpPr>
            <a:cxnSpLocks noChangeShapeType="1"/>
          </p:cNvCxnSpPr>
          <p:nvPr/>
        </p:nvCxnSpPr>
        <p:spPr bwMode="auto">
          <a:xfrm>
            <a:off x="3173413" y="2142704"/>
            <a:ext cx="0" cy="2160587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Obdélník 26"/>
          <p:cNvSpPr>
            <a:spLocks noChangeArrowheads="1"/>
          </p:cNvSpPr>
          <p:nvPr/>
        </p:nvSpPr>
        <p:spPr bwMode="auto">
          <a:xfrm>
            <a:off x="2828925" y="1772816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165</a:t>
            </a:r>
          </a:p>
        </p:txBody>
      </p:sp>
      <p:sp>
        <p:nvSpPr>
          <p:cNvPr id="32" name="Ovál 41"/>
          <p:cNvSpPr>
            <a:spLocks noChangeArrowheads="1"/>
          </p:cNvSpPr>
          <p:nvPr/>
        </p:nvSpPr>
        <p:spPr bwMode="auto">
          <a:xfrm>
            <a:off x="3203848" y="2587204"/>
            <a:ext cx="395287" cy="396875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33" name="Ovál 42"/>
          <p:cNvSpPr>
            <a:spLocks noChangeArrowheads="1"/>
          </p:cNvSpPr>
          <p:nvPr/>
        </p:nvSpPr>
        <p:spPr bwMode="auto">
          <a:xfrm>
            <a:off x="1475656" y="3015829"/>
            <a:ext cx="395288" cy="396875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cs-CZ" altLang="cs-CZ" sz="2000"/>
          </a:p>
        </p:txBody>
      </p:sp>
      <p:sp>
        <p:nvSpPr>
          <p:cNvPr id="34" name="Rectangle 2"/>
          <p:cNvSpPr txBox="1">
            <a:spLocks noChangeArrowheads="1"/>
          </p:cNvSpPr>
          <p:nvPr/>
        </p:nvSpPr>
        <p:spPr bwMode="auto">
          <a:xfrm>
            <a:off x="1042988" y="4689054"/>
            <a:ext cx="295275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>
                <a:solidFill>
                  <a:srgbClr val="284C6A"/>
                </a:solidFill>
                <a:latin typeface="Trebuchet MS" pitchFamily="34" charset="0"/>
              </a:rPr>
              <a:t>D(220,165)=55</a:t>
            </a:r>
          </a:p>
        </p:txBody>
      </p:sp>
      <p:sp>
        <p:nvSpPr>
          <p:cNvPr id="35" name="Rectangle 2"/>
          <p:cNvSpPr txBox="1">
            <a:spLocks noChangeArrowheads="1"/>
          </p:cNvSpPr>
          <p:nvPr/>
        </p:nvSpPr>
        <p:spPr bwMode="auto">
          <a:xfrm>
            <a:off x="4616450" y="3666704"/>
            <a:ext cx="3700463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 dirty="0">
                <a:solidFill>
                  <a:srgbClr val="284C6A"/>
                </a:solidFill>
                <a:latin typeface="Trebuchet MS" pitchFamily="34" charset="0"/>
              </a:rPr>
              <a:t>D(220,165)= 5 . 11</a:t>
            </a:r>
          </a:p>
        </p:txBody>
      </p:sp>
      <p:sp>
        <p:nvSpPr>
          <p:cNvPr id="36" name="Obdélník 46"/>
          <p:cNvSpPr>
            <a:spLocks noChangeArrowheads="1"/>
          </p:cNvSpPr>
          <p:nvPr/>
        </p:nvSpPr>
        <p:spPr bwMode="auto">
          <a:xfrm>
            <a:off x="4895850" y="2052216"/>
            <a:ext cx="3348038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200" dirty="0"/>
              <a:t>165 = 3 . 5 . 11  </a:t>
            </a:r>
          </a:p>
        </p:txBody>
      </p:sp>
      <p:sp>
        <p:nvSpPr>
          <p:cNvPr id="37" name="Obdélník 51"/>
          <p:cNvSpPr>
            <a:spLocks noChangeArrowheads="1"/>
          </p:cNvSpPr>
          <p:nvPr/>
        </p:nvSpPr>
        <p:spPr bwMode="auto">
          <a:xfrm>
            <a:off x="4951413" y="2699916"/>
            <a:ext cx="34369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Aft>
                <a:spcPts val="2400"/>
              </a:spcAft>
            </a:pPr>
            <a:r>
              <a:rPr lang="cs-CZ" altLang="cs-CZ" sz="2200" dirty="0"/>
              <a:t>220 =     5 . 11 . 2 . 2 </a:t>
            </a:r>
          </a:p>
        </p:txBody>
      </p:sp>
      <p:sp>
        <p:nvSpPr>
          <p:cNvPr id="39" name="Rectangle 2"/>
          <p:cNvSpPr txBox="1">
            <a:spLocks noChangeArrowheads="1"/>
          </p:cNvSpPr>
          <p:nvPr/>
        </p:nvSpPr>
        <p:spPr bwMode="auto">
          <a:xfrm>
            <a:off x="7812088" y="3666704"/>
            <a:ext cx="1152525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cs-CZ" altLang="cs-CZ" sz="2800" b="1">
                <a:solidFill>
                  <a:srgbClr val="284C6A"/>
                </a:solidFill>
                <a:latin typeface="Trebuchet MS" pitchFamily="34" charset="0"/>
              </a:rPr>
              <a:t>= 55</a:t>
            </a:r>
          </a:p>
        </p:txBody>
      </p:sp>
      <p:sp>
        <p:nvSpPr>
          <p:cNvPr id="41" name="Obdélník 11"/>
          <p:cNvSpPr>
            <a:spLocks noChangeArrowheads="1"/>
          </p:cNvSpPr>
          <p:nvPr/>
        </p:nvSpPr>
        <p:spPr bwMode="auto">
          <a:xfrm>
            <a:off x="785813" y="3842916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10</a:t>
            </a:r>
          </a:p>
        </p:txBody>
      </p:sp>
      <p:sp>
        <p:nvSpPr>
          <p:cNvPr id="42" name="Obdélník 12"/>
          <p:cNvSpPr>
            <a:spLocks noChangeArrowheads="1"/>
          </p:cNvSpPr>
          <p:nvPr/>
        </p:nvSpPr>
        <p:spPr bwMode="auto">
          <a:xfrm>
            <a:off x="1476375" y="3842916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22</a:t>
            </a:r>
          </a:p>
        </p:txBody>
      </p:sp>
      <p:sp>
        <p:nvSpPr>
          <p:cNvPr id="43" name="Obdélník 11"/>
          <p:cNvSpPr>
            <a:spLocks noChangeArrowheads="1"/>
          </p:cNvSpPr>
          <p:nvPr/>
        </p:nvSpPr>
        <p:spPr bwMode="auto">
          <a:xfrm>
            <a:off x="785813" y="4227091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11</a:t>
            </a:r>
          </a:p>
        </p:txBody>
      </p:sp>
      <p:sp>
        <p:nvSpPr>
          <p:cNvPr id="44" name="Obdélník 12"/>
          <p:cNvSpPr>
            <a:spLocks noChangeArrowheads="1"/>
          </p:cNvSpPr>
          <p:nvPr/>
        </p:nvSpPr>
        <p:spPr bwMode="auto">
          <a:xfrm>
            <a:off x="1476375" y="4227091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2000">
                <a:latin typeface="Trebuchet MS" pitchFamily="34" charset="0"/>
              </a:rPr>
              <a:t>20</a:t>
            </a:r>
          </a:p>
        </p:txBody>
      </p:sp>
      <p:sp>
        <p:nvSpPr>
          <p:cNvPr id="45" name="Obdélník 44"/>
          <p:cNvSpPr/>
          <p:nvPr/>
        </p:nvSpPr>
        <p:spPr>
          <a:xfrm>
            <a:off x="6120216" y="2060848"/>
            <a:ext cx="251984" cy="115212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bdélník 45"/>
          <p:cNvSpPr/>
          <p:nvPr/>
        </p:nvSpPr>
        <p:spPr>
          <a:xfrm>
            <a:off x="6516000" y="2060848"/>
            <a:ext cx="324000" cy="1152128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787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30" grpId="0"/>
      <p:bldP spid="32" grpId="0" animBg="1"/>
      <p:bldP spid="33" grpId="0" animBg="1"/>
      <p:bldP spid="34" grpId="0"/>
      <p:bldP spid="35" grpId="0"/>
      <p:bldP spid="36" grpId="0"/>
      <p:bldP spid="37" grpId="0"/>
      <p:bldP spid="39" grpId="0"/>
      <p:bldP spid="41" grpId="0"/>
      <p:bldP spid="42" grpId="0"/>
      <p:bldP spid="43" grpId="0"/>
      <p:bldP spid="44" grpId="0"/>
      <p:bldP spid="45" grpId="0" animBg="1"/>
      <p:bldP spid="46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4017</TotalTime>
  <Words>1235</Words>
  <Application>Microsoft Office PowerPoint</Application>
  <PresentationFormat>Předvádění na obrazovce (4:3)</PresentationFormat>
  <Paragraphs>370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Trebuchet MS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ZS Odolena Voda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holyma</dc:creator>
  <cp:lastModifiedBy>Holý, Martin</cp:lastModifiedBy>
  <cp:revision>227</cp:revision>
  <dcterms:created xsi:type="dcterms:W3CDTF">2012-09-24T07:40:13Z</dcterms:created>
  <dcterms:modified xsi:type="dcterms:W3CDTF">2020-04-09T21:55:56Z</dcterms:modified>
</cp:coreProperties>
</file>