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80" r:id="rId3"/>
    <p:sldId id="355" r:id="rId4"/>
    <p:sldId id="356" r:id="rId5"/>
    <p:sldId id="352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19672" y="1857018"/>
            <a:ext cx="61590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Desetinná čísla - opakování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5085184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437" y="4293096"/>
            <a:ext cx="2639213" cy="24156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720834"/>
            <a:ext cx="374441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0,3 +         = 0,7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         . 0,8 = 0,024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16 .          = 0,16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       - 0,15 = 0,25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 70 .          = 21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79712" y="170951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16016" y="1709520"/>
            <a:ext cx="3528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f)        : 8 = 0,2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g) 0,2 +           = 0,22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        : 100 = 0,2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0,1 -            = 0,08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 0,8 .           = 240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9) Doplňte chybějící čísla: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242088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1680" y="314096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15616" y="386975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835696" y="457241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48064" y="1700808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1,6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2420888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20072" y="313225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20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940152" y="385233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12160" y="4581128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300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31364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10) Spárujte příklady s výsledky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212B78F-6D72-9446-D7D6-9177B94177FB}"/>
              </a:ext>
            </a:extLst>
          </p:cNvPr>
          <p:cNvSpPr/>
          <p:nvPr/>
        </p:nvSpPr>
        <p:spPr>
          <a:xfrm>
            <a:off x="1403648" y="1556792"/>
            <a:ext cx="3375992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0,02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0,07 . 0,6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0,48 : 2 =</a:t>
            </a:r>
          </a:p>
          <a:p>
            <a:pPr marL="514350" indent="-514350">
              <a:lnSpc>
                <a:spcPct val="150000"/>
              </a:lnSpc>
              <a:buFontTx/>
              <a:buAutoNum type="alphaLcParenR"/>
            </a:pPr>
            <a:r>
              <a:rPr lang="cs-CZ" sz="2800" dirty="0">
                <a:cs typeface="Times New Roman" pitchFamily="18" charset="0"/>
              </a:rPr>
              <a:t>2,2 - 0,16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0,42 . 10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0,03 - 0,006 =</a:t>
            </a:r>
          </a:p>
          <a:p>
            <a:pPr marL="514350" indent="-514350">
              <a:lnSpc>
                <a:spcPct val="150000"/>
              </a:lnSpc>
              <a:buFontTx/>
              <a:buAutoNum type="alphaLcParenR"/>
            </a:pPr>
            <a:r>
              <a:rPr lang="cs-CZ" sz="2800" dirty="0">
                <a:cs typeface="Times New Roman" pitchFamily="18" charset="0"/>
              </a:rPr>
              <a:t>2,15 + 0,25 =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6B8BE3F-8B6C-5CC8-3EA7-8D4A05AECA4F}"/>
              </a:ext>
            </a:extLst>
          </p:cNvPr>
          <p:cNvSpPr txBox="1"/>
          <p:nvPr/>
        </p:nvSpPr>
        <p:spPr>
          <a:xfrm>
            <a:off x="6084168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0,042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0,24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0,024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2,4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0,42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2,04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4,2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451191C2-597C-3DC6-12D7-5A94A8533053}"/>
              </a:ext>
            </a:extLst>
          </p:cNvPr>
          <p:cNvCxnSpPr>
            <a:cxnSpLocks/>
          </p:cNvCxnSpPr>
          <p:nvPr/>
        </p:nvCxnSpPr>
        <p:spPr>
          <a:xfrm>
            <a:off x="3779912" y="3874379"/>
            <a:ext cx="2304256" cy="1277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F3339EE-7021-28E5-1916-03E0F49AF149}"/>
              </a:ext>
            </a:extLst>
          </p:cNvPr>
          <p:cNvCxnSpPr>
            <a:cxnSpLocks/>
          </p:cNvCxnSpPr>
          <p:nvPr/>
        </p:nvCxnSpPr>
        <p:spPr>
          <a:xfrm flipV="1">
            <a:off x="3563888" y="2636912"/>
            <a:ext cx="2520280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76B5FB6-0A08-A55A-C470-9BECC83BB03E}"/>
              </a:ext>
            </a:extLst>
          </p:cNvPr>
          <p:cNvCxnSpPr>
            <a:cxnSpLocks/>
          </p:cNvCxnSpPr>
          <p:nvPr/>
        </p:nvCxnSpPr>
        <p:spPr>
          <a:xfrm flipV="1">
            <a:off x="4139952" y="3356992"/>
            <a:ext cx="1944216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B24D92D-9563-4816-3A20-A2367B4195D1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3995936" y="3866857"/>
            <a:ext cx="2088232" cy="19384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7E99897D-B91B-FFDB-5E24-3343295C2126}"/>
              </a:ext>
            </a:extLst>
          </p:cNvPr>
          <p:cNvCxnSpPr/>
          <p:nvPr/>
        </p:nvCxnSpPr>
        <p:spPr>
          <a:xfrm>
            <a:off x="3779912" y="4509120"/>
            <a:ext cx="2232248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07A6252E-53D0-A6C0-738D-4D202F33435B}"/>
              </a:ext>
            </a:extLst>
          </p:cNvPr>
          <p:cNvCxnSpPr/>
          <p:nvPr/>
        </p:nvCxnSpPr>
        <p:spPr>
          <a:xfrm>
            <a:off x="3923928" y="1988840"/>
            <a:ext cx="2160240" cy="25202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8EE3018-2966-DD9A-B51F-133542C39FA4}"/>
              </a:ext>
            </a:extLst>
          </p:cNvPr>
          <p:cNvCxnSpPr>
            <a:cxnSpLocks/>
          </p:cNvCxnSpPr>
          <p:nvPr/>
        </p:nvCxnSpPr>
        <p:spPr>
          <a:xfrm flipV="1">
            <a:off x="3779912" y="1988840"/>
            <a:ext cx="2304256" cy="648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dpis 1">
            <a:extLst>
              <a:ext uri="{FF2B5EF4-FFF2-40B4-BE49-F238E27FC236}">
                <a16:creationId xmlns:a16="http://schemas.microsoft.com/office/drawing/2014/main" id="{A0E8ED4A-0773-E46F-112C-75DAEC15944E}"/>
              </a:ext>
            </a:extLst>
          </p:cNvPr>
          <p:cNvSpPr txBox="1">
            <a:spLocks/>
          </p:cNvSpPr>
          <p:nvPr/>
        </p:nvSpPr>
        <p:spPr>
          <a:xfrm>
            <a:off x="369776" y="1425842"/>
            <a:ext cx="61724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a) 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56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10) Spárujte příklady s výsledky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212B78F-6D72-9446-D7D6-9177B94177FB}"/>
              </a:ext>
            </a:extLst>
          </p:cNvPr>
          <p:cNvSpPr/>
          <p:nvPr/>
        </p:nvSpPr>
        <p:spPr>
          <a:xfrm>
            <a:off x="1403648" y="1556792"/>
            <a:ext cx="3375992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0,2 . 0,3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2,2 - 1,6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60 . 0,11 =</a:t>
            </a:r>
          </a:p>
          <a:p>
            <a:pPr marL="514350" indent="-514350">
              <a:lnSpc>
                <a:spcPct val="150000"/>
              </a:lnSpc>
              <a:buFontTx/>
              <a:buAutoNum type="alphaLcParenR"/>
            </a:pPr>
            <a:r>
              <a:rPr lang="cs-CZ" sz="2800" dirty="0">
                <a:cs typeface="Times New Roman" pitchFamily="18" charset="0"/>
              </a:rPr>
              <a:t>160 : 100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0,7 - 0,04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0,001 . 6000 =</a:t>
            </a:r>
          </a:p>
          <a:p>
            <a:pPr marL="514350" indent="-514350">
              <a:lnSpc>
                <a:spcPct val="150000"/>
              </a:lnSpc>
              <a:buFontTx/>
              <a:buAutoNum type="alphaLcParenR"/>
            </a:pPr>
            <a:r>
              <a:rPr lang="cs-CZ" sz="2800" dirty="0">
                <a:cs typeface="Times New Roman" pitchFamily="18" charset="0"/>
              </a:rPr>
              <a:t>0,6 + 0,01 =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6B8BE3F-8B6C-5CC8-3EA7-8D4A05AECA4F}"/>
              </a:ext>
            </a:extLst>
          </p:cNvPr>
          <p:cNvSpPr txBox="1"/>
          <p:nvPr/>
        </p:nvSpPr>
        <p:spPr>
          <a:xfrm>
            <a:off x="6084168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6,6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0,06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0,61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1,6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0,66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451191C2-597C-3DC6-12D7-5A94A8533053}"/>
              </a:ext>
            </a:extLst>
          </p:cNvPr>
          <p:cNvCxnSpPr>
            <a:cxnSpLocks/>
          </p:cNvCxnSpPr>
          <p:nvPr/>
        </p:nvCxnSpPr>
        <p:spPr>
          <a:xfrm>
            <a:off x="3707904" y="3874379"/>
            <a:ext cx="2376264" cy="1277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F3339EE-7021-28E5-1916-03E0F49AF149}"/>
              </a:ext>
            </a:extLst>
          </p:cNvPr>
          <p:cNvCxnSpPr>
            <a:cxnSpLocks/>
          </p:cNvCxnSpPr>
          <p:nvPr/>
        </p:nvCxnSpPr>
        <p:spPr>
          <a:xfrm flipV="1">
            <a:off x="3635896" y="2636912"/>
            <a:ext cx="2448272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76B5FB6-0A08-A55A-C470-9BECC83BB03E}"/>
              </a:ext>
            </a:extLst>
          </p:cNvPr>
          <p:cNvCxnSpPr>
            <a:cxnSpLocks/>
          </p:cNvCxnSpPr>
          <p:nvPr/>
        </p:nvCxnSpPr>
        <p:spPr>
          <a:xfrm flipV="1">
            <a:off x="4139952" y="1988840"/>
            <a:ext cx="1944216" cy="31625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B24D92D-9563-4816-3A20-A2367B4195D1}"/>
              </a:ext>
            </a:extLst>
          </p:cNvPr>
          <p:cNvCxnSpPr>
            <a:cxnSpLocks/>
          </p:cNvCxnSpPr>
          <p:nvPr/>
        </p:nvCxnSpPr>
        <p:spPr>
          <a:xfrm flipV="1">
            <a:off x="3995936" y="4581128"/>
            <a:ext cx="2016224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7E99897D-B91B-FFDB-5E24-3343295C2126}"/>
              </a:ext>
            </a:extLst>
          </p:cNvPr>
          <p:cNvCxnSpPr/>
          <p:nvPr/>
        </p:nvCxnSpPr>
        <p:spPr>
          <a:xfrm>
            <a:off x="3779912" y="4509120"/>
            <a:ext cx="2232248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07A6252E-53D0-A6C0-738D-4D202F33435B}"/>
              </a:ext>
            </a:extLst>
          </p:cNvPr>
          <p:cNvCxnSpPr>
            <a:cxnSpLocks/>
          </p:cNvCxnSpPr>
          <p:nvPr/>
        </p:nvCxnSpPr>
        <p:spPr>
          <a:xfrm>
            <a:off x="3563888" y="1988840"/>
            <a:ext cx="2520280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8EE3018-2966-DD9A-B51F-133542C39FA4}"/>
              </a:ext>
            </a:extLst>
          </p:cNvPr>
          <p:cNvCxnSpPr>
            <a:cxnSpLocks/>
          </p:cNvCxnSpPr>
          <p:nvPr/>
        </p:nvCxnSpPr>
        <p:spPr>
          <a:xfrm>
            <a:off x="3563888" y="2636912"/>
            <a:ext cx="2448272" cy="12374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dpis 1">
            <a:extLst>
              <a:ext uri="{FF2B5EF4-FFF2-40B4-BE49-F238E27FC236}">
                <a16:creationId xmlns:a16="http://schemas.microsoft.com/office/drawing/2014/main" id="{A0E8ED4A-0773-E46F-112C-75DAEC15944E}"/>
              </a:ext>
            </a:extLst>
          </p:cNvPr>
          <p:cNvSpPr txBox="1">
            <a:spLocks/>
          </p:cNvSpPr>
          <p:nvPr/>
        </p:nvSpPr>
        <p:spPr>
          <a:xfrm>
            <a:off x="369776" y="1425842"/>
            <a:ext cx="61724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b) 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7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692696"/>
            <a:ext cx="828092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11) Vypočítejte: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1484784"/>
            <a:ext cx="5256584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(0,1 - 0,01) . 10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0,12 : 2 + 6 . 0,3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(1,2 - 1,08) : (0,48 + 0,12)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0,3 + 0,4 . 0,2 + 0,02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5,5 + 100 . (0,8 - 0,76)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f) (0,2 + 0,04) : (1 - 0,88)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g) 0,3</a:t>
            </a:r>
            <a:r>
              <a:rPr lang="cs-CZ" sz="2000" dirty="0"/>
              <a:t> </a:t>
            </a:r>
            <a:r>
              <a:rPr lang="cs-CZ" sz="2800" dirty="0"/>
              <a:t>:</a:t>
            </a:r>
            <a:r>
              <a:rPr lang="cs-CZ" sz="2000" dirty="0"/>
              <a:t> </a:t>
            </a:r>
            <a:r>
              <a:rPr lang="cs-CZ" sz="2800" dirty="0"/>
              <a:t>100</a:t>
            </a:r>
            <a:r>
              <a:rPr lang="cs-CZ" sz="2000" dirty="0"/>
              <a:t> </a:t>
            </a:r>
            <a:r>
              <a:rPr lang="cs-CZ" sz="2800" dirty="0"/>
              <a:t>+</a:t>
            </a:r>
            <a:r>
              <a:rPr lang="cs-CZ" sz="2000" dirty="0"/>
              <a:t> </a:t>
            </a:r>
            <a:r>
              <a:rPr lang="cs-CZ" sz="2800" dirty="0"/>
              <a:t>0,33</a:t>
            </a:r>
            <a:r>
              <a:rPr lang="cs-CZ" sz="2000" dirty="0"/>
              <a:t> </a:t>
            </a:r>
            <a:r>
              <a:rPr lang="cs-CZ" sz="2800" dirty="0"/>
              <a:t>:</a:t>
            </a:r>
            <a:r>
              <a:rPr lang="cs-CZ" sz="2000" dirty="0"/>
              <a:t> </a:t>
            </a:r>
            <a:r>
              <a:rPr lang="cs-CZ" sz="2800" dirty="0"/>
              <a:t>11</a:t>
            </a:r>
            <a:r>
              <a:rPr lang="cs-CZ" sz="2000" dirty="0"/>
              <a:t> </a:t>
            </a:r>
            <a:r>
              <a:rPr lang="cs-CZ" sz="2800" dirty="0"/>
              <a:t>+</a:t>
            </a:r>
            <a:r>
              <a:rPr lang="cs-CZ" sz="2000" dirty="0"/>
              <a:t> </a:t>
            </a:r>
            <a:r>
              <a:rPr lang="cs-CZ" sz="2800" dirty="0"/>
              <a:t>0,03</a:t>
            </a:r>
            <a:r>
              <a:rPr lang="cs-CZ" sz="2000" dirty="0"/>
              <a:t> </a:t>
            </a:r>
            <a:r>
              <a:rPr lang="cs-CZ" sz="2800" dirty="0"/>
              <a:t>.</a:t>
            </a:r>
            <a:r>
              <a:rPr lang="cs-CZ" sz="2000" dirty="0"/>
              <a:t> </a:t>
            </a:r>
            <a:r>
              <a:rPr lang="cs-CZ" sz="2800" dirty="0"/>
              <a:t>10 = 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h) 10 . (1 : 2 + 0,5 : 10) =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131840" y="148478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0,09 . 10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788024" y="148478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0,9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203848" y="21328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0,06 + 1,8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004048" y="21328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1,86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572000" y="27809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0,12 : 0,6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582540" y="2764671"/>
            <a:ext cx="79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995936" y="3481844"/>
            <a:ext cx="3024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0,3 + 0,08 + 0,02=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804248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067943" y="4129916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5,5 + 100 . 0,04 = 5,5 + 4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028384" y="412991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9,5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C39ABDC-0FB3-1C7C-B493-00A0ADC9BF7B}"/>
              </a:ext>
            </a:extLst>
          </p:cNvPr>
          <p:cNvSpPr txBox="1"/>
          <p:nvPr/>
        </p:nvSpPr>
        <p:spPr>
          <a:xfrm>
            <a:off x="6277023" y="276467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1,2 : 6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F1067EC-183D-998D-0997-1AC2A1AB766F}"/>
              </a:ext>
            </a:extLst>
          </p:cNvPr>
          <p:cNvSpPr txBox="1"/>
          <p:nvPr/>
        </p:nvSpPr>
        <p:spPr>
          <a:xfrm>
            <a:off x="4067943" y="4763386"/>
            <a:ext cx="2209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0,24 : 0,12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170A83A-86B0-710A-04B1-8F2AE1E91051}"/>
              </a:ext>
            </a:extLst>
          </p:cNvPr>
          <p:cNvSpPr txBox="1"/>
          <p:nvPr/>
        </p:nvSpPr>
        <p:spPr>
          <a:xfrm>
            <a:off x="7416320" y="4747129"/>
            <a:ext cx="46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8B7C863-A4EF-620E-9F55-6F23CB0C98FC}"/>
              </a:ext>
            </a:extLst>
          </p:cNvPr>
          <p:cNvSpPr txBox="1"/>
          <p:nvPr/>
        </p:nvSpPr>
        <p:spPr>
          <a:xfrm>
            <a:off x="6002835" y="4747129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24 : 12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8D5AB06-7BAA-1DEA-35CD-A9BF310FAE43}"/>
              </a:ext>
            </a:extLst>
          </p:cNvPr>
          <p:cNvSpPr txBox="1"/>
          <p:nvPr/>
        </p:nvSpPr>
        <p:spPr>
          <a:xfrm>
            <a:off x="5148064" y="5426240"/>
            <a:ext cx="3050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0,003 + 0,03 + 0,3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09D41A0-0DB3-43DC-D100-4C664AA17CFF}"/>
              </a:ext>
            </a:extLst>
          </p:cNvPr>
          <p:cNvSpPr txBox="1"/>
          <p:nvPr/>
        </p:nvSpPr>
        <p:spPr>
          <a:xfrm>
            <a:off x="8028384" y="5426240"/>
            <a:ext cx="1121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0,333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50F538B-C17F-40BC-AB75-D126E4F09824}"/>
              </a:ext>
            </a:extLst>
          </p:cNvPr>
          <p:cNvSpPr txBox="1"/>
          <p:nvPr/>
        </p:nvSpPr>
        <p:spPr>
          <a:xfrm>
            <a:off x="3803081" y="6067470"/>
            <a:ext cx="2785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 . (0,5 + 0,05)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0A644B5-2C85-35AD-0DED-2D36191F4A47}"/>
              </a:ext>
            </a:extLst>
          </p:cNvPr>
          <p:cNvSpPr txBox="1"/>
          <p:nvPr/>
        </p:nvSpPr>
        <p:spPr>
          <a:xfrm>
            <a:off x="6359364" y="6057723"/>
            <a:ext cx="2785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 . 0,55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1B3889B-018B-AD37-6CCE-508FDD03F206}"/>
              </a:ext>
            </a:extLst>
          </p:cNvPr>
          <p:cNvSpPr txBox="1"/>
          <p:nvPr/>
        </p:nvSpPr>
        <p:spPr>
          <a:xfrm>
            <a:off x="7969014" y="6066855"/>
            <a:ext cx="1121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5,5</a:t>
            </a:r>
          </a:p>
        </p:txBody>
      </p:sp>
    </p:spTree>
    <p:extLst>
      <p:ext uri="{BB962C8B-B14F-4D97-AF65-F5344CB8AC3E}">
        <p14:creationId xmlns:p14="http://schemas.microsoft.com/office/powerpoint/2010/main" val="354705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2" grpId="0" build="p"/>
      <p:bldP spid="23" grpId="0" build="p"/>
      <p:bldP spid="24" grpId="0" build="p"/>
      <p:bldP spid="25" grpId="0" build="p"/>
      <p:bldP spid="26" grpId="0" build="p"/>
      <p:bldP spid="27" grpId="0" build="p"/>
      <p:bldP spid="28" grpId="0" build="p"/>
      <p:bldP spid="29" grpId="0" build="p"/>
      <p:bldP spid="30" grpId="0" build="p"/>
      <p:bldP spid="2" grpId="0" build="p"/>
      <p:bldP spid="3" grpId="0" build="p"/>
      <p:bldP spid="4" grpId="0" build="p"/>
      <p:bldP spid="5" grpId="0" build="p"/>
      <p:bldP spid="6" grpId="0" build="p"/>
      <p:bldP spid="8" grpId="0" build="p"/>
      <p:bldP spid="9" grpId="0" build="p"/>
      <p:bldP spid="10" grpId="0" build="p"/>
      <p:bldP spid="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12C05548-B3DE-CF66-2409-6B12D1FF24AB}"/>
              </a:ext>
            </a:extLst>
          </p:cNvPr>
          <p:cNvSpPr txBox="1">
            <a:spLocks/>
          </p:cNvSpPr>
          <p:nvPr/>
        </p:nvSpPr>
        <p:spPr>
          <a:xfrm>
            <a:off x="251520" y="908720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12) Zaokrouhlete na desetiny: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Nadpis 1">
                <a:extLst>
                  <a:ext uri="{FF2B5EF4-FFF2-40B4-BE49-F238E27FC236}">
                    <a16:creationId xmlns:a16="http://schemas.microsoft.com/office/drawing/2014/main" id="{0FFA93E5-53C6-9D22-199B-83504B988FB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1484784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5,453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14" name="Nadpis 1">
                <a:extLst>
                  <a:ext uri="{FF2B5EF4-FFF2-40B4-BE49-F238E27FC236}">
                    <a16:creationId xmlns:a16="http://schemas.microsoft.com/office/drawing/2014/main" id="{0FFA93E5-53C6-9D22-199B-83504B988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484784"/>
                <a:ext cx="1872208" cy="504056"/>
              </a:xfrm>
              <a:prstGeom prst="rect">
                <a:avLst/>
              </a:prstGeom>
              <a:blipFill>
                <a:blip r:embed="rId2"/>
                <a:stretch>
                  <a:fillRect l="-6189" t="-1097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Nadpis 1">
                <a:extLst>
                  <a:ext uri="{FF2B5EF4-FFF2-40B4-BE49-F238E27FC236}">
                    <a16:creationId xmlns:a16="http://schemas.microsoft.com/office/drawing/2014/main" id="{81131CD2-8817-C894-0973-26F2B3A7EE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2132856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12,126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19" name="Nadpis 1">
                <a:extLst>
                  <a:ext uri="{FF2B5EF4-FFF2-40B4-BE49-F238E27FC236}">
                    <a16:creationId xmlns:a16="http://schemas.microsoft.com/office/drawing/2014/main" id="{81131CD2-8817-C894-0973-26F2B3A7E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132856"/>
                <a:ext cx="2016224" cy="504056"/>
              </a:xfrm>
              <a:prstGeom prst="rect">
                <a:avLst/>
              </a:prstGeom>
              <a:blipFill>
                <a:blip r:embed="rId3"/>
                <a:stretch>
                  <a:fillRect l="-5758" t="-10843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Nadpis 1">
                <a:extLst>
                  <a:ext uri="{FF2B5EF4-FFF2-40B4-BE49-F238E27FC236}">
                    <a16:creationId xmlns:a16="http://schemas.microsoft.com/office/drawing/2014/main" id="{9123EA17-DA1A-18C2-132D-333B4BD8E90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2780928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0,0856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1" name="Nadpis 1">
                <a:extLst>
                  <a:ext uri="{FF2B5EF4-FFF2-40B4-BE49-F238E27FC236}">
                    <a16:creationId xmlns:a16="http://schemas.microsoft.com/office/drawing/2014/main" id="{9123EA17-DA1A-18C2-132D-333B4BD8E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80928"/>
                <a:ext cx="2088232" cy="504056"/>
              </a:xfrm>
              <a:prstGeom prst="rect">
                <a:avLst/>
              </a:prstGeom>
              <a:blipFill>
                <a:blip r:embed="rId4"/>
                <a:stretch>
                  <a:fillRect l="-5556" t="-9639" b="-32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Nadpis 1">
                <a:extLst>
                  <a:ext uri="{FF2B5EF4-FFF2-40B4-BE49-F238E27FC236}">
                    <a16:creationId xmlns:a16="http://schemas.microsoft.com/office/drawing/2014/main" id="{C941F67F-6917-3950-4CBA-3928EB3331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8024" y="1484784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15,133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2" name="Nadpis 1">
                <a:extLst>
                  <a:ext uri="{FF2B5EF4-FFF2-40B4-BE49-F238E27FC236}">
                    <a16:creationId xmlns:a16="http://schemas.microsoft.com/office/drawing/2014/main" id="{C941F67F-6917-3950-4CBA-3928EB333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484784"/>
                <a:ext cx="1944216" cy="504056"/>
              </a:xfrm>
              <a:prstGeom prst="rect">
                <a:avLst/>
              </a:prstGeom>
              <a:blipFill>
                <a:blip r:embed="rId5"/>
                <a:stretch>
                  <a:fillRect l="-5956" t="-1097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Nadpis 1">
                <a:extLst>
                  <a:ext uri="{FF2B5EF4-FFF2-40B4-BE49-F238E27FC236}">
                    <a16:creationId xmlns:a16="http://schemas.microsoft.com/office/drawing/2014/main" id="{686288FF-2267-6119-B017-DC62D9AC4C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8024" y="2132856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36,761</a:t>
                </a:r>
                <a14:m>
                  <m:oMath xmlns:m="http://schemas.openxmlformats.org/officeDocument/2006/math">
                    <m:r>
                      <a:rPr lang="cs-CZ" sz="280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3" name="Nadpis 1">
                <a:extLst>
                  <a:ext uri="{FF2B5EF4-FFF2-40B4-BE49-F238E27FC236}">
                    <a16:creationId xmlns:a16="http://schemas.microsoft.com/office/drawing/2014/main" id="{686288FF-2267-6119-B017-DC62D9AC4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132856"/>
                <a:ext cx="2160240" cy="504056"/>
              </a:xfrm>
              <a:prstGeom prst="rect">
                <a:avLst/>
              </a:prstGeom>
              <a:blipFill>
                <a:blip r:embed="rId6"/>
                <a:stretch>
                  <a:fillRect l="-5352" t="-10843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Nadpis 1">
                <a:extLst>
                  <a:ext uri="{FF2B5EF4-FFF2-40B4-BE49-F238E27FC236}">
                    <a16:creationId xmlns:a16="http://schemas.microsoft.com/office/drawing/2014/main" id="{9D60CBAA-8A67-C79D-4312-E896E8359B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8024" y="2780928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0,0456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4" name="Nadpis 1">
                <a:extLst>
                  <a:ext uri="{FF2B5EF4-FFF2-40B4-BE49-F238E27FC236}">
                    <a16:creationId xmlns:a16="http://schemas.microsoft.com/office/drawing/2014/main" id="{9D60CBAA-8A67-C79D-4312-E896E8359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780928"/>
                <a:ext cx="2160240" cy="504056"/>
              </a:xfrm>
              <a:prstGeom prst="rect">
                <a:avLst/>
              </a:prstGeom>
              <a:blipFill>
                <a:blip r:embed="rId7"/>
                <a:stretch>
                  <a:fillRect l="-5352" t="-9639" b="-32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Nadpis 1">
            <a:extLst>
              <a:ext uri="{FF2B5EF4-FFF2-40B4-BE49-F238E27FC236}">
                <a16:creationId xmlns:a16="http://schemas.microsoft.com/office/drawing/2014/main" id="{72902772-FA5C-9344-15C3-FD175D87E932}"/>
              </a:ext>
            </a:extLst>
          </p:cNvPr>
          <p:cNvSpPr txBox="1">
            <a:spLocks/>
          </p:cNvSpPr>
          <p:nvPr/>
        </p:nvSpPr>
        <p:spPr>
          <a:xfrm>
            <a:off x="251520" y="3645024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13) Zaokrouhlete na setiny: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Nadpis 1">
                <a:extLst>
                  <a:ext uri="{FF2B5EF4-FFF2-40B4-BE49-F238E27FC236}">
                    <a16:creationId xmlns:a16="http://schemas.microsoft.com/office/drawing/2014/main" id="{69853CB5-3CC7-198F-BCA2-73315253EE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4221088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2,4583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6" name="Nadpis 1">
                <a:extLst>
                  <a:ext uri="{FF2B5EF4-FFF2-40B4-BE49-F238E27FC236}">
                    <a16:creationId xmlns:a16="http://schemas.microsoft.com/office/drawing/2014/main" id="{69853CB5-3CC7-198F-BCA2-73315253E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221088"/>
                <a:ext cx="1872208" cy="504056"/>
              </a:xfrm>
              <a:prstGeom prst="rect">
                <a:avLst/>
              </a:prstGeom>
              <a:blipFill>
                <a:blip r:embed="rId8"/>
                <a:stretch>
                  <a:fillRect l="-6189" t="-9639" b="-32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Nadpis 1">
                <a:extLst>
                  <a:ext uri="{FF2B5EF4-FFF2-40B4-BE49-F238E27FC236}">
                    <a16:creationId xmlns:a16="http://schemas.microsoft.com/office/drawing/2014/main" id="{9484FCC8-7246-97C5-C6AC-11267606EA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4869160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8,61593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7" name="Nadpis 1">
                <a:extLst>
                  <a:ext uri="{FF2B5EF4-FFF2-40B4-BE49-F238E27FC236}">
                    <a16:creationId xmlns:a16="http://schemas.microsoft.com/office/drawing/2014/main" id="{9484FCC8-7246-97C5-C6AC-11267606E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869160"/>
                <a:ext cx="1944216" cy="504056"/>
              </a:xfrm>
              <a:prstGeom prst="rect">
                <a:avLst/>
              </a:prstGeom>
              <a:blipFill>
                <a:blip r:embed="rId9"/>
                <a:stretch>
                  <a:fillRect l="-5329" t="-6098" b="-26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Nadpis 1">
                <a:extLst>
                  <a:ext uri="{FF2B5EF4-FFF2-40B4-BE49-F238E27FC236}">
                    <a16:creationId xmlns:a16="http://schemas.microsoft.com/office/drawing/2014/main" id="{DD434630-2650-9E84-6D6C-AF8E55630B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5517232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0,0448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8" name="Nadpis 1">
                <a:extLst>
                  <a:ext uri="{FF2B5EF4-FFF2-40B4-BE49-F238E27FC236}">
                    <a16:creationId xmlns:a16="http://schemas.microsoft.com/office/drawing/2014/main" id="{DD434630-2650-9E84-6D6C-AF8E55630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517232"/>
                <a:ext cx="2088232" cy="504056"/>
              </a:xfrm>
              <a:prstGeom prst="rect">
                <a:avLst/>
              </a:prstGeom>
              <a:blipFill>
                <a:blip r:embed="rId10"/>
                <a:stretch>
                  <a:fillRect l="-5556" t="-10843" b="-32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Nadpis 1">
                <a:extLst>
                  <a:ext uri="{FF2B5EF4-FFF2-40B4-BE49-F238E27FC236}">
                    <a16:creationId xmlns:a16="http://schemas.microsoft.com/office/drawing/2014/main" id="{4FFCA47A-C57E-3F51-28B9-A53ADD37AD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8024" y="4221088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1,7215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39" name="Nadpis 1">
                <a:extLst>
                  <a:ext uri="{FF2B5EF4-FFF2-40B4-BE49-F238E27FC236}">
                    <a16:creationId xmlns:a16="http://schemas.microsoft.com/office/drawing/2014/main" id="{4FFCA47A-C57E-3F51-28B9-A53ADD37A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221088"/>
                <a:ext cx="2160240" cy="504056"/>
              </a:xfrm>
              <a:prstGeom prst="rect">
                <a:avLst/>
              </a:prstGeom>
              <a:blipFill>
                <a:blip r:embed="rId11"/>
                <a:stretch>
                  <a:fillRect l="-5352" t="-9639" b="-32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Nadpis 1">
                <a:extLst>
                  <a:ext uri="{FF2B5EF4-FFF2-40B4-BE49-F238E27FC236}">
                    <a16:creationId xmlns:a16="http://schemas.microsoft.com/office/drawing/2014/main" id="{2B56FF05-8297-C071-BC5E-40040DA5A0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8024" y="4869160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>
                    <a:ea typeface="Cambria Math"/>
                  </a:rPr>
                  <a:t>e) 0,01856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40" name="Nadpis 1">
                <a:extLst>
                  <a:ext uri="{FF2B5EF4-FFF2-40B4-BE49-F238E27FC236}">
                    <a16:creationId xmlns:a16="http://schemas.microsoft.com/office/drawing/2014/main" id="{2B56FF05-8297-C071-BC5E-40040DA5A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869160"/>
                <a:ext cx="2088232" cy="504056"/>
              </a:xfrm>
              <a:prstGeom prst="rect">
                <a:avLst/>
              </a:prstGeom>
              <a:blipFill>
                <a:blip r:embed="rId12"/>
                <a:stretch>
                  <a:fillRect l="-5539" t="-1097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Nadpis 1">
                <a:extLst>
                  <a:ext uri="{FF2B5EF4-FFF2-40B4-BE49-F238E27FC236}">
                    <a16:creationId xmlns:a16="http://schemas.microsoft.com/office/drawing/2014/main" id="{9DCF530F-D47E-7ADC-5D82-4DDC9E58F9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8024" y="5517232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0,0069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>
          <p:sp>
            <p:nvSpPr>
              <p:cNvPr id="41" name="Nadpis 1">
                <a:extLst>
                  <a:ext uri="{FF2B5EF4-FFF2-40B4-BE49-F238E27FC236}">
                    <a16:creationId xmlns:a16="http://schemas.microsoft.com/office/drawing/2014/main" id="{9DCF530F-D47E-7ADC-5D82-4DDC9E58F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517232"/>
                <a:ext cx="2160240" cy="504056"/>
              </a:xfrm>
              <a:prstGeom prst="rect">
                <a:avLst/>
              </a:prstGeom>
              <a:blipFill>
                <a:blip r:embed="rId13"/>
                <a:stretch>
                  <a:fillRect l="-5352" t="-10843" b="-32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Nadpis 1">
            <a:extLst>
              <a:ext uri="{FF2B5EF4-FFF2-40B4-BE49-F238E27FC236}">
                <a16:creationId xmlns:a16="http://schemas.microsoft.com/office/drawing/2014/main" id="{32909A68-1E03-427A-C5FD-ACE0B2087537}"/>
              </a:ext>
            </a:extLst>
          </p:cNvPr>
          <p:cNvSpPr txBox="1">
            <a:spLocks/>
          </p:cNvSpPr>
          <p:nvPr/>
        </p:nvSpPr>
        <p:spPr>
          <a:xfrm>
            <a:off x="2987824" y="148478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5,5</a:t>
            </a:r>
          </a:p>
        </p:txBody>
      </p:sp>
      <p:sp>
        <p:nvSpPr>
          <p:cNvPr id="43" name="Nadpis 1">
            <a:extLst>
              <a:ext uri="{FF2B5EF4-FFF2-40B4-BE49-F238E27FC236}">
                <a16:creationId xmlns:a16="http://schemas.microsoft.com/office/drawing/2014/main" id="{233362C8-BAEC-D750-470E-8BD11F4D00D6}"/>
              </a:ext>
            </a:extLst>
          </p:cNvPr>
          <p:cNvSpPr txBox="1">
            <a:spLocks/>
          </p:cNvSpPr>
          <p:nvPr/>
        </p:nvSpPr>
        <p:spPr>
          <a:xfrm>
            <a:off x="3203848" y="213285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12,1</a:t>
            </a:r>
          </a:p>
        </p:txBody>
      </p:sp>
      <p:sp>
        <p:nvSpPr>
          <p:cNvPr id="44" name="Nadpis 1">
            <a:extLst>
              <a:ext uri="{FF2B5EF4-FFF2-40B4-BE49-F238E27FC236}">
                <a16:creationId xmlns:a16="http://schemas.microsoft.com/office/drawing/2014/main" id="{A1B73EC3-29A7-AFAD-45E8-8F5380A8A636}"/>
              </a:ext>
            </a:extLst>
          </p:cNvPr>
          <p:cNvSpPr txBox="1">
            <a:spLocks/>
          </p:cNvSpPr>
          <p:nvPr/>
        </p:nvSpPr>
        <p:spPr>
          <a:xfrm>
            <a:off x="3059832" y="2780928"/>
            <a:ext cx="93610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0,1</a:t>
            </a:r>
          </a:p>
        </p:txBody>
      </p:sp>
      <p:sp>
        <p:nvSpPr>
          <p:cNvPr id="45" name="Nadpis 1">
            <a:extLst>
              <a:ext uri="{FF2B5EF4-FFF2-40B4-BE49-F238E27FC236}">
                <a16:creationId xmlns:a16="http://schemas.microsoft.com/office/drawing/2014/main" id="{2FEB9A77-FC7A-F65F-833B-4EC6DBE86934}"/>
              </a:ext>
            </a:extLst>
          </p:cNvPr>
          <p:cNvSpPr txBox="1">
            <a:spLocks/>
          </p:cNvSpPr>
          <p:nvPr/>
        </p:nvSpPr>
        <p:spPr>
          <a:xfrm>
            <a:off x="3059832" y="4221088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2,46</a:t>
            </a:r>
          </a:p>
        </p:txBody>
      </p:sp>
      <p:sp>
        <p:nvSpPr>
          <p:cNvPr id="46" name="Nadpis 1">
            <a:extLst>
              <a:ext uri="{FF2B5EF4-FFF2-40B4-BE49-F238E27FC236}">
                <a16:creationId xmlns:a16="http://schemas.microsoft.com/office/drawing/2014/main" id="{B733D23A-36B3-6843-D58C-FB1E98A5EA68}"/>
              </a:ext>
            </a:extLst>
          </p:cNvPr>
          <p:cNvSpPr txBox="1">
            <a:spLocks/>
          </p:cNvSpPr>
          <p:nvPr/>
        </p:nvSpPr>
        <p:spPr>
          <a:xfrm>
            <a:off x="3131840" y="4869160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8,62</a:t>
            </a:r>
          </a:p>
        </p:txBody>
      </p:sp>
      <p:sp>
        <p:nvSpPr>
          <p:cNvPr id="47" name="Nadpis 1">
            <a:extLst>
              <a:ext uri="{FF2B5EF4-FFF2-40B4-BE49-F238E27FC236}">
                <a16:creationId xmlns:a16="http://schemas.microsoft.com/office/drawing/2014/main" id="{A3D66F75-3B19-A04F-D37C-629A9DBFDAD5}"/>
              </a:ext>
            </a:extLst>
          </p:cNvPr>
          <p:cNvSpPr txBox="1">
            <a:spLocks/>
          </p:cNvSpPr>
          <p:nvPr/>
        </p:nvSpPr>
        <p:spPr>
          <a:xfrm>
            <a:off x="3059832" y="5517232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48" name="Nadpis 1">
            <a:extLst>
              <a:ext uri="{FF2B5EF4-FFF2-40B4-BE49-F238E27FC236}">
                <a16:creationId xmlns:a16="http://schemas.microsoft.com/office/drawing/2014/main" id="{59CFC6FE-DD25-4B2A-5C8E-D22937BB9950}"/>
              </a:ext>
            </a:extLst>
          </p:cNvPr>
          <p:cNvSpPr txBox="1">
            <a:spLocks/>
          </p:cNvSpPr>
          <p:nvPr/>
        </p:nvSpPr>
        <p:spPr>
          <a:xfrm>
            <a:off x="6588224" y="148478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15,1</a:t>
            </a:r>
          </a:p>
        </p:txBody>
      </p:sp>
      <p:sp>
        <p:nvSpPr>
          <p:cNvPr id="49" name="Nadpis 1">
            <a:extLst>
              <a:ext uri="{FF2B5EF4-FFF2-40B4-BE49-F238E27FC236}">
                <a16:creationId xmlns:a16="http://schemas.microsoft.com/office/drawing/2014/main" id="{1A0B5899-2D43-E4B0-3BDE-CD274BB314F1}"/>
              </a:ext>
            </a:extLst>
          </p:cNvPr>
          <p:cNvSpPr txBox="1">
            <a:spLocks/>
          </p:cNvSpPr>
          <p:nvPr/>
        </p:nvSpPr>
        <p:spPr>
          <a:xfrm>
            <a:off x="6516216" y="213285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36,7</a:t>
            </a:r>
          </a:p>
        </p:txBody>
      </p:sp>
      <p:sp>
        <p:nvSpPr>
          <p:cNvPr id="50" name="Nadpis 1">
            <a:extLst>
              <a:ext uri="{FF2B5EF4-FFF2-40B4-BE49-F238E27FC236}">
                <a16:creationId xmlns:a16="http://schemas.microsoft.com/office/drawing/2014/main" id="{686B65D7-5DC8-D89E-FC2B-B194478603FC}"/>
              </a:ext>
            </a:extLst>
          </p:cNvPr>
          <p:cNvSpPr txBox="1">
            <a:spLocks/>
          </p:cNvSpPr>
          <p:nvPr/>
        </p:nvSpPr>
        <p:spPr>
          <a:xfrm>
            <a:off x="6516216" y="2780928"/>
            <a:ext cx="5760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1" name="Nadpis 1">
            <a:extLst>
              <a:ext uri="{FF2B5EF4-FFF2-40B4-BE49-F238E27FC236}">
                <a16:creationId xmlns:a16="http://schemas.microsoft.com/office/drawing/2014/main" id="{52D6DF6A-E38D-7571-AED6-2EBC4228474E}"/>
              </a:ext>
            </a:extLst>
          </p:cNvPr>
          <p:cNvSpPr txBox="1">
            <a:spLocks/>
          </p:cNvSpPr>
          <p:nvPr/>
        </p:nvSpPr>
        <p:spPr>
          <a:xfrm>
            <a:off x="6588224" y="4221088"/>
            <a:ext cx="93610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1,72</a:t>
            </a:r>
          </a:p>
        </p:txBody>
      </p:sp>
      <p:sp>
        <p:nvSpPr>
          <p:cNvPr id="52" name="Nadpis 1">
            <a:extLst>
              <a:ext uri="{FF2B5EF4-FFF2-40B4-BE49-F238E27FC236}">
                <a16:creationId xmlns:a16="http://schemas.microsoft.com/office/drawing/2014/main" id="{B3B9655D-3133-4D2D-F1F8-F5F2559CF9F2}"/>
              </a:ext>
            </a:extLst>
          </p:cNvPr>
          <p:cNvSpPr txBox="1">
            <a:spLocks/>
          </p:cNvSpPr>
          <p:nvPr/>
        </p:nvSpPr>
        <p:spPr>
          <a:xfrm>
            <a:off x="6732240" y="4869160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53" name="Nadpis 1">
            <a:extLst>
              <a:ext uri="{FF2B5EF4-FFF2-40B4-BE49-F238E27FC236}">
                <a16:creationId xmlns:a16="http://schemas.microsoft.com/office/drawing/2014/main" id="{08B769BC-678F-DF16-075B-1740B52B27E2}"/>
              </a:ext>
            </a:extLst>
          </p:cNvPr>
          <p:cNvSpPr txBox="1">
            <a:spLocks/>
          </p:cNvSpPr>
          <p:nvPr/>
        </p:nvSpPr>
        <p:spPr>
          <a:xfrm>
            <a:off x="6516216" y="5517232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0,01</a:t>
            </a:r>
          </a:p>
        </p:txBody>
      </p:sp>
    </p:spTree>
    <p:extLst>
      <p:ext uri="{BB962C8B-B14F-4D97-AF65-F5344CB8AC3E}">
        <p14:creationId xmlns:p14="http://schemas.microsoft.com/office/powerpoint/2010/main" val="291979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836712"/>
            <a:ext cx="828092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1) Vypočítejte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628800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0,15 + 0,4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0,3 - 0,03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1,3 . 0,2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2,5 : 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300 . 0,04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9,6 + 0,7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100 . 0,003 =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1630541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1 - 0,8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0,6 : 10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0,9 : 0,3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0,1 - 0,09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1 : 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500 . 0,7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0,007 + 0,003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1635990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10,3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1630541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350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199034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2) Vypočítejte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628800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0,1 - 0,04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70 . 0,001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0,85 + 0,25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2,5 : 100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0,05 . 0,04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1,85 + 0,15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3 - 2,95 =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1630541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1,5 : 30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1000 . 0,37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3,2 - 1,8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0,03 + 0,07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7 : 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7,52 . 10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0,15 : 0,3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1635990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452320" y="1630541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370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75,2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312072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3) Vypočítejte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628800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0,24 : 6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0,7 . 1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13,3 + 0,9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10 : 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0 : 0,04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1 : 0,2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1,2 - 0,95 =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1630541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1,8 . 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0,39 : 100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2,2 + 1,8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</a:t>
            </a:r>
            <a:r>
              <a:rPr lang="cs-CZ" sz="2800" dirty="0"/>
              <a:t>1,8 : 0,03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7,2 : 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0,38 : 1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0,011 + 0,089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1635990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14,2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452320" y="1630541"/>
            <a:ext cx="12241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0,0039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60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nelze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135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4) Nalezněte a opravte chyby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74441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0,13 + 0,3 = 0,43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1,6 . 20 = 32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0,035 : 35 = 0,1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100 . 0,015 = 1,5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0,09 + 0,11 = 0,2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1,8 : 0,2 = 0,9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0,82 - 0,6 = 0,22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9520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0,2 . 0,3 = 0,6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0,101 + 0,01 = 0,111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0,1 - 0,03 = 0,07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0,31 : 100 = 0,031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5,9 . 0 = 0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1,8 + 0,15 = 1,95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0,07 : 0,07 = 0,01 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771800" y="2708920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0,001 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3851920" y="177281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3275856" y="242088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2843808" y="342900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3779912" y="37890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3923928" y="44371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722754" y="4623519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9 </a:t>
            </a:r>
          </a:p>
        </p:txBody>
      </p:sp>
      <p:sp>
        <p:nvSpPr>
          <p:cNvPr id="31" name="Volný tvar 30"/>
          <p:cNvSpPr/>
          <p:nvPr/>
        </p:nvSpPr>
        <p:spPr>
          <a:xfrm>
            <a:off x="2555776" y="537321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>
            <a:off x="3748689" y="573325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588224" y="1340768"/>
            <a:ext cx="792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0,06 </a:t>
            </a:r>
          </a:p>
        </p:txBody>
      </p:sp>
      <p:sp>
        <p:nvSpPr>
          <p:cNvPr id="34" name="Volný tvar 33"/>
          <p:cNvSpPr/>
          <p:nvPr/>
        </p:nvSpPr>
        <p:spPr>
          <a:xfrm>
            <a:off x="6588224" y="217832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8244408" y="24928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7709129" y="306896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6876256" y="3356992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0,0031 </a:t>
            </a:r>
          </a:p>
        </p:txBody>
      </p:sp>
      <p:sp>
        <p:nvSpPr>
          <p:cNvPr id="38" name="Volný tvar 37"/>
          <p:cNvSpPr/>
          <p:nvPr/>
        </p:nvSpPr>
        <p:spPr>
          <a:xfrm>
            <a:off x="6974904" y="412253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>
            <a:off x="6804248" y="44371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7997161" y="501317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308304" y="5301208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 </a:t>
            </a:r>
          </a:p>
        </p:txBody>
      </p:sp>
      <p:sp>
        <p:nvSpPr>
          <p:cNvPr id="42" name="Volný tvar 41"/>
          <p:cNvSpPr/>
          <p:nvPr/>
        </p:nvSpPr>
        <p:spPr>
          <a:xfrm>
            <a:off x="7020272" y="602128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301416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 animBg="1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5) Doplňte chybějící číslo: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628800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0,24 +            = 0,3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           . 100 = 0,7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4,2 -          = 3,4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      : 4 = 0,25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0,6 +            = 0,66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1 :          = 2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       . 0,001 = 0,2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1630541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0,3 .         = 0,06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0,1 -           = 0,02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          : 8 = 0,03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0,85 +            = 1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9,2 .       = 0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        - 0,4 = 0,4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5 :        = 2,5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1635990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115616" y="2276872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0,007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907704" y="2924944"/>
            <a:ext cx="7920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187624" y="3573016"/>
            <a:ext cx="432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979712" y="4202504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4824000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15616" y="5493453"/>
            <a:ext cx="864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200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96136" y="1628800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796136" y="2276872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0,08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076056" y="2924944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0,24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156176" y="3549237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0,15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796136" y="4197309"/>
            <a:ext cx="6480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220072" y="4845381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724128" y="5493453"/>
            <a:ext cx="64807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237329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26" grpId="0" build="p"/>
      <p:bldP spid="27" grpId="0" build="p"/>
      <p:bldP spid="28" grpId="0" build="p"/>
      <p:bldP spid="29" grpId="0" build="p"/>
      <p:bldP spid="30" grpId="0" build="p"/>
      <p:bldP spid="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69269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6) Vypočítejte: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11560" y="1484784"/>
            <a:ext cx="5256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(0,2 – 0,14) . 0,5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0,4 + 0,8 . 0,3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(2,3 – 1,7) : (0,15 + 0,15)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0,01 – 0,03 . 0,2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100 . (0,6 – 0,44) =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779912" y="148478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0,06 . 0,5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508104" y="148478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419872" y="21328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0,4 + 0,24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21328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0,64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932040" y="27809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0,6 : 0,3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516216" y="276176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707904" y="342900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0,01 – 0,006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012160" y="342900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0,004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851920" y="412991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100 .  0,16 =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796136" y="41299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16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215800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2" grpId="0" build="p"/>
      <p:bldP spid="23" grpId="0" build="p"/>
      <p:bldP spid="24" grpId="0" build="p"/>
      <p:bldP spid="25" grpId="0" build="p"/>
      <p:bldP spid="26" grpId="0" build="p"/>
      <p:bldP spid="27" grpId="0" build="p"/>
      <p:bldP spid="28" grpId="0" build="p"/>
      <p:bldP spid="29" grpId="0" build="p"/>
      <p:bldP spid="3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7) Zopakuj si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0,3 . 0,5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0,18 : 0,9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0,2 + 0,12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1,2 - 0,4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0,15 . 0,3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1 : 0,2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0,7 . 200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0,4 - 0,15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400 . 0,02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2 : 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1,6 + 1,2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0,03 . 1000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1,8 : 0,2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0,06 + 0,04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0,045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140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296642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628800"/>
            <a:ext cx="374441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a) 0,2 . 60 = 1,2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b) 0,5 - 0,04 = 0,46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c) 1,2 : 0,3 = 4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d) 0,7 + 0,5 = 0,12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e) 100 . 0,9 = 90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f) 1 : 5 = 0,2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88024" y="1628800"/>
            <a:ext cx="396044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g) 0,25 . 4 = 1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h) 0,3 + 0,15 = 0,18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i) 0,5 . 3 = 1,5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j) 0,18 - 0,1 = 0,08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k) 10 : 0,2 = 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l) 0,01 . 650 = 6,5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8) Nalezněte a opravte chyby: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82678" y="1268760"/>
            <a:ext cx="593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12 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2582416" y="217832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5" name="Volný tvar 14"/>
          <p:cNvSpPr/>
          <p:nvPr/>
        </p:nvSpPr>
        <p:spPr>
          <a:xfrm>
            <a:off x="4067944" y="26369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8" name="Volný tvar 17"/>
          <p:cNvSpPr/>
          <p:nvPr/>
        </p:nvSpPr>
        <p:spPr>
          <a:xfrm>
            <a:off x="3347864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9" name="Obdélník 18"/>
          <p:cNvSpPr/>
          <p:nvPr/>
        </p:nvSpPr>
        <p:spPr>
          <a:xfrm>
            <a:off x="2911018" y="3697868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1,2 </a:t>
            </a:r>
          </a:p>
        </p:txBody>
      </p:sp>
      <p:sp>
        <p:nvSpPr>
          <p:cNvPr id="20" name="Volný tvar 19"/>
          <p:cNvSpPr/>
          <p:nvPr/>
        </p:nvSpPr>
        <p:spPr>
          <a:xfrm>
            <a:off x="2726432" y="450912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1" name="Volný tvar 20"/>
          <p:cNvSpPr/>
          <p:nvPr/>
        </p:nvSpPr>
        <p:spPr>
          <a:xfrm>
            <a:off x="3532665" y="508518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2" name="Volný tvar 21"/>
          <p:cNvSpPr/>
          <p:nvPr/>
        </p:nvSpPr>
        <p:spPr>
          <a:xfrm>
            <a:off x="2843808" y="58052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3" name="Volný tvar 22"/>
          <p:cNvSpPr/>
          <p:nvPr/>
        </p:nvSpPr>
        <p:spPr>
          <a:xfrm>
            <a:off x="7349089" y="184482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4" name="Obdélník 23"/>
          <p:cNvSpPr/>
          <p:nvPr/>
        </p:nvSpPr>
        <p:spPr>
          <a:xfrm>
            <a:off x="7236296" y="2060848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0,45 </a:t>
            </a:r>
          </a:p>
        </p:txBody>
      </p:sp>
      <p:sp>
        <p:nvSpPr>
          <p:cNvPr id="25" name="Volný tvar 24"/>
          <p:cNvSpPr/>
          <p:nvPr/>
        </p:nvSpPr>
        <p:spPr>
          <a:xfrm>
            <a:off x="7164288" y="294410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6" name="Volný tvar 25"/>
          <p:cNvSpPr/>
          <p:nvPr/>
        </p:nvSpPr>
        <p:spPr>
          <a:xfrm>
            <a:off x="7380312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7" name="Volný tvar 26"/>
          <p:cNvSpPr/>
          <p:nvPr/>
        </p:nvSpPr>
        <p:spPr>
          <a:xfrm>
            <a:off x="8069169" y="422108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2" name="Obdélník 31"/>
          <p:cNvSpPr/>
          <p:nvPr/>
        </p:nvSpPr>
        <p:spPr>
          <a:xfrm>
            <a:off x="6732240" y="4489956"/>
            <a:ext cx="9675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50 </a:t>
            </a:r>
          </a:p>
        </p:txBody>
      </p:sp>
      <p:sp>
        <p:nvSpPr>
          <p:cNvPr id="33" name="Volný tvar 32"/>
          <p:cNvSpPr/>
          <p:nvPr/>
        </p:nvSpPr>
        <p:spPr>
          <a:xfrm>
            <a:off x="6804248" y="5301207"/>
            <a:ext cx="432048" cy="45719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4" name="Volný tvar 33"/>
          <p:cNvSpPr/>
          <p:nvPr/>
        </p:nvSpPr>
        <p:spPr>
          <a:xfrm>
            <a:off x="7884368" y="58052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opakování</a:t>
            </a:r>
          </a:p>
        </p:txBody>
      </p:sp>
    </p:spTree>
    <p:extLst>
      <p:ext uri="{BB962C8B-B14F-4D97-AF65-F5344CB8AC3E}">
        <p14:creationId xmlns:p14="http://schemas.microsoft.com/office/powerpoint/2010/main" val="41130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5" grpId="0" animBg="1"/>
      <p:bldP spid="26" grpId="0" animBg="1"/>
      <p:bldP spid="27" grpId="0" animBg="1"/>
      <p:bldP spid="32" grpId="0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2292</TotalTime>
  <Words>1281</Words>
  <Application>Microsoft Office PowerPoint</Application>
  <PresentationFormat>Předvádění na obrazovce (4:3)</PresentationFormat>
  <Paragraphs>323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133</cp:revision>
  <dcterms:created xsi:type="dcterms:W3CDTF">2012-09-24T07:40:13Z</dcterms:created>
  <dcterms:modified xsi:type="dcterms:W3CDTF">2023-10-24T12:22:33Z</dcterms:modified>
</cp:coreProperties>
</file>