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310" r:id="rId4"/>
    <p:sldId id="312" r:id="rId5"/>
    <p:sldId id="314" r:id="rId6"/>
    <p:sldId id="318" r:id="rId7"/>
    <p:sldId id="319" r:id="rId8"/>
    <p:sldId id="320" r:id="rId9"/>
    <p:sldId id="326" r:id="rId10"/>
    <p:sldId id="317" r:id="rId11"/>
    <p:sldId id="321" r:id="rId12"/>
    <p:sldId id="325" r:id="rId13"/>
    <p:sldId id="327" r:id="rId14"/>
    <p:sldId id="328" r:id="rId15"/>
    <p:sldId id="30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87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4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4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7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1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5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5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13.12.2023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9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373867"/>
            <a:ext cx="68178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desetinným číslem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>
                <a:solidFill>
                  <a:prstClr val="black"/>
                </a:solidFill>
              </a:rPr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Autor materiálu: </a:t>
            </a:r>
            <a:r>
              <a:rPr lang="cs-CZ" dirty="0">
                <a:solidFill>
                  <a:prstClr val="black"/>
                </a:solidFill>
              </a:rPr>
              <a:t>Mgr. Martin Holý     </a:t>
            </a:r>
          </a:p>
          <a:p>
            <a:r>
              <a:rPr lang="cs-CZ" dirty="0">
                <a:solidFill>
                  <a:prstClr val="black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61371"/>
            <a:ext cx="2741471" cy="2078372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63066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672927"/>
            <a:ext cx="518457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(1,8 + 0,6) : 0,6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0,6 + 0,32 : 0,8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(0,1 + 0,06) : (0,1 - 0,06)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0,32 : (2,3 - 0,7)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1 - 0,035 : 0,7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1 : 0,05 + 0,4 . 5 =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372200" y="16816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1176" y="85070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7) Vypočítejte: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491880" y="168164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2,4 : 0,6 =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452320" y="240172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63888" y="2401724"/>
            <a:ext cx="251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0,6 + 3,2 : 8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172400" y="31409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76056" y="314096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0,16 : 0,04 =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948264" y="38610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707904" y="386104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0,32 : 1,6 =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020272" y="46339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0,95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463397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1 - 0,35 : 7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876256" y="53540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22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563888" y="535405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100 : 5 + 2 =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148064" y="168164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24 : 6 =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660504" y="2401724"/>
            <a:ext cx="1791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0,6 + 0,4 =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948264" y="314096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16 : 4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436096" y="386104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3,2 : 16 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436096" y="463397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1 - 0,05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535405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20 + 2 =</a:t>
            </a:r>
          </a:p>
        </p:txBody>
      </p:sp>
    </p:spTree>
    <p:extLst>
      <p:ext uri="{BB962C8B-B14F-4D97-AF65-F5344CB8AC3E}">
        <p14:creationId xmlns:p14="http://schemas.microsoft.com/office/powerpoint/2010/main" val="122345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3" grpId="0" build="p"/>
      <p:bldP spid="24" grpId="0" build="p"/>
      <p:bldP spid="25" grpId="0" build="p"/>
      <p:bldP spid="26" grpId="0" build="p"/>
      <p:bldP spid="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1672927"/>
            <a:ext cx="518457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(1,85 + 0,15) : 0,4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0,024 : 0,06 + 0,48 : 0,8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(0,1 + 0,15) : (0,1 + 0,4)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4 : (1,3 – 0,5)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100 - 3,5 : 0,07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2 : 0,4 + 0,4 . 30 =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300192" y="16816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1176" y="850702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8) Vypočítejte: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79912" y="168164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 : 0,4 =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604448" y="240172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572000" y="240172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2,4 : 6 + 4,8 : 8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31409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572000" y="314096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0,25 : 0,5 =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24128" y="386104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131840" y="386104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4 : 0,8 =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668344" y="458112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50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635896" y="458112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100 - 350 : 7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588224" y="53540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dirty="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419872" y="535405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20 : 4 + 12 =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076056" y="168164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20 : 4 =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7028656" y="2401724"/>
            <a:ext cx="1791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0,4 + 0,6 =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300192" y="314096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2,5 : 5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427984" y="386104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40 : 8 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012160" y="458112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100 - 50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364088" y="535405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5 + 12 =</a:t>
            </a:r>
          </a:p>
        </p:txBody>
      </p:sp>
    </p:spTree>
    <p:extLst>
      <p:ext uri="{BB962C8B-B14F-4D97-AF65-F5344CB8AC3E}">
        <p14:creationId xmlns:p14="http://schemas.microsoft.com/office/powerpoint/2010/main" val="381453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3" grpId="0" build="p"/>
      <p:bldP spid="24" grpId="0" build="p"/>
      <p:bldP spid="25" grpId="0" build="p"/>
      <p:bldP spid="26" grpId="0" build="p"/>
      <p:bldP spid="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9) Zopakuj si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0,13 + 0,5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0,012 . 100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0,2 : 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0,2 . 0,4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0,45 - 0,3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9,7 + 0,5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4,2 : 21=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1 - 0,85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300 . 0,04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4 : 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0,05 + 1,2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0,9 : 10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4,8 . 100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0,007 + 0,003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0,63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10,2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1,25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480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</a:p>
        </p:txBody>
      </p:sp>
    </p:spTree>
    <p:extLst>
      <p:ext uri="{BB962C8B-B14F-4D97-AF65-F5344CB8AC3E}">
        <p14:creationId xmlns:p14="http://schemas.microsoft.com/office/powerpoint/2010/main" val="87838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669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10) Zopakuj si převody jednotek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7544" y="1556792"/>
            <a:ext cx="3888432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0,53 cm =             mm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5,8 t =                kg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0,2 m</a:t>
            </a:r>
            <a:r>
              <a:rPr lang="cs-CZ" sz="2800" baseline="30000" dirty="0">
                <a:cs typeface="Times New Roman" pitchFamily="18" charset="0"/>
              </a:rPr>
              <a:t>2</a:t>
            </a:r>
            <a:r>
              <a:rPr lang="cs-CZ" sz="2800" dirty="0">
                <a:cs typeface="Times New Roman" pitchFamily="18" charset="0"/>
              </a:rPr>
              <a:t> =                 cm</a:t>
            </a:r>
            <a:r>
              <a:rPr lang="cs-CZ" sz="2800" baseline="30000" dirty="0">
                <a:cs typeface="Times New Roman" pitchFamily="18" charset="0"/>
              </a:rPr>
              <a:t>2</a:t>
            </a:r>
            <a:endParaRPr lang="cs-CZ" sz="2800" dirty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d) 35 l =               hl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e) 1,9 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r>
              <a:rPr lang="cs-CZ" sz="2800" dirty="0">
                <a:cs typeface="Times New Roman" pitchFamily="18" charset="0"/>
              </a:rPr>
              <a:t> =              dm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r>
              <a:rPr lang="cs-CZ" sz="2800" dirty="0">
                <a:cs typeface="Times New Roman" pitchFamily="18" charset="0"/>
              </a:rPr>
              <a:t>           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f) 74 m =               km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g) 7 600 mg =              g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44008" y="1558533"/>
            <a:ext cx="4248424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h) 670 cm</a:t>
            </a:r>
            <a:r>
              <a:rPr lang="cs-CZ" sz="2800" baseline="30000" dirty="0">
                <a:cs typeface="Times New Roman" pitchFamily="18" charset="0"/>
              </a:rPr>
              <a:t>2 </a:t>
            </a:r>
            <a:r>
              <a:rPr lang="cs-CZ" sz="2800" dirty="0">
                <a:cs typeface="Times New Roman" pitchFamily="18" charset="0"/>
              </a:rPr>
              <a:t>=               dm</a:t>
            </a:r>
            <a:r>
              <a:rPr lang="cs-CZ" sz="2800" baseline="30000" dirty="0">
                <a:cs typeface="Times New Roman" pitchFamily="18" charset="0"/>
              </a:rPr>
              <a:t>2 </a:t>
            </a:r>
            <a:endParaRPr lang="cs-CZ" sz="2800" dirty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i) 200 ml =                l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j) 5 900 mm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r>
              <a:rPr lang="cs-CZ" sz="2800" dirty="0">
                <a:cs typeface="Times New Roman" pitchFamily="18" charset="0"/>
              </a:rPr>
              <a:t> =                 cm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r>
              <a:rPr lang="cs-CZ" sz="2800" dirty="0"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k) 0,05 dm =                 m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l) 1,2 q =               kg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m) 0,33 dm</a:t>
            </a:r>
            <a:r>
              <a:rPr lang="cs-CZ" sz="2800" baseline="30000" dirty="0">
                <a:cs typeface="Times New Roman" pitchFamily="18" charset="0"/>
              </a:rPr>
              <a:t>2 </a:t>
            </a:r>
            <a:r>
              <a:rPr lang="cs-CZ" sz="2800" dirty="0">
                <a:cs typeface="Times New Roman" pitchFamily="18" charset="0"/>
              </a:rPr>
              <a:t>=               mm</a:t>
            </a:r>
            <a:r>
              <a:rPr lang="cs-CZ" sz="2800" baseline="30000" dirty="0">
                <a:cs typeface="Times New Roman" pitchFamily="18" charset="0"/>
              </a:rPr>
              <a:t>2</a:t>
            </a:r>
            <a:r>
              <a:rPr lang="cs-CZ" sz="2800" dirty="0"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n) 0,07 m =                mm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438403" y="1556792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5,3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76F016-1D1B-77F2-65AA-12C83AD42574}"/>
              </a:ext>
            </a:extLst>
          </p:cNvPr>
          <p:cNvSpPr txBox="1"/>
          <p:nvPr/>
        </p:nvSpPr>
        <p:spPr>
          <a:xfrm>
            <a:off x="1979712" y="2210088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5 800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466086A-223C-61C0-58FF-5C3F67216C37}"/>
              </a:ext>
            </a:extLst>
          </p:cNvPr>
          <p:cNvSpPr txBox="1"/>
          <p:nvPr/>
        </p:nvSpPr>
        <p:spPr>
          <a:xfrm>
            <a:off x="2209058" y="2833210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2 000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A80971-E707-2D4D-6688-81A42E47779B}"/>
              </a:ext>
            </a:extLst>
          </p:cNvPr>
          <p:cNvSpPr txBox="1"/>
          <p:nvPr/>
        </p:nvSpPr>
        <p:spPr>
          <a:xfrm>
            <a:off x="1835696" y="3477229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0,35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9BE70C7-943A-D5C6-7943-9978445FCAE2}"/>
              </a:ext>
            </a:extLst>
          </p:cNvPr>
          <p:cNvSpPr txBox="1"/>
          <p:nvPr/>
        </p:nvSpPr>
        <p:spPr>
          <a:xfrm>
            <a:off x="2195243" y="4120077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1 900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BCD01BE-A307-78C3-B26D-A6DDFDA5733A}"/>
              </a:ext>
            </a:extLst>
          </p:cNvPr>
          <p:cNvSpPr txBox="1"/>
          <p:nvPr/>
        </p:nvSpPr>
        <p:spPr>
          <a:xfrm>
            <a:off x="1979712" y="4764096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0,074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ADA9FAC-ED13-1A61-7C31-34F3A6586933}"/>
              </a:ext>
            </a:extLst>
          </p:cNvPr>
          <p:cNvSpPr txBox="1"/>
          <p:nvPr/>
        </p:nvSpPr>
        <p:spPr>
          <a:xfrm>
            <a:off x="2627784" y="5421445"/>
            <a:ext cx="818731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7,6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70B004B-DA0B-8F9E-61B4-60F297289517}"/>
              </a:ext>
            </a:extLst>
          </p:cNvPr>
          <p:cNvSpPr txBox="1"/>
          <p:nvPr/>
        </p:nvSpPr>
        <p:spPr>
          <a:xfrm>
            <a:off x="6876256" y="1554831"/>
            <a:ext cx="792088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6,7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F386265-D558-5102-0CAB-C0A1E101FC2A}"/>
              </a:ext>
            </a:extLst>
          </p:cNvPr>
          <p:cNvSpPr txBox="1"/>
          <p:nvPr/>
        </p:nvSpPr>
        <p:spPr>
          <a:xfrm>
            <a:off x="6588224" y="2173850"/>
            <a:ext cx="792088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0,2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E0B8AFB-3311-5120-E9E8-36302F086918}"/>
              </a:ext>
            </a:extLst>
          </p:cNvPr>
          <p:cNvSpPr txBox="1"/>
          <p:nvPr/>
        </p:nvSpPr>
        <p:spPr>
          <a:xfrm>
            <a:off x="7066620" y="2833210"/>
            <a:ext cx="792088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5,9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D88F8FD-9D7A-CDE0-7E10-AF7479F3C598}"/>
              </a:ext>
            </a:extLst>
          </p:cNvPr>
          <p:cNvSpPr txBox="1"/>
          <p:nvPr/>
        </p:nvSpPr>
        <p:spPr>
          <a:xfrm>
            <a:off x="6641980" y="3482550"/>
            <a:ext cx="1242388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0,005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F2B60BEB-A2AE-5264-14F7-5D7F061873AA}"/>
              </a:ext>
            </a:extLst>
          </p:cNvPr>
          <p:cNvSpPr txBox="1"/>
          <p:nvPr/>
        </p:nvSpPr>
        <p:spPr>
          <a:xfrm>
            <a:off x="6156176" y="4111589"/>
            <a:ext cx="1242388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120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8B180CCA-267F-00DD-CED2-76C28031E7B5}"/>
              </a:ext>
            </a:extLst>
          </p:cNvPr>
          <p:cNvSpPr txBox="1"/>
          <p:nvPr/>
        </p:nvSpPr>
        <p:spPr>
          <a:xfrm>
            <a:off x="6801528" y="4757463"/>
            <a:ext cx="1082840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3 300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D3A9DFD-0E38-832E-32ED-0C030155AC9D}"/>
              </a:ext>
            </a:extLst>
          </p:cNvPr>
          <p:cNvSpPr txBox="1"/>
          <p:nvPr/>
        </p:nvSpPr>
        <p:spPr>
          <a:xfrm>
            <a:off x="6660232" y="5421445"/>
            <a:ext cx="1026364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242137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2" grpId="0" build="p"/>
      <p:bldP spid="3" grpId="0" build="p"/>
      <p:bldP spid="4" grpId="0" build="p"/>
      <p:bldP spid="5" grpId="0" build="p"/>
      <p:bldP spid="6" grpId="0" build="p"/>
      <p:bldP spid="10" grpId="0" build="p"/>
      <p:bldP spid="11" grpId="0" build="p"/>
      <p:bldP spid="12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669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10) Zopakuj si převody jednotek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7544" y="1900018"/>
            <a:ext cx="8208912" cy="288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a) 0,05 km + 2 dm + 300 cm + 500 mm =                 m</a:t>
            </a:r>
          </a:p>
          <a:p>
            <a:pPr>
              <a:lnSpc>
                <a:spcPct val="150000"/>
              </a:lnSpc>
            </a:pPr>
            <a:endParaRPr lang="cs-CZ" sz="2000" dirty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b) 0,8 t + 0,05 q + 350 g + 250 000 mg =                  kg</a:t>
            </a:r>
          </a:p>
          <a:p>
            <a:pPr>
              <a:lnSpc>
                <a:spcPct val="150000"/>
              </a:lnSpc>
            </a:pPr>
            <a:endParaRPr lang="cs-CZ" sz="2000" dirty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c) 0,02 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r>
              <a:rPr lang="cs-CZ" sz="2800" dirty="0">
                <a:cs typeface="Times New Roman" pitchFamily="18" charset="0"/>
              </a:rPr>
              <a:t> + 500 cm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r>
              <a:rPr lang="cs-CZ" sz="2800" dirty="0">
                <a:cs typeface="Times New Roman" pitchFamily="18" charset="0"/>
              </a:rPr>
              <a:t> + 40 l + 0,5 hl =                 dm</a:t>
            </a:r>
            <a:r>
              <a:rPr lang="cs-CZ" sz="2800" baseline="30000" dirty="0">
                <a:cs typeface="Times New Roman" pitchFamily="18" charset="0"/>
              </a:rPr>
              <a:t>3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99592" y="1464081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50 m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22BFB34-659B-D599-BF5A-C9CD0416E2B7}"/>
              </a:ext>
            </a:extLst>
          </p:cNvPr>
          <p:cNvSpPr txBox="1"/>
          <p:nvPr/>
        </p:nvSpPr>
        <p:spPr>
          <a:xfrm>
            <a:off x="2299300" y="1464081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0,2 m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60737DD0-6BAF-FB70-E602-DEA9A9E5CB8E}"/>
              </a:ext>
            </a:extLst>
          </p:cNvPr>
          <p:cNvSpPr txBox="1"/>
          <p:nvPr/>
        </p:nvSpPr>
        <p:spPr>
          <a:xfrm>
            <a:off x="3563888" y="1460495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3 m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A5BF879-CAE0-0644-8F87-4E37177F5F1C}"/>
              </a:ext>
            </a:extLst>
          </p:cNvPr>
          <p:cNvSpPr txBox="1"/>
          <p:nvPr/>
        </p:nvSpPr>
        <p:spPr>
          <a:xfrm>
            <a:off x="4716016" y="1460495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0,5 m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E1056DA6-9F95-D0ED-B0E7-76FD05DFBD1E}"/>
              </a:ext>
            </a:extLst>
          </p:cNvPr>
          <p:cNvSpPr txBox="1"/>
          <p:nvPr/>
        </p:nvSpPr>
        <p:spPr>
          <a:xfrm>
            <a:off x="6660232" y="1870183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53,7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F703C20-6C1E-E174-7DD6-9191FE99DF6B}"/>
              </a:ext>
            </a:extLst>
          </p:cNvPr>
          <p:cNvSpPr txBox="1"/>
          <p:nvPr/>
        </p:nvSpPr>
        <p:spPr>
          <a:xfrm>
            <a:off x="683568" y="2542034"/>
            <a:ext cx="122413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800 kg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858FAE48-8454-399D-9983-97D43D06C63E}"/>
              </a:ext>
            </a:extLst>
          </p:cNvPr>
          <p:cNvSpPr txBox="1"/>
          <p:nvPr/>
        </p:nvSpPr>
        <p:spPr>
          <a:xfrm>
            <a:off x="1907704" y="2556661"/>
            <a:ext cx="900100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5 kg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14181C30-2E42-698E-FBF9-CEC21502214A}"/>
              </a:ext>
            </a:extLst>
          </p:cNvPr>
          <p:cNvSpPr txBox="1"/>
          <p:nvPr/>
        </p:nvSpPr>
        <p:spPr>
          <a:xfrm>
            <a:off x="2843808" y="2580531"/>
            <a:ext cx="1381715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0,35 kg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8E2F6E2F-7194-47C2-4A3F-331ACD0AC200}"/>
              </a:ext>
            </a:extLst>
          </p:cNvPr>
          <p:cNvSpPr txBox="1"/>
          <p:nvPr/>
        </p:nvSpPr>
        <p:spPr>
          <a:xfrm>
            <a:off x="4414421" y="2583517"/>
            <a:ext cx="1381715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0,25 kg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ABCC26AB-771F-B4C3-9727-30B0454E5DD4}"/>
              </a:ext>
            </a:extLst>
          </p:cNvPr>
          <p:cNvSpPr txBox="1"/>
          <p:nvPr/>
        </p:nvSpPr>
        <p:spPr>
          <a:xfrm>
            <a:off x="6588224" y="2973173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805,6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7FD8C381-E2E0-07B0-4119-A6C94DFCCA4B}"/>
              </a:ext>
            </a:extLst>
          </p:cNvPr>
          <p:cNvSpPr txBox="1"/>
          <p:nvPr/>
        </p:nvSpPr>
        <p:spPr>
          <a:xfrm>
            <a:off x="875908" y="3694891"/>
            <a:ext cx="122413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20 dm</a:t>
            </a:r>
            <a:r>
              <a:rPr lang="cs-CZ" sz="2800" baseline="30000" dirty="0">
                <a:solidFill>
                  <a:srgbClr val="0070C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1433279-7C7F-CFD4-BA6F-C82BCC4F216D}"/>
              </a:ext>
            </a:extLst>
          </p:cNvPr>
          <p:cNvSpPr txBox="1"/>
          <p:nvPr/>
        </p:nvSpPr>
        <p:spPr>
          <a:xfrm>
            <a:off x="2267744" y="3687329"/>
            <a:ext cx="1440160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0,5 dm</a:t>
            </a:r>
            <a:r>
              <a:rPr lang="cs-CZ" sz="2800" baseline="30000" dirty="0">
                <a:solidFill>
                  <a:srgbClr val="0070C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3705BD34-AE09-4F0F-7AE2-FC53F5B5F822}"/>
              </a:ext>
            </a:extLst>
          </p:cNvPr>
          <p:cNvSpPr txBox="1"/>
          <p:nvPr/>
        </p:nvSpPr>
        <p:spPr>
          <a:xfrm>
            <a:off x="3635896" y="3693253"/>
            <a:ext cx="122413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40 dm</a:t>
            </a:r>
            <a:r>
              <a:rPr lang="cs-CZ" sz="2800" baseline="30000" dirty="0">
                <a:solidFill>
                  <a:srgbClr val="0070C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4DED6672-17EE-7CDD-8638-05207882EE0A}"/>
              </a:ext>
            </a:extLst>
          </p:cNvPr>
          <p:cNvSpPr txBox="1"/>
          <p:nvPr/>
        </p:nvSpPr>
        <p:spPr>
          <a:xfrm>
            <a:off x="4788024" y="3693253"/>
            <a:ext cx="122413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cs typeface="Times New Roman" pitchFamily="18" charset="0"/>
              </a:rPr>
              <a:t>50 dm</a:t>
            </a:r>
            <a:r>
              <a:rPr lang="cs-CZ" sz="2800" baseline="30000" dirty="0">
                <a:solidFill>
                  <a:srgbClr val="0070C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7AE8A5C9-F096-68B2-154C-FF9C8AA1F9EE}"/>
              </a:ext>
            </a:extLst>
          </p:cNvPr>
          <p:cNvSpPr txBox="1"/>
          <p:nvPr/>
        </p:nvSpPr>
        <p:spPr>
          <a:xfrm>
            <a:off x="6084168" y="4084547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cs typeface="Times New Roman" pitchFamily="18" charset="0"/>
              </a:rPr>
              <a:t>110,5</a:t>
            </a:r>
          </a:p>
        </p:txBody>
      </p:sp>
    </p:spTree>
    <p:extLst>
      <p:ext uri="{BB962C8B-B14F-4D97-AF65-F5344CB8AC3E}">
        <p14:creationId xmlns:p14="http://schemas.microsoft.com/office/powerpoint/2010/main" val="179188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25" grpId="0" build="p"/>
      <p:bldP spid="26" grpId="0" build="p"/>
      <p:bldP spid="27" grpId="0" build="p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7" grpId="0" build="p"/>
      <p:bldP spid="38" grpId="0" build="p"/>
      <p:bldP spid="39" grpId="0" build="p"/>
      <p:bldP spid="4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1907704" y="3140968"/>
            <a:ext cx="533055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Times New Roman" pitchFamily="18" charset="0"/>
                <a:ea typeface="+mn-ea"/>
                <a:cs typeface="Times New Roman" pitchFamily="18" charset="0"/>
              </a:rPr>
              <a:t>Konec prezentace</a:t>
            </a:r>
            <a:endParaRPr lang="cs-CZ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1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69269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72000" y="3933056"/>
            <a:ext cx="2045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0,08 : 4 =</a:t>
            </a:r>
          </a:p>
        </p:txBody>
      </p:sp>
      <p:sp>
        <p:nvSpPr>
          <p:cNvPr id="9" name="Zahnutá šipka nahoru 8"/>
          <p:cNvSpPr/>
          <p:nvPr/>
        </p:nvSpPr>
        <p:spPr>
          <a:xfrm>
            <a:off x="4932040" y="4428000"/>
            <a:ext cx="252000" cy="134724"/>
          </a:xfrm>
          <a:prstGeom prst="curvedUpArrow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nahoru 9"/>
          <p:cNvSpPr/>
          <p:nvPr/>
        </p:nvSpPr>
        <p:spPr>
          <a:xfrm>
            <a:off x="5164731" y="4428000"/>
            <a:ext cx="252000" cy="134724"/>
          </a:xfrm>
          <a:prstGeom prst="curvedUpArrow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786232" y="3945603"/>
            <a:ext cx="450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2</a:t>
            </a:r>
          </a:p>
        </p:txBody>
      </p:sp>
      <p:sp>
        <p:nvSpPr>
          <p:cNvPr id="12" name="Zahnutá šipka nahoru 11"/>
          <p:cNvSpPr/>
          <p:nvPr/>
        </p:nvSpPr>
        <p:spPr>
          <a:xfrm flipH="1">
            <a:off x="6840280" y="4428000"/>
            <a:ext cx="252000" cy="144000"/>
          </a:xfrm>
          <a:prstGeom prst="curvedUpArrow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nahoru 12"/>
          <p:cNvSpPr/>
          <p:nvPr/>
        </p:nvSpPr>
        <p:spPr>
          <a:xfrm flipH="1">
            <a:off x="6588224" y="4428000"/>
            <a:ext cx="252000" cy="144000"/>
          </a:xfrm>
          <a:prstGeom prst="curvedUpArrow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246440" y="3945603"/>
            <a:ext cx="701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11560" y="119675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1) Vynásobíme obě desetinná čísla 10, 100, 1000, … podle</a:t>
            </a:r>
          </a:p>
          <a:p>
            <a:r>
              <a:rPr lang="cs-CZ" sz="2400" dirty="0"/>
              <a:t>        toho, kolik desetinných míst má číslo, kterým dělíme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1560" y="2886035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3) Ve výsledku oddělíme odprava tolik desetinných míst, kolik</a:t>
            </a:r>
          </a:p>
          <a:p>
            <a:r>
              <a:rPr lang="cs-CZ" sz="2400" dirty="0"/>
              <a:t>     desetinných míst mělo číslo, které dělíme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88024" y="480282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3,6 : 2 =</a:t>
            </a:r>
          </a:p>
        </p:txBody>
      </p:sp>
      <p:sp>
        <p:nvSpPr>
          <p:cNvPr id="18" name="Zahnutá šipka nahoru 17"/>
          <p:cNvSpPr/>
          <p:nvPr/>
        </p:nvSpPr>
        <p:spPr>
          <a:xfrm>
            <a:off x="5164731" y="5328000"/>
            <a:ext cx="216024" cy="134724"/>
          </a:xfrm>
          <a:prstGeom prst="curvedUpArrow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480618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18</a:t>
            </a:r>
          </a:p>
        </p:txBody>
      </p:sp>
      <p:sp>
        <p:nvSpPr>
          <p:cNvPr id="20" name="Zahnutá šipka nahoru 19"/>
          <p:cNvSpPr/>
          <p:nvPr/>
        </p:nvSpPr>
        <p:spPr>
          <a:xfrm flipH="1">
            <a:off x="6552248" y="5328000"/>
            <a:ext cx="252000" cy="144000"/>
          </a:xfrm>
          <a:prstGeom prst="curvedUpArrow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480424" y="4817306"/>
            <a:ext cx="317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,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932040" y="578400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2400 : 6 =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732240" y="5796553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400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92808" y="2021939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2) Vydělíme obě čísla bez ohledu na desetinnou čárku</a:t>
            </a:r>
          </a:p>
          <a:p>
            <a:r>
              <a:rPr lang="cs-CZ" sz="2400" dirty="0"/>
              <a:t>                 (desetinnou čárku si na chvíli odmyslíme)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384468" y="3933056"/>
            <a:ext cx="2331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0,008 : 0,4 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4139952" y="37890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.10</a:t>
            </a:r>
          </a:p>
        </p:txBody>
      </p:sp>
      <p:sp>
        <p:nvSpPr>
          <p:cNvPr id="27" name="Zahnutá šipka nahoru 26"/>
          <p:cNvSpPr/>
          <p:nvPr/>
        </p:nvSpPr>
        <p:spPr>
          <a:xfrm>
            <a:off x="3959960" y="4428000"/>
            <a:ext cx="252000" cy="134724"/>
          </a:xfrm>
          <a:prstGeom prst="curvedUpArrow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339752" y="4844056"/>
            <a:ext cx="2662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0,036 : 0,02 =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4211960" y="4685074"/>
            <a:ext cx="722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.100</a:t>
            </a:r>
          </a:p>
        </p:txBody>
      </p:sp>
      <p:sp>
        <p:nvSpPr>
          <p:cNvPr id="35" name="Zahnutá šipka nahoru 34"/>
          <p:cNvSpPr/>
          <p:nvPr/>
        </p:nvSpPr>
        <p:spPr>
          <a:xfrm>
            <a:off x="3923928" y="5328000"/>
            <a:ext cx="216024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Zahnutá šipka nahoru 35"/>
          <p:cNvSpPr/>
          <p:nvPr/>
        </p:nvSpPr>
        <p:spPr>
          <a:xfrm>
            <a:off x="4139952" y="5328000"/>
            <a:ext cx="216024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339752" y="5787277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2,4 :    0,006 =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319972" y="5634589"/>
            <a:ext cx="9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</a:rPr>
              <a:t>.1000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87624" y="3924345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Př.</a:t>
            </a:r>
          </a:p>
        </p:txBody>
      </p:sp>
      <p:sp>
        <p:nvSpPr>
          <p:cNvPr id="40" name="Zahnutá šipka nahoru 39"/>
          <p:cNvSpPr/>
          <p:nvPr/>
        </p:nvSpPr>
        <p:spPr>
          <a:xfrm>
            <a:off x="3779912" y="6259315"/>
            <a:ext cx="252000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Zahnutá šipka nahoru 40"/>
          <p:cNvSpPr/>
          <p:nvPr/>
        </p:nvSpPr>
        <p:spPr>
          <a:xfrm>
            <a:off x="3995936" y="6259315"/>
            <a:ext cx="252000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Zahnutá šipka nahoru 41"/>
          <p:cNvSpPr/>
          <p:nvPr/>
        </p:nvSpPr>
        <p:spPr>
          <a:xfrm>
            <a:off x="4211960" y="6259315"/>
            <a:ext cx="252000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Zahnutá šipka nahoru 42"/>
          <p:cNvSpPr/>
          <p:nvPr/>
        </p:nvSpPr>
        <p:spPr>
          <a:xfrm>
            <a:off x="2771800" y="4437112"/>
            <a:ext cx="252000" cy="134724"/>
          </a:xfrm>
          <a:prstGeom prst="curvedUpArrow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Zahnutá šipka nahoru 43"/>
          <p:cNvSpPr/>
          <p:nvPr/>
        </p:nvSpPr>
        <p:spPr>
          <a:xfrm>
            <a:off x="2699792" y="5301208"/>
            <a:ext cx="216024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Zahnutá šipka nahoru 44"/>
          <p:cNvSpPr/>
          <p:nvPr/>
        </p:nvSpPr>
        <p:spPr>
          <a:xfrm>
            <a:off x="2915816" y="5301208"/>
            <a:ext cx="216024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Zahnutá šipka nahoru 45"/>
          <p:cNvSpPr/>
          <p:nvPr/>
        </p:nvSpPr>
        <p:spPr>
          <a:xfrm>
            <a:off x="2735824" y="6237312"/>
            <a:ext cx="252000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Zahnutá šipka nahoru 46"/>
          <p:cNvSpPr/>
          <p:nvPr/>
        </p:nvSpPr>
        <p:spPr>
          <a:xfrm>
            <a:off x="2951848" y="6237312"/>
            <a:ext cx="252000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Zahnutá šipka nahoru 47"/>
          <p:cNvSpPr/>
          <p:nvPr/>
        </p:nvSpPr>
        <p:spPr>
          <a:xfrm>
            <a:off x="3167872" y="6237312"/>
            <a:ext cx="252000" cy="134724"/>
          </a:xfrm>
          <a:prstGeom prst="curvedUpArrow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8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266429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1,2 : 0,2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0,32 : 0,8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2,4 : 0,06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0,045 : 0,9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1,8 : 0,006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f) 0,0048 : 0,6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g) 25 : 0,05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23728" y="144645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627784" y="159975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12 : 2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159975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339752" y="207535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843808" y="222866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3,2 : 8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139952" y="222866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267744" y="27234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771800" y="287673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240 : 6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139952" y="287673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483768" y="337150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987824" y="355385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0,45 : 9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499992" y="355385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0,05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339752" y="40480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915816" y="422108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1800 : 6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572000" y="42210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627784" y="473965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059832" y="489296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0,048 : 6 =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716016" y="489296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0,008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204120" y="5387726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699792" y="554103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2500 : 5 =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292352" y="5541034"/>
            <a:ext cx="999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397703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26642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a) 1,4 : 0,02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b) 0,35 : 0,7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c) 0,36 : 0,06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d) 1 : 0,2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e) 0,04 : 0,008 =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f) 0,032 : 0,4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1)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267744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699792" y="159975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140 : 2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67944" y="159975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339752" y="207535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843808" y="222866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3,5 : 7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139952" y="222866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411760" y="27234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843808" y="287673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36 : 6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067944" y="287673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835696" y="337150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267744" y="355385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 : 2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419872" y="355385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555776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059832" y="422108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40 : 8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211960" y="422108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11760" y="473965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059832" y="489296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0,32 : 4 =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499992" y="489296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0,08</a:t>
            </a:r>
          </a:p>
        </p:txBody>
      </p:sp>
    </p:spTree>
    <p:extLst>
      <p:ext uri="{BB962C8B-B14F-4D97-AF65-F5344CB8AC3E}">
        <p14:creationId xmlns:p14="http://schemas.microsoft.com/office/powerpoint/2010/main" val="102419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26642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0,27 : 0,1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7,2 : 0,09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0,24 : 0,012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1 : 0,25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0,045 : 1,5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10 : 0,4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2)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267744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699792" y="159975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2,7 : 1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67944" y="159975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2,7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267744" y="21328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771800" y="234888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720 : 9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067944" y="234888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55776" y="28436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059832" y="30689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240 : 12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44008" y="30689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051720" y="3573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411760" y="378904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100 : 25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851920" y="37890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483768" y="43558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915816" y="450912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0,45 : 15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572000" y="450912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979712" y="50758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411760" y="528204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100 : 4 =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779912" y="52820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216730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26642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0,013 : 0,13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100 : 0,4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0,024 : 0,08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3 : 0,05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6 : 1,5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0,032 : 0,8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3)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55776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59832" y="159975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1,3 : 13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72000" y="159975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0,1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267744" y="21955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555776" y="234888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1000 : 4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139952" y="23488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250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55776" y="28529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059832" y="30689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2,4 : 8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355976" y="30689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979712" y="3573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483768" y="37890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300 : 5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923928" y="378904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907704" y="43558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267744" y="456196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60 : 15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635896" y="456196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11760" y="50758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843808" y="528204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0,32 : 8 =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355976" y="52820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0,04</a:t>
            </a:r>
          </a:p>
        </p:txBody>
      </p:sp>
    </p:spTree>
    <p:extLst>
      <p:ext uri="{BB962C8B-B14F-4D97-AF65-F5344CB8AC3E}">
        <p14:creationId xmlns:p14="http://schemas.microsoft.com/office/powerpoint/2010/main" val="270086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26642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0,01 : 0,25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1 : 0,005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720 : 0,8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0,1 : 0,05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15 : 1,5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0,033 : 0,1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4)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59832" y="159975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  : 25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159975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123728" y="207535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555776" y="232971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1000 : 5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139952" y="23297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200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9156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30689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7200 : 8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139952" y="306896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267744" y="36357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771800" y="37890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 : 5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139952" y="378904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051720" y="43558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483768" y="450912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150 : 15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067944" y="448995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11760" y="50758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771800" y="522920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0,33 : 1 =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283968" y="521003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0,33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212232" y="1763524"/>
            <a:ext cx="567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,00</a:t>
            </a:r>
          </a:p>
        </p:txBody>
      </p:sp>
    </p:spTree>
    <p:extLst>
      <p:ext uri="{BB962C8B-B14F-4D97-AF65-F5344CB8AC3E}">
        <p14:creationId xmlns:p14="http://schemas.microsoft.com/office/powerpoint/2010/main" val="335664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31683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0,3 : 0,5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0,0555 : 0,111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0,056 : 0,0008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0,0063 : 0,07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20 : 0,5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0,01 : 0,25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5)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23728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159975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  : 5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635896" y="159975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0,6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43808" y="21235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419872" y="232971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55,5 : 111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292080" y="23297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843808" y="28436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491880" y="304979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560 : 8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860032" y="304979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771800" y="3573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275856" y="37890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0,63 : 7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788024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0,09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051720" y="43558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483768" y="456196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200 : 5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851920" y="45619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348136" y="5003884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852192" y="525300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  : 25 =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220344" y="5282044"/>
            <a:ext cx="999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0,04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708176" y="1763524"/>
            <a:ext cx="567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,0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996208" y="5394702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,00</a:t>
            </a:r>
          </a:p>
        </p:txBody>
      </p:sp>
    </p:spTree>
    <p:extLst>
      <p:ext uri="{BB962C8B-B14F-4D97-AF65-F5344CB8AC3E}">
        <p14:creationId xmlns:p14="http://schemas.microsoft.com/office/powerpoint/2010/main" val="356589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99758"/>
            <a:ext cx="31683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/>
              <a:t>a) 1 : 0,2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b) 0,36 : 0,012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c) 0,072 : 0,08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d) 0,033 : 1,1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e) 0,1 : 0,5 =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f) 4,2 : 0,07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20" y="81754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6) Vydělte: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07704" y="14127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411760" y="159975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  : 2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779912" y="159975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20608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203848" y="232971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360 : 12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23297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55776" y="28436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131840" y="304979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7,2 : 8 =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427984" y="304979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0,9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699792" y="3573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987824" y="378904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0,33 : 11 =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788024" y="37890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0,03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123728" y="43558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555776" y="456196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 : 5 =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707904" y="45619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0,2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348136" y="5003884"/>
            <a:ext cx="71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.100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627784" y="525300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420 : 7 =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067944" y="5229200"/>
            <a:ext cx="999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699792" y="4725144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,0</a:t>
            </a:r>
          </a:p>
        </p:txBody>
      </p:sp>
    </p:spTree>
    <p:extLst>
      <p:ext uri="{BB962C8B-B14F-4D97-AF65-F5344CB8AC3E}">
        <p14:creationId xmlns:p14="http://schemas.microsoft.com/office/powerpoint/2010/main" val="386207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4" grpId="0"/>
      <p:bldP spid="35" grpId="0"/>
      <p:bldP spid="36" grpId="0"/>
      <p:bldP spid="33" grpId="0"/>
    </p:bld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3749</TotalTime>
  <Words>1348</Words>
  <Application>Microsoft Office PowerPoint</Application>
  <PresentationFormat>Předvádění na obrazovce (4:3)</PresentationFormat>
  <Paragraphs>353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161</cp:revision>
  <dcterms:created xsi:type="dcterms:W3CDTF">2012-10-12T06:28:56Z</dcterms:created>
  <dcterms:modified xsi:type="dcterms:W3CDTF">2023-12-13T09:30:10Z</dcterms:modified>
</cp:coreProperties>
</file>