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8416F-75A7-4C18-8FD7-984800490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59A3FC-D08B-49B1-BCBC-BCAA6B7D4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F9DB59-345F-4EE3-A0CC-3B1298CA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95E61B-4917-443D-9A49-E389319C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E92C87-A600-43F7-AE7A-F698DBBE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31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AF90A-421D-4DA6-984E-04E42793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7E6A92-EA5F-490B-A498-BBD027940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6735F0-E004-47A4-B98C-32AFD43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55B497-934F-4755-8241-5AC5EBB8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519E8-3989-47AE-A6EE-C9C77B11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6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2B8CF36-3A05-4056-9CB2-ADAD1C0CE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48F688-9913-4102-B911-98EB94841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8B8B9-C8A8-49EB-A7BB-A7A32AC7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FC8A5-2716-4261-ACC7-18D780B9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49D886-9744-4D8C-89E8-7AF7FA1F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6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751F81-525D-4EC5-9AFD-EA74749C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9D58A-E5F3-4972-8405-54603E9ED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3DDF9D-2544-4F24-9CD3-271B7132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2F124-6A08-4FB7-AD04-B51391EB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11A260-5DD2-4323-9185-79806F67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9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F6522-9E49-4DFA-82E6-4C9EF74C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6B4FD9-0DD1-4946-A78A-54828981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5B09CE-370E-43E9-A06F-A80BFC40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471FA7-97A3-448C-8617-F32E2314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00595-2BD5-4A3E-AD1A-E5C90FB2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5CA4A-3E30-4413-9015-B3EE0194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81D0F-4DD9-4164-ADF7-86528B6DD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D0EBF8-8EE5-4612-8A4F-5D13277CF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D61A47-A82D-4842-82D8-3F3A59C3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908817-1EB4-4364-AB9D-E8CE61CD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0B5FC1-0766-453F-B08C-530239D5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27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9D503-7C1C-44A4-B866-8093B7CA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B9BC79-8159-4295-BE4B-E036BEDD2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BA0D87-BB9C-4D28-8ADE-3704990FA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CE5E00-19A2-4424-B050-BD3F594C8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D1D2E3D-CA8D-47BD-86CB-3A5938200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950845-0B26-4346-BF2C-C2D39FD3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6E33DF-1E72-4950-B61E-92244A60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1B5DF9-39CB-46A7-AFDC-897283AC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54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17109-E7B3-4DBA-A3E1-7BE0E630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096E33-B211-44FE-B191-81AEB8FA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7B2C9F-6840-440B-9308-FFDC26F3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723B30-506D-47E7-B60E-58D60BA3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36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630B98-D40D-4CF4-A5CC-AC5B0181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A2585F-DF32-40E3-8A47-F2A09869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E8F247-F6C5-4FBF-8B1C-AACEF6AA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18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B05B2-6A18-4585-B5BD-EB855E93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803B1-3AA3-43E0-A70F-7FB848B2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1296F5-AF9C-43EB-9746-EAED47F38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E4E945-54FE-4B3F-9767-315CCF27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C6BDC7-5E20-4D96-B76F-11918111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D30C50-C007-4BE8-BDDB-B78824E9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17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C3F64-DEFB-4EA9-8D03-70BA587E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CC4AFB-8788-47E6-A025-8527CC782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C5827C-7F47-4387-97BF-ADCF621D1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BE16A7-C360-423F-BA0B-3C8B4566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0502BD-1CDD-4292-9930-6B5A36CB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C5D35A-3200-475D-A9F0-A956B6F9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9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9031D5-16A5-4FBB-BFF5-751EB6DC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FD8935-7C35-4E13-98B5-F01B69DB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D38758-87E4-4112-9989-6D906A762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8E2C-5F13-4B77-9321-32489C1F6B92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39E87B-19FB-4228-8293-050D0854A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3C4C9-EE55-4573-AB56-BC1AE7EE8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93D5-4A51-48B8-BABD-9EBA52D0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18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7tfzDs0yN4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ibule pokožka pod světelným mikroskopem. Fialové barevné, velké epidermální buňky cibule, Allium cepa, v jedné vrstvě. Každá buňka s zdi, membrána, cytoplazma, jádro a velká vakuola. ">
            <a:extLst>
              <a:ext uri="{FF2B5EF4-FFF2-40B4-BE49-F238E27FC236}">
                <a16:creationId xmlns:a16="http://schemas.microsoft.com/office/drawing/2014/main" id="{F7A2D383-DA47-4478-8D93-D73A6C737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r="10571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90B868-C2FA-4BEE-9865-43AA7C5D6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7159948" cy="3442846"/>
          </a:xfrm>
        </p:spPr>
        <p:txBody>
          <a:bodyPr anchor="b">
            <a:noAutofit/>
          </a:bodyPr>
          <a:lstStyle/>
          <a:p>
            <a:pPr algn="l"/>
            <a:r>
              <a:rPr lang="cs-CZ" dirty="0"/>
              <a:t>Buňka,</a:t>
            </a:r>
            <a:br>
              <a:rPr lang="cs-CZ" dirty="0"/>
            </a:br>
            <a:r>
              <a:rPr lang="cs-CZ" dirty="0"/>
              <a:t>jednobuněčné a mnohobuněčné organismy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3D7220-0CCB-4474-A79C-B692E8404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5403277"/>
            <a:ext cx="4023359" cy="677786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Učebnice str. 20 - 25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8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zavření fialových buněk">
            <a:extLst>
              <a:ext uri="{FF2B5EF4-FFF2-40B4-BE49-F238E27FC236}">
                <a16:creationId xmlns:a16="http://schemas.microsoft.com/office/drawing/2014/main" id="{97FF9D00-7021-A232-2E13-1A7FC4FA1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92EF88-446E-47BE-BF5D-0ED80F1B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22" y="-1602067"/>
            <a:ext cx="5512077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Co je to </a:t>
            </a:r>
            <a:r>
              <a:rPr lang="en-US" sz="6000" dirty="0" err="1"/>
              <a:t>buňka</a:t>
            </a:r>
            <a:r>
              <a:rPr lang="en-US" sz="6000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FA261-B783-4E68-AD9D-AB42562F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5376720" cy="120814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 err="1"/>
              <a:t>Základní</a:t>
            </a:r>
            <a:r>
              <a:rPr lang="en-US" sz="3600" dirty="0"/>
              <a:t> </a:t>
            </a:r>
            <a:r>
              <a:rPr lang="en-US" sz="3600" dirty="0" err="1"/>
              <a:t>stavební</a:t>
            </a:r>
            <a:r>
              <a:rPr lang="en-US" sz="3600" dirty="0"/>
              <a:t> a </a:t>
            </a:r>
            <a:r>
              <a:rPr lang="en-US" sz="3600" dirty="0" err="1"/>
              <a:t>funkční</a:t>
            </a:r>
            <a:r>
              <a:rPr lang="en-US" sz="3600" dirty="0"/>
              <a:t> </a:t>
            </a:r>
            <a:r>
              <a:rPr lang="en-US" sz="3600" dirty="0" err="1"/>
              <a:t>jednotka</a:t>
            </a:r>
            <a:r>
              <a:rPr lang="en-US" sz="3600" dirty="0"/>
              <a:t> </a:t>
            </a:r>
            <a:r>
              <a:rPr lang="en-US" sz="3600" dirty="0" err="1"/>
              <a:t>živých</a:t>
            </a:r>
            <a:r>
              <a:rPr lang="en-US" sz="3600" dirty="0"/>
              <a:t> </a:t>
            </a:r>
            <a:r>
              <a:rPr lang="en-US" sz="3600" dirty="0" err="1"/>
              <a:t>organismů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3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3DAA118-F028-4346-89D6-6DEB5B40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07B74A1-AC23-4029-85C2-6C2D4C27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4BBAFB-24CD-4A84-84AE-B852E413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800"/>
            <a:ext cx="5349240" cy="2267855"/>
          </a:xfrm>
        </p:spPr>
        <p:txBody>
          <a:bodyPr anchor="t">
            <a:normAutofit/>
          </a:bodyPr>
          <a:lstStyle/>
          <a:p>
            <a:r>
              <a:rPr lang="cs-CZ" sz="6000" dirty="0"/>
              <a:t>Čím pozorujeme buňky?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D949E97-66D7-467B-BDD7-5166EF52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6F672-D9BB-464E-AF7B-0E266711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3133724"/>
            <a:ext cx="5349240" cy="3049396"/>
          </a:xfrm>
        </p:spPr>
        <p:txBody>
          <a:bodyPr>
            <a:normAutofit/>
          </a:bodyPr>
          <a:lstStyle/>
          <a:p>
            <a:r>
              <a:rPr lang="cs-CZ" sz="3600" dirty="0"/>
              <a:t>Mikroskopem </a:t>
            </a:r>
          </a:p>
        </p:txBody>
      </p:sp>
      <p:sp>
        <p:nvSpPr>
          <p:cNvPr id="2061" name="Graphic 14">
            <a:extLst>
              <a:ext uri="{FF2B5EF4-FFF2-40B4-BE49-F238E27FC236}">
                <a16:creationId xmlns:a16="http://schemas.microsoft.com/office/drawing/2014/main" id="{30FF6FEE-5B11-4DDB-8635-80A97984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35427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Výsledek obrázku pro buňky pod mikroskopem">
            <a:extLst>
              <a:ext uri="{FF2B5EF4-FFF2-40B4-BE49-F238E27FC236}">
                <a16:creationId xmlns:a16="http://schemas.microsoft.com/office/drawing/2014/main" id="{1ED8E7D7-C0D2-4EA8-947B-45581C5CD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6932702" y="914399"/>
            <a:ext cx="5072883" cy="50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Graphic 14">
            <a:extLst>
              <a:ext uri="{FF2B5EF4-FFF2-40B4-BE49-F238E27FC236}">
                <a16:creationId xmlns:a16="http://schemas.microsoft.com/office/drawing/2014/main" id="{3FC17EEC-4CD0-4DC1-B288-2DCB95E83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6680579" y="6857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5" name="Graphic 14">
            <a:extLst>
              <a:ext uri="{FF2B5EF4-FFF2-40B4-BE49-F238E27FC236}">
                <a16:creationId xmlns:a16="http://schemas.microsoft.com/office/drawing/2014/main" id="{13678FF0-B18B-4AE8-A7B2-C1E03512B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435427" y="685800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7" name="Graphic 14">
            <a:extLst>
              <a:ext uri="{FF2B5EF4-FFF2-40B4-BE49-F238E27FC236}">
                <a16:creationId xmlns:a16="http://schemas.microsoft.com/office/drawing/2014/main" id="{8831280F-12B7-4928-99BD-E956FDC1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680579" y="3436498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9" name="Graphic 14">
            <a:extLst>
              <a:ext uri="{FF2B5EF4-FFF2-40B4-BE49-F238E27FC236}">
                <a16:creationId xmlns:a16="http://schemas.microsoft.com/office/drawing/2014/main" id="{29C6353F-64ED-4D08-9A61-1E27D8746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435427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F611A8EB-A9A5-412E-B620-0BFA41C6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FFE25-22F9-4C76-931E-87931B01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 fontScale="90000"/>
          </a:bodyPr>
          <a:lstStyle/>
          <a:p>
            <a:r>
              <a:rPr lang="cs-CZ" sz="6000" b="1" dirty="0"/>
              <a:t>Robert </a:t>
            </a:r>
            <a:r>
              <a:rPr lang="cs-CZ" sz="6000" b="1" dirty="0" err="1"/>
              <a:t>Hooke</a:t>
            </a:r>
            <a:br>
              <a:rPr lang="cs-CZ" sz="6000" b="1" dirty="0"/>
            </a:br>
            <a:r>
              <a:rPr lang="cs-CZ" sz="6000" b="1" dirty="0"/>
              <a:t>(1635 – 1703) 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8AE42C-DBC0-C80A-624D-CE70E406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cs-CZ" sz="3600"/>
              <a:t>Anglický přírodovědec </a:t>
            </a:r>
          </a:p>
          <a:p>
            <a:r>
              <a:rPr lang="cs-CZ" sz="3600" dirty="0"/>
              <a:t>V roce 1665 pozoroval řezy korkem </a:t>
            </a:r>
          </a:p>
          <a:p>
            <a:r>
              <a:rPr lang="cs-CZ" sz="3600" dirty="0"/>
              <a:t>Komůrky podobné plástvím nazval BUŇKY </a:t>
            </a:r>
            <a:endParaRPr lang="en-US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36D3A8-A705-C501-F5D2-59AE0661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83" y="1540468"/>
            <a:ext cx="2921866" cy="36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4B3CDE-5506-AE75-DE17-63B42579F405}"/>
              </a:ext>
            </a:extLst>
          </p:cNvPr>
          <p:cNvSpPr txBox="1"/>
          <p:nvPr/>
        </p:nvSpPr>
        <p:spPr>
          <a:xfrm>
            <a:off x="1678193" y="5325035"/>
            <a:ext cx="235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Robert </a:t>
            </a:r>
            <a:r>
              <a:rPr lang="cs-CZ" dirty="0" err="1"/>
              <a:t>Hooke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46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EA945-7AC9-4561-92A8-E8C2CAB5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cs-CZ" dirty="0"/>
              <a:t>Od organismu k buňce 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C352D-BE71-4044-AE05-EE9B1D160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Od </a:t>
            </a:r>
            <a:r>
              <a:rPr lang="en-US" sz="2400" dirty="0" err="1">
                <a:hlinkClick r:id="rId2"/>
              </a:rPr>
              <a:t>organismu</a:t>
            </a:r>
            <a:r>
              <a:rPr lang="en-US" sz="2400" dirty="0">
                <a:hlinkClick r:id="rId2"/>
              </a:rPr>
              <a:t> k </a:t>
            </a:r>
            <a:r>
              <a:rPr lang="en-US" sz="2400" dirty="0" err="1">
                <a:hlinkClick r:id="rId2"/>
              </a:rPr>
              <a:t>buňce</a:t>
            </a:r>
            <a:r>
              <a:rPr lang="en-US" sz="2400" dirty="0">
                <a:hlinkClick r:id="rId2"/>
              </a:rPr>
              <a:t> a </a:t>
            </a:r>
            <a:r>
              <a:rPr lang="en-US" sz="2400" dirty="0" err="1">
                <a:hlinkClick r:id="rId2"/>
              </a:rPr>
              <a:t>zpět</a:t>
            </a:r>
            <a:r>
              <a:rPr lang="en-US" sz="2400" dirty="0">
                <a:hlinkClick r:id="rId2"/>
              </a:rPr>
              <a:t> - pro </a:t>
            </a:r>
            <a:r>
              <a:rPr lang="en-US" sz="2400" dirty="0" err="1">
                <a:hlinkClick r:id="rId2"/>
              </a:rPr>
              <a:t>žáky</a:t>
            </a:r>
            <a:r>
              <a:rPr lang="en-US" sz="2400" dirty="0">
                <a:hlinkClick r:id="rId2"/>
              </a:rPr>
              <a:t> ZŠ – YouTube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Český přírodovědec Jan Evangelista Purkyně (1787 – 1869) vyslovil názor, že stavba rostlin a živočichů je shodná, ale tento objev více nerozpracoval. </a:t>
            </a:r>
          </a:p>
        </p:txBody>
      </p:sp>
      <p:pic>
        <p:nvPicPr>
          <p:cNvPr id="1028" name="Picture 4" descr="Jan Evangelista Purkyně (1856)">
            <a:extLst>
              <a:ext uri="{FF2B5EF4-FFF2-40B4-BE49-F238E27FC236}">
                <a16:creationId xmlns:a16="http://schemas.microsoft.com/office/drawing/2014/main" id="{056901BC-01E2-6692-D000-00F899E1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07" y="1265406"/>
            <a:ext cx="2943078" cy="3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7D269FF-B62F-AB8D-C7CC-C0A47C8C33A9}"/>
              </a:ext>
            </a:extLst>
          </p:cNvPr>
          <p:cNvSpPr txBox="1"/>
          <p:nvPr/>
        </p:nvSpPr>
        <p:spPr>
          <a:xfrm>
            <a:off x="1995021" y="5303520"/>
            <a:ext cx="294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Jan Evangelista Purkyně</a:t>
            </a:r>
          </a:p>
        </p:txBody>
      </p:sp>
    </p:spTree>
    <p:extLst>
      <p:ext uri="{BB962C8B-B14F-4D97-AF65-F5344CB8AC3E}">
        <p14:creationId xmlns:p14="http://schemas.microsoft.com/office/powerpoint/2010/main" val="33812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D13ED-E880-4890-B7F4-D33E0F17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15"/>
            <a:ext cx="10515600" cy="956178"/>
          </a:xfrm>
        </p:spPr>
        <p:txBody>
          <a:bodyPr/>
          <a:lstStyle/>
          <a:p>
            <a:pPr algn="ctr"/>
            <a:r>
              <a:rPr lang="cs-CZ" dirty="0"/>
              <a:t>Živočišná vs. rostlinná buňka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E78E0-BEC7-4985-8E4C-9D46AF51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13F9AC-1929-52B1-6C5C-B054441F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918" y="1183341"/>
            <a:ext cx="8816149" cy="54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F0FC35-3AAD-4395-AE3B-209DE0B5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Projevy života buňky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0E6F3-1A16-4CA7-8E5C-56AFC3F7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643190"/>
            <a:ext cx="5702784" cy="4605213"/>
          </a:xfrm>
        </p:spPr>
        <p:txBody>
          <a:bodyPr>
            <a:noAutofit/>
          </a:bodyPr>
          <a:lstStyle/>
          <a:p>
            <a:r>
              <a:rPr lang="cs-CZ" dirty="0"/>
              <a:t>Přijímá živiny a kyslík</a:t>
            </a:r>
          </a:p>
          <a:p>
            <a:r>
              <a:rPr lang="cs-CZ" dirty="0"/>
              <a:t>Přijaté látky přeměňuje a některé vylučuje </a:t>
            </a:r>
          </a:p>
          <a:p>
            <a:r>
              <a:rPr lang="cs-CZ" dirty="0"/>
              <a:t>Roste a vyvíjí se </a:t>
            </a:r>
          </a:p>
          <a:p>
            <a:r>
              <a:rPr lang="cs-CZ" dirty="0"/>
              <a:t>Přijímá podněty </a:t>
            </a:r>
          </a:p>
          <a:p>
            <a:r>
              <a:rPr lang="cs-CZ" dirty="0"/>
              <a:t>Pohybuje se </a:t>
            </a:r>
          </a:p>
          <a:p>
            <a:r>
              <a:rPr lang="cs-CZ" dirty="0"/>
              <a:t>Rozmnožuje se DĚLENÍM – nejprve se rozdělí jádro  - pak 2 stejné „</a:t>
            </a:r>
            <a:r>
              <a:rPr lang="cs-CZ" dirty="0" err="1"/>
              <a:t>dceřinné</a:t>
            </a:r>
            <a:r>
              <a:rPr lang="cs-CZ" dirty="0"/>
              <a:t>“ buňky = Mitóza</a:t>
            </a:r>
          </a:p>
        </p:txBody>
      </p:sp>
      <p:pic>
        <p:nvPicPr>
          <p:cNvPr id="1026" name="Picture 2" descr="Procesní dělení buňky fototapeta • fototapety amitóza, meiosis, mitosis |  myloview.cz">
            <a:extLst>
              <a:ext uri="{FF2B5EF4-FFF2-40B4-BE49-F238E27FC236}">
                <a16:creationId xmlns:a16="http://schemas.microsoft.com/office/drawing/2014/main" id="{E489728F-54ED-4848-B3C9-FD1AD47C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9818" y="2184914"/>
            <a:ext cx="4547602" cy="37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6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A1764-DB8A-4BC8-88B0-0C6FFA820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311336"/>
            <a:ext cx="11705216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Jednobuněčné a mnohobuněčné organismy, buňka – zápis z hodiny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5FF10-6467-4EF9-9862-9D2F73BB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" y="1825624"/>
            <a:ext cx="12156141" cy="4905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/>
              <a:t>Základní stavební jednotkou všech organismů je </a:t>
            </a:r>
            <a:r>
              <a:rPr lang="cs-CZ" sz="3600" b="1" dirty="0"/>
              <a:t>buňka.</a:t>
            </a:r>
          </a:p>
          <a:p>
            <a:pPr marL="0" indent="0" algn="ctr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ORGANISMY</a:t>
            </a:r>
          </a:p>
          <a:p>
            <a:pPr marL="0" indent="0">
              <a:buNone/>
            </a:pPr>
            <a:r>
              <a:rPr lang="cs-CZ" sz="3600" dirty="0"/>
              <a:t>= Jednobuněčné (bakterie, prvoci) a mnohobuněčné (rostliny, živočichové a houby)</a:t>
            </a:r>
          </a:p>
          <a:p>
            <a:pPr marL="0" indent="0">
              <a:buNone/>
            </a:pPr>
            <a:r>
              <a:rPr lang="cs-CZ" sz="3600" dirty="0"/>
              <a:t>živočišné </a:t>
            </a:r>
            <a:r>
              <a:rPr lang="cs-CZ" sz="3600" b="1" dirty="0"/>
              <a:t>buňky</a:t>
            </a:r>
            <a:r>
              <a:rPr lang="cs-CZ" sz="3600" dirty="0"/>
              <a:t> →</a:t>
            </a:r>
            <a:r>
              <a:rPr lang="cs-CZ" sz="3600" b="1" dirty="0"/>
              <a:t> tkáně </a:t>
            </a:r>
            <a:r>
              <a:rPr lang="cs-CZ" sz="3600" dirty="0"/>
              <a:t> →</a:t>
            </a:r>
            <a:r>
              <a:rPr lang="cs-CZ" sz="3600" b="1" dirty="0"/>
              <a:t> orgány </a:t>
            </a:r>
            <a:r>
              <a:rPr lang="cs-CZ" sz="3600" dirty="0"/>
              <a:t>→ orgánová soustava = živočich</a:t>
            </a:r>
            <a:endParaRPr lang="cs-CZ" sz="3600" b="1" dirty="0"/>
          </a:p>
          <a:p>
            <a:pPr marL="0" indent="0">
              <a:buNone/>
            </a:pPr>
            <a:r>
              <a:rPr lang="cs-CZ" sz="3600" dirty="0"/>
              <a:t>rostlinné </a:t>
            </a:r>
            <a:r>
              <a:rPr lang="cs-CZ" sz="3600" b="1" dirty="0"/>
              <a:t>buňky </a:t>
            </a:r>
            <a:r>
              <a:rPr lang="cs-CZ" sz="3600" dirty="0"/>
              <a:t>→</a:t>
            </a:r>
            <a:r>
              <a:rPr lang="cs-CZ" sz="3600" b="1" dirty="0"/>
              <a:t> pletiva </a:t>
            </a:r>
            <a:r>
              <a:rPr lang="cs-CZ" sz="3600" dirty="0"/>
              <a:t>→ </a:t>
            </a:r>
            <a:r>
              <a:rPr lang="cs-CZ" sz="3600" b="1" dirty="0"/>
              <a:t>orgány</a:t>
            </a:r>
            <a:r>
              <a:rPr lang="cs-CZ" sz="3600" dirty="0"/>
              <a:t> → orgánová soustava = rostlina</a:t>
            </a:r>
          </a:p>
        </p:txBody>
      </p:sp>
    </p:spTree>
    <p:extLst>
      <p:ext uri="{BB962C8B-B14F-4D97-AF65-F5344CB8AC3E}">
        <p14:creationId xmlns:p14="http://schemas.microsoft.com/office/powerpoint/2010/main" val="5504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C1CC0-497F-FB74-AD2F-64CD9D3F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Živočišná buňka			Rostlinná buňka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FB2C992-515D-AA16-FAEB-705F32C5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93" y="2350507"/>
            <a:ext cx="2972215" cy="35628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73C45A-A14F-2DC6-9651-5C351D72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46" y="2115987"/>
            <a:ext cx="2200582" cy="348663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B681657-A92A-F4A4-128A-78EEC1483D90}"/>
              </a:ext>
            </a:extLst>
          </p:cNvPr>
          <p:cNvSpPr txBox="1"/>
          <p:nvPr/>
        </p:nvSpPr>
        <p:spPr>
          <a:xfrm>
            <a:off x="2377437" y="5602624"/>
            <a:ext cx="114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jádro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821A709-EFD5-7F98-F354-916ECCFD6777}"/>
              </a:ext>
            </a:extLst>
          </p:cNvPr>
          <p:cNvSpPr txBox="1"/>
          <p:nvPr/>
        </p:nvSpPr>
        <p:spPr>
          <a:xfrm>
            <a:off x="6725329" y="4862139"/>
            <a:ext cx="114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jádro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FF96EA9-FCE4-0B34-9A9F-A262ED307778}"/>
              </a:ext>
            </a:extLst>
          </p:cNvPr>
          <p:cNvSpPr txBox="1"/>
          <p:nvPr/>
        </p:nvSpPr>
        <p:spPr>
          <a:xfrm>
            <a:off x="860609" y="2065839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mitochondrie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5ECEFE3-4197-703B-096D-B707C934C86C}"/>
              </a:ext>
            </a:extLst>
          </p:cNvPr>
          <p:cNvSpPr txBox="1"/>
          <p:nvPr/>
        </p:nvSpPr>
        <p:spPr>
          <a:xfrm>
            <a:off x="5828618" y="3108240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mitochondrie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E21727B-A212-B9C3-A97B-BF985787DE10}"/>
              </a:ext>
            </a:extLst>
          </p:cNvPr>
          <p:cNvSpPr txBox="1"/>
          <p:nvPr/>
        </p:nvSpPr>
        <p:spPr>
          <a:xfrm>
            <a:off x="3517173" y="5417958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cytoplasma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5AF21B-4F76-0B6E-4AFE-AABFE9D229FB}"/>
              </a:ext>
            </a:extLst>
          </p:cNvPr>
          <p:cNvSpPr txBox="1"/>
          <p:nvPr/>
        </p:nvSpPr>
        <p:spPr>
          <a:xfrm>
            <a:off x="6902909" y="1927339"/>
            <a:ext cx="15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plasmatická membrána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7213C27-7290-CCD7-448B-524247B57C8A}"/>
              </a:ext>
            </a:extLst>
          </p:cNvPr>
          <p:cNvSpPr txBox="1"/>
          <p:nvPr/>
        </p:nvSpPr>
        <p:spPr>
          <a:xfrm>
            <a:off x="9909259" y="3173486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vakuola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B406A12-B56B-17F4-19E1-84E6F12A1329}"/>
              </a:ext>
            </a:extLst>
          </p:cNvPr>
          <p:cNvSpPr txBox="1"/>
          <p:nvPr/>
        </p:nvSpPr>
        <p:spPr>
          <a:xfrm>
            <a:off x="3881024" y="2084946"/>
            <a:ext cx="185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endoplasmatické retikulum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75C34EF-52D0-109A-8674-8175B45BC4BF}"/>
              </a:ext>
            </a:extLst>
          </p:cNvPr>
          <p:cNvSpPr txBox="1"/>
          <p:nvPr/>
        </p:nvSpPr>
        <p:spPr>
          <a:xfrm>
            <a:off x="740232" y="5140959"/>
            <a:ext cx="15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plasmatická membrána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34AED55-C731-E549-7D24-D6A2257DD0C3}"/>
              </a:ext>
            </a:extLst>
          </p:cNvPr>
          <p:cNvSpPr txBox="1"/>
          <p:nvPr/>
        </p:nvSpPr>
        <p:spPr>
          <a:xfrm>
            <a:off x="9602146" y="2144335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buněčná stěna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904B10E-5063-5662-CCA0-1A74712FB0E8}"/>
              </a:ext>
            </a:extLst>
          </p:cNvPr>
          <p:cNvSpPr txBox="1"/>
          <p:nvPr/>
        </p:nvSpPr>
        <p:spPr>
          <a:xfrm>
            <a:off x="6608359" y="5803776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chloroplast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129BDE2-9041-51CA-F05A-BAFFE020E70F}"/>
              </a:ext>
            </a:extLst>
          </p:cNvPr>
          <p:cNvSpPr txBox="1"/>
          <p:nvPr/>
        </p:nvSpPr>
        <p:spPr>
          <a:xfrm>
            <a:off x="8743380" y="5934860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Golgiho aparát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5707893-14FE-CA87-94B2-7FD59574BA4F}"/>
              </a:ext>
            </a:extLst>
          </p:cNvPr>
          <p:cNvSpPr txBox="1"/>
          <p:nvPr/>
        </p:nvSpPr>
        <p:spPr>
          <a:xfrm>
            <a:off x="9779726" y="5094792"/>
            <a:ext cx="15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cytoplasma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7316B11-2E8D-A6D3-69AE-1F028D2C61F4}"/>
              </a:ext>
            </a:extLst>
          </p:cNvPr>
          <p:cNvSpPr txBox="1"/>
          <p:nvPr/>
        </p:nvSpPr>
        <p:spPr>
          <a:xfrm>
            <a:off x="5797351" y="3868833"/>
            <a:ext cx="185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endoplasmatické retikulum</a:t>
            </a:r>
          </a:p>
        </p:txBody>
      </p:sp>
    </p:spTree>
    <p:extLst>
      <p:ext uri="{BB962C8B-B14F-4D97-AF65-F5344CB8AC3E}">
        <p14:creationId xmlns:p14="http://schemas.microsoft.com/office/powerpoint/2010/main" val="34872820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227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 Medium</vt:lpstr>
      <vt:lpstr>Motiv Office</vt:lpstr>
      <vt:lpstr>Buňka, jednobuněčné a mnohobuněčné organismy</vt:lpstr>
      <vt:lpstr>Co je to buňka?</vt:lpstr>
      <vt:lpstr>Čím pozorujeme buňky?</vt:lpstr>
      <vt:lpstr>Robert Hooke (1635 – 1703) </vt:lpstr>
      <vt:lpstr>Od organismu k buňce </vt:lpstr>
      <vt:lpstr>Živočišná vs. rostlinná buňka</vt:lpstr>
      <vt:lpstr>Projevy života buňky </vt:lpstr>
      <vt:lpstr>Jednobuněčné a mnohobuněčné organismy, buňka – zápis z hodiny </vt:lpstr>
      <vt:lpstr>Živočišná buňka   Rostlinná buňka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Buňka</dc:title>
  <dc:creator>Benešová, Vendula</dc:creator>
  <cp:lastModifiedBy>Čermáková, Anna</cp:lastModifiedBy>
  <cp:revision>14</cp:revision>
  <dcterms:created xsi:type="dcterms:W3CDTF">2022-12-05T09:05:55Z</dcterms:created>
  <dcterms:modified xsi:type="dcterms:W3CDTF">2024-10-23T05:47:55Z</dcterms:modified>
</cp:coreProperties>
</file>