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62" y="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71A1-0133-40AF-BC20-E6B2ED69B4F3}" type="datetimeFigureOut">
              <a:rPr lang="cs-CZ" smtClean="0"/>
              <a:t>29.08.2023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C7D41-ACBF-4266-85E4-53C28FCCDC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71A1-0133-40AF-BC20-E6B2ED69B4F3}" type="datetimeFigureOut">
              <a:rPr lang="cs-CZ" smtClean="0"/>
              <a:t>29.08.2023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C7D41-ACBF-4266-85E4-53C28FCCDC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71A1-0133-40AF-BC20-E6B2ED69B4F3}" type="datetimeFigureOut">
              <a:rPr lang="cs-CZ" smtClean="0"/>
              <a:t>29.08.2023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C7D41-ACBF-4266-85E4-53C28FCCDC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71A1-0133-40AF-BC20-E6B2ED69B4F3}" type="datetimeFigureOut">
              <a:rPr lang="cs-CZ" smtClean="0"/>
              <a:t>29.08.2023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C7D41-ACBF-4266-85E4-53C28FCCDC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71A1-0133-40AF-BC20-E6B2ED69B4F3}" type="datetimeFigureOut">
              <a:rPr lang="cs-CZ" smtClean="0"/>
              <a:t>29.08.2023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C7D41-ACBF-4266-85E4-53C28FCCDC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71A1-0133-40AF-BC20-E6B2ED69B4F3}" type="datetimeFigureOut">
              <a:rPr lang="cs-CZ" smtClean="0"/>
              <a:t>29.08.2023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C7D41-ACBF-4266-85E4-53C28FCCDC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71A1-0133-40AF-BC20-E6B2ED69B4F3}" type="datetimeFigureOut">
              <a:rPr lang="cs-CZ" smtClean="0"/>
              <a:t>29.08.2023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C7D41-ACBF-4266-85E4-53C28FCCDC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71A1-0133-40AF-BC20-E6B2ED69B4F3}" type="datetimeFigureOut">
              <a:rPr lang="cs-CZ" smtClean="0"/>
              <a:t>29.08.2023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C7D41-ACBF-4266-85E4-53C28FCCDC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71A1-0133-40AF-BC20-E6B2ED69B4F3}" type="datetimeFigureOut">
              <a:rPr lang="cs-CZ" smtClean="0"/>
              <a:t>29.08.2023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C7D41-ACBF-4266-85E4-53C28FCCDC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71A1-0133-40AF-BC20-E6B2ED69B4F3}" type="datetimeFigureOut">
              <a:rPr lang="cs-CZ" smtClean="0"/>
              <a:t>29.08.2023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C7D41-ACBF-4266-85E4-53C28FCCDC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71A1-0133-40AF-BC20-E6B2ED69B4F3}" type="datetimeFigureOut">
              <a:rPr lang="cs-CZ" smtClean="0"/>
              <a:t>29.08.2023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C7D41-ACBF-4266-85E4-53C28FCCDC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271A1-0133-40AF-BC20-E6B2ED69B4F3}" type="datetimeFigureOut">
              <a:rPr lang="cs-CZ" smtClean="0"/>
              <a:t>29.08.2023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C7D41-ACBF-4266-85E4-53C28FCCDC5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"/>
            <a:ext cx="7772400" cy="620688"/>
          </a:xfrm>
        </p:spPr>
        <p:txBody>
          <a:bodyPr>
            <a:normAutofit/>
          </a:bodyPr>
          <a:lstStyle/>
          <a:p>
            <a:r>
              <a:rPr lang="cs-CZ" sz="3200" dirty="0"/>
              <a:t>34.  </a:t>
            </a:r>
            <a:r>
              <a:rPr lang="cs-CZ" sz="3200" u="sng"/>
              <a:t>Významné </a:t>
            </a:r>
            <a:r>
              <a:rPr lang="cs-CZ" sz="3200" u="sng" dirty="0"/>
              <a:t>oxidy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504" y="620689"/>
            <a:ext cx="9144000" cy="6237312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>
                <a:solidFill>
                  <a:srgbClr val="7030A0"/>
                </a:solidFill>
              </a:rPr>
              <a:t>OXID UHLIČITÝ</a:t>
            </a:r>
            <a:r>
              <a:rPr lang="cs-CZ" sz="2800" dirty="0">
                <a:solidFill>
                  <a:schemeClr val="tx1"/>
                </a:solidFill>
              </a:rPr>
              <a:t> (</a:t>
            </a:r>
            <a:r>
              <a:rPr lang="cs-CZ" sz="2800" b="1" i="1" dirty="0">
                <a:solidFill>
                  <a:schemeClr val="tx1"/>
                </a:solidFill>
                <a:latin typeface="Cambria" panose="02040503050406030204" pitchFamily="18" charset="0"/>
              </a:rPr>
              <a:t>CO</a:t>
            </a:r>
            <a:r>
              <a:rPr lang="cs-CZ" sz="2800" b="1" i="1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</a:rPr>
              <a:t>)</a:t>
            </a:r>
          </a:p>
          <a:p>
            <a:pPr algn="l">
              <a:buFontTx/>
              <a:buChar char="-"/>
            </a:pPr>
            <a:r>
              <a:rPr lang="cs-CZ" sz="2800" dirty="0">
                <a:solidFill>
                  <a:schemeClr val="tx1"/>
                </a:solidFill>
              </a:rPr>
              <a:t> bezbarvý plyn, nedýchatelný, těžší než vzduch</a:t>
            </a:r>
          </a:p>
          <a:p>
            <a:pPr algn="l">
              <a:buFontTx/>
              <a:buChar char="-"/>
            </a:pPr>
            <a:r>
              <a:rPr lang="cs-CZ" sz="2800" dirty="0">
                <a:solidFill>
                  <a:schemeClr val="tx1"/>
                </a:solidFill>
              </a:rPr>
              <a:t> vzniká při dýchání, při hoření paliv</a:t>
            </a:r>
          </a:p>
          <a:p>
            <a:pPr algn="l">
              <a:buFontTx/>
              <a:buChar char="-"/>
            </a:pPr>
            <a:r>
              <a:rPr lang="cs-CZ" sz="2800" dirty="0">
                <a:solidFill>
                  <a:schemeClr val="tx1"/>
                </a:solidFill>
              </a:rPr>
              <a:t> přirozeně se z atmosféry odstraňuje při fotosyntéze rostlin</a:t>
            </a:r>
          </a:p>
          <a:p>
            <a:pPr algn="l">
              <a:buFontTx/>
              <a:buChar char="-"/>
            </a:pPr>
            <a:r>
              <a:rPr lang="cs-CZ" sz="2800" dirty="0">
                <a:solidFill>
                  <a:schemeClr val="tx1"/>
                </a:solidFill>
              </a:rPr>
              <a:t> působením člověka porušena rovnováha → </a:t>
            </a:r>
            <a:r>
              <a:rPr lang="cs-CZ" sz="2800" b="1" dirty="0">
                <a:solidFill>
                  <a:srgbClr val="FF0000"/>
                </a:solidFill>
              </a:rPr>
              <a:t>skleníkový efekt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</a:rPr>
              <a:t>- využití: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	</a:t>
            </a:r>
            <a:r>
              <a:rPr lang="cs-CZ" sz="1800" dirty="0">
                <a:solidFill>
                  <a:schemeClr val="tx1"/>
                </a:solidFill>
              </a:rPr>
              <a:t>•</a:t>
            </a:r>
            <a:r>
              <a:rPr lang="cs-CZ" sz="2800" dirty="0">
                <a:solidFill>
                  <a:schemeClr val="tx1"/>
                </a:solidFill>
              </a:rPr>
              <a:t> sycení nápojů (E 290)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	</a:t>
            </a:r>
            <a:r>
              <a:rPr lang="cs-CZ" sz="1800" dirty="0">
                <a:solidFill>
                  <a:prstClr val="black"/>
                </a:solidFill>
              </a:rPr>
              <a:t>•</a:t>
            </a:r>
            <a:r>
              <a:rPr lang="cs-CZ" sz="2800" dirty="0">
                <a:solidFill>
                  <a:schemeClr val="tx1"/>
                </a:solidFill>
              </a:rPr>
              <a:t> náplň hasicích přístrojů a sprejů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	</a:t>
            </a:r>
            <a:r>
              <a:rPr lang="cs-CZ" sz="1800" dirty="0">
                <a:solidFill>
                  <a:prstClr val="black"/>
                </a:solidFill>
              </a:rPr>
              <a:t>•</a:t>
            </a:r>
            <a:r>
              <a:rPr lang="cs-CZ" sz="2800" dirty="0">
                <a:solidFill>
                  <a:schemeClr val="tx1"/>
                </a:solidFill>
              </a:rPr>
              <a:t> suchý led (pevné skup. 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CO</a:t>
            </a:r>
            <a:r>
              <a:rPr lang="cs-CZ" sz="2800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</a:rPr>
              <a:t>) - chlazení </a:t>
            </a:r>
          </a:p>
          <a:p>
            <a:pPr algn="l"/>
            <a:r>
              <a:rPr lang="cs-CZ" sz="1400" b="1" dirty="0">
                <a:solidFill>
                  <a:srgbClr val="7030A0"/>
                </a:solidFill>
              </a:rPr>
              <a:t> </a:t>
            </a:r>
            <a:br>
              <a:rPr lang="cs-CZ" sz="2800" b="1" dirty="0">
                <a:solidFill>
                  <a:srgbClr val="7030A0"/>
                </a:solidFill>
              </a:rPr>
            </a:br>
            <a:r>
              <a:rPr lang="cs-CZ" sz="2800" b="1" dirty="0">
                <a:solidFill>
                  <a:srgbClr val="7030A0"/>
                </a:solidFill>
              </a:rPr>
              <a:t>OXID UHELNATÝ </a:t>
            </a:r>
            <a:r>
              <a:rPr lang="cs-CZ" sz="2800" b="1" dirty="0">
                <a:solidFill>
                  <a:schemeClr val="tx1"/>
                </a:solidFill>
              </a:rPr>
              <a:t>(</a:t>
            </a:r>
            <a:r>
              <a:rPr lang="cs-CZ" sz="2800" b="1" i="1" dirty="0">
                <a:solidFill>
                  <a:schemeClr val="tx1"/>
                </a:solidFill>
                <a:latin typeface="Cambria" panose="02040503050406030204" pitchFamily="18" charset="0"/>
              </a:rPr>
              <a:t>CO</a:t>
            </a:r>
            <a:r>
              <a:rPr lang="cs-CZ" sz="2800" b="1" dirty="0">
                <a:solidFill>
                  <a:schemeClr val="tx1"/>
                </a:solidFill>
              </a:rPr>
              <a:t>)</a:t>
            </a:r>
            <a:br>
              <a:rPr lang="cs-CZ" sz="2800" b="1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- bezbarvý plyn, velmi jedovatý  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- vzniká  hořením (výfukové plyny, cigaretový kouř, …)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dirty="0"/>
              <a:t> 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7030A0"/>
                </a:solidFill>
              </a:rPr>
              <a:t>OXID SIŘIČITÝ </a:t>
            </a:r>
            <a:r>
              <a:rPr lang="cs-CZ" sz="2800" dirty="0"/>
              <a:t>(</a:t>
            </a:r>
            <a:r>
              <a:rPr lang="cs-CZ" sz="2800" b="1" i="1" dirty="0">
                <a:latin typeface="Cambria" panose="02040503050406030204" pitchFamily="18" charset="0"/>
              </a:rPr>
              <a:t>SO</a:t>
            </a:r>
            <a:r>
              <a:rPr lang="cs-CZ" sz="2800" b="1" i="1" baseline="-25000" dirty="0">
                <a:latin typeface="Cambria" panose="02040503050406030204" pitchFamily="18" charset="0"/>
              </a:rPr>
              <a:t>2</a:t>
            </a:r>
            <a:r>
              <a:rPr lang="cs-CZ" sz="2800" dirty="0"/>
              <a:t>)</a:t>
            </a:r>
            <a:br>
              <a:rPr lang="cs-CZ" sz="2800" dirty="0"/>
            </a:br>
            <a:r>
              <a:rPr lang="cs-CZ" sz="2800" dirty="0"/>
              <a:t>- bezbarvý plyn, zapáchá, je jedovatý, je příčinou kyselých </a:t>
            </a:r>
            <a:br>
              <a:rPr lang="cs-CZ" sz="2800" dirty="0"/>
            </a:br>
            <a:r>
              <a:rPr lang="cs-CZ" sz="2800" dirty="0"/>
              <a:t>  dešťů </a:t>
            </a:r>
            <a:br>
              <a:rPr lang="cs-CZ" sz="2800" dirty="0"/>
            </a:br>
            <a:r>
              <a:rPr lang="cs-CZ" sz="2800" b="1" dirty="0"/>
              <a:t>- </a:t>
            </a:r>
            <a:r>
              <a:rPr lang="cs-CZ" sz="2800" dirty="0"/>
              <a:t>vzniká</a:t>
            </a:r>
            <a:r>
              <a:rPr lang="cs-CZ" sz="2800" b="1" dirty="0"/>
              <a:t> </a:t>
            </a:r>
            <a:r>
              <a:rPr lang="cs-CZ" sz="2800" dirty="0"/>
              <a:t>při hoření paliv se sírou (hnědé uhlí - tep. elektrárny)</a:t>
            </a:r>
            <a:br>
              <a:rPr lang="cs-CZ" sz="2800" dirty="0"/>
            </a:br>
            <a:r>
              <a:rPr lang="cs-CZ" sz="2800" b="1" dirty="0"/>
              <a:t>- </a:t>
            </a:r>
            <a:r>
              <a:rPr lang="cs-CZ" sz="2800" dirty="0"/>
              <a:t>užití: - výroba papíru, bělení, dezinfekce (síření sudů), </a:t>
            </a:r>
            <a:br>
              <a:rPr lang="cs-CZ" sz="2800" dirty="0"/>
            </a:br>
            <a:r>
              <a:rPr lang="cs-CZ" sz="2800" dirty="0"/>
              <a:t>               konzervační látka E 220</a:t>
            </a:r>
            <a:br>
              <a:rPr lang="cs-CZ" sz="2800" dirty="0"/>
            </a:br>
            <a:br>
              <a:rPr lang="cs-CZ" sz="2800" dirty="0"/>
            </a:br>
            <a:r>
              <a:rPr lang="cs-CZ" sz="2800" b="1" dirty="0">
                <a:solidFill>
                  <a:srgbClr val="7030A0"/>
                </a:solidFill>
              </a:rPr>
              <a:t>OXIDY DUSÍKU</a:t>
            </a:r>
          </a:p>
          <a:p>
            <a:pPr marL="0" indent="0">
              <a:buNone/>
            </a:pPr>
            <a:r>
              <a:rPr lang="cs-CZ" sz="2800" b="1" dirty="0"/>
              <a:t>Oxid dusnatý </a:t>
            </a:r>
            <a:r>
              <a:rPr lang="cs-CZ" sz="2800" b="1" i="1" dirty="0">
                <a:latin typeface="Cambria" panose="02040503050406030204" pitchFamily="18" charset="0"/>
              </a:rPr>
              <a:t>NO</a:t>
            </a:r>
            <a:r>
              <a:rPr lang="cs-CZ" sz="2800" dirty="0"/>
              <a:t> – bezbarvý plyn</a:t>
            </a:r>
          </a:p>
          <a:p>
            <a:pPr marL="0" indent="0">
              <a:buNone/>
            </a:pPr>
            <a:r>
              <a:rPr lang="cs-CZ" sz="2800" b="1" dirty="0"/>
              <a:t>Oxid dusičitý </a:t>
            </a:r>
            <a:r>
              <a:rPr lang="cs-CZ" sz="2800" b="1" i="1" dirty="0">
                <a:latin typeface="Cambria" panose="02040503050406030204" pitchFamily="18" charset="0"/>
              </a:rPr>
              <a:t>NO</a:t>
            </a:r>
            <a:r>
              <a:rPr lang="cs-CZ" sz="2800" b="1" i="1" baseline="-25000" dirty="0">
                <a:latin typeface="Cambria" panose="02040503050406030204" pitchFamily="18" charset="0"/>
              </a:rPr>
              <a:t>2</a:t>
            </a:r>
            <a:r>
              <a:rPr lang="cs-CZ" sz="2800" dirty="0"/>
              <a:t> – hnědočervený, jedovatý plyn</a:t>
            </a:r>
          </a:p>
          <a:p>
            <a:pPr marL="0" indent="0">
              <a:buNone/>
            </a:pPr>
            <a:r>
              <a:rPr lang="cs-CZ" sz="2800" dirty="0"/>
              <a:t>- jsou příčinou kyselých dešťů</a:t>
            </a:r>
          </a:p>
          <a:p>
            <a:pPr marL="0" indent="0">
              <a:buNone/>
            </a:pPr>
            <a:r>
              <a:rPr lang="cs-CZ" sz="2800" dirty="0"/>
              <a:t>- vznikají např. při činnosti spalovacích motorů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12307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192</Words>
  <Application>Microsoft Office PowerPoint</Application>
  <PresentationFormat>Předvádění na obrazovce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Cambria</vt:lpstr>
      <vt:lpstr>Motiv sady Office</vt:lpstr>
      <vt:lpstr>34.  Významné oxidy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7.2 Některé významné oxidy</dc:title>
  <dc:creator>Petra Jonášová</dc:creator>
  <cp:lastModifiedBy>Čermáková, Anna</cp:lastModifiedBy>
  <cp:revision>17</cp:revision>
  <dcterms:created xsi:type="dcterms:W3CDTF">2014-04-07T16:00:38Z</dcterms:created>
  <dcterms:modified xsi:type="dcterms:W3CDTF">2023-08-29T09:55:27Z</dcterms:modified>
</cp:coreProperties>
</file>