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642EC-F050-4F81-B320-C660E38CECC8}" type="datetimeFigureOut">
              <a:rPr lang="cs-CZ" smtClean="0"/>
              <a:t>27.03.2025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19C37-063E-49AD-B80E-80C1A571E7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4625"/>
            <a:ext cx="7772400" cy="720080"/>
          </a:xfrm>
        </p:spPr>
        <p:txBody>
          <a:bodyPr>
            <a:normAutofit/>
          </a:bodyPr>
          <a:lstStyle/>
          <a:p>
            <a:r>
              <a:rPr lang="cs-CZ" sz="3600" dirty="0"/>
              <a:t>32. </a:t>
            </a:r>
            <a:r>
              <a:rPr lang="cs-CZ" sz="3600" b="1" u="sng" dirty="0"/>
              <a:t>Významné halogenidy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496" y="764705"/>
            <a:ext cx="9145016" cy="6048671"/>
          </a:xfrm>
        </p:spPr>
        <p:txBody>
          <a:bodyPr>
            <a:normAutofit fontScale="92500"/>
          </a:bodyPr>
          <a:lstStyle/>
          <a:p>
            <a:pPr algn="l"/>
            <a:r>
              <a:rPr lang="cs-CZ" sz="2800" b="1" dirty="0">
                <a:solidFill>
                  <a:srgbClr val="FF0000"/>
                </a:solidFill>
              </a:rPr>
              <a:t>Chlorid sodný </a:t>
            </a:r>
            <a:r>
              <a:rPr lang="cs-CZ" sz="2800" b="1" i="1" dirty="0" err="1">
                <a:solidFill>
                  <a:srgbClr val="FF0000"/>
                </a:solidFill>
                <a:latin typeface="Cambria" pitchFamily="18" charset="0"/>
              </a:rPr>
              <a:t>NaCl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  - v přírodě se vyskytuje jako nerost halit (sůl kamenná)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- bílá krystalická ve vodě dobře rozpustná látka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- významná složka potravy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- další použití: konzervace potravin, technická sůl, výroba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 chloru, mýdla, … </a:t>
            </a:r>
          </a:p>
          <a:p>
            <a:pPr algn="l"/>
            <a:r>
              <a:rPr lang="cs-CZ" sz="1200" b="1" dirty="0">
                <a:solidFill>
                  <a:srgbClr val="FF0000"/>
                </a:solidFill>
              </a:rPr>
              <a:t> </a:t>
            </a:r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Chlorid draselný </a:t>
            </a:r>
            <a:r>
              <a:rPr lang="cs-CZ" sz="2800" b="1" i="1" dirty="0" err="1">
                <a:solidFill>
                  <a:srgbClr val="FF0000"/>
                </a:solidFill>
                <a:latin typeface="Cambria" pitchFamily="18" charset="0"/>
              </a:rPr>
              <a:t>KCl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  - v přírodě se vyskytuje jako nerost sylvín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- použití: k výrobě hnojiv, v potravinářství jako příměs </a:t>
            </a:r>
            <a:r>
              <a:rPr lang="cs-CZ" sz="2800" dirty="0" err="1">
                <a:solidFill>
                  <a:schemeClr val="tx1"/>
                </a:solidFill>
              </a:rPr>
              <a:t>kuch</a:t>
            </a:r>
            <a:r>
              <a:rPr lang="cs-CZ" sz="2800" dirty="0">
                <a:solidFill>
                  <a:schemeClr val="tx1"/>
                </a:solidFill>
              </a:rPr>
              <a:t>. soli</a:t>
            </a:r>
            <a:endParaRPr lang="cs-CZ" sz="2800" b="1" dirty="0">
              <a:solidFill>
                <a:srgbClr val="FF0000"/>
              </a:solidFill>
            </a:endParaRPr>
          </a:p>
          <a:p>
            <a:pPr algn="l"/>
            <a:r>
              <a:rPr lang="cs-CZ" sz="1200" b="1" dirty="0">
                <a:solidFill>
                  <a:srgbClr val="FF0000"/>
                </a:solidFill>
              </a:rPr>
              <a:t> </a:t>
            </a:r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Fluorid vápenatý </a:t>
            </a:r>
            <a:r>
              <a:rPr lang="cs-CZ" sz="2800" b="1" i="1" dirty="0">
                <a:solidFill>
                  <a:srgbClr val="FF0000"/>
                </a:solidFill>
                <a:latin typeface="Cambria" pitchFamily="18" charset="0"/>
              </a:rPr>
              <a:t>CaF</a:t>
            </a:r>
            <a:r>
              <a:rPr lang="cs-CZ" sz="2800" b="1" i="1" baseline="-25000" dirty="0">
                <a:solidFill>
                  <a:srgbClr val="FF0000"/>
                </a:solidFill>
                <a:latin typeface="Cambria" pitchFamily="18" charset="0"/>
              </a:rPr>
              <a:t>2 </a:t>
            </a:r>
          </a:p>
          <a:p>
            <a:pPr algn="l"/>
            <a:r>
              <a:rPr lang="cs-CZ" sz="2800" b="1" i="1" baseline="-25000" dirty="0">
                <a:solidFill>
                  <a:srgbClr val="FF0000"/>
                </a:solidFill>
                <a:latin typeface="Cambria" pitchFamily="18" charset="0"/>
              </a:rPr>
              <a:t>   </a:t>
            </a:r>
            <a:r>
              <a:rPr lang="cs-CZ" sz="2800" dirty="0">
                <a:solidFill>
                  <a:schemeClr val="tx1"/>
                </a:solidFill>
              </a:rPr>
              <a:t>- v přírodě se vyskytuje jako nerost fluorit (kazivec)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- krystalická látka různé barvy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- použití: výroba teflonu, kyseliny fluorovodíkové</a:t>
            </a:r>
            <a:r>
              <a:rPr lang="cs-CZ" sz="2800">
                <a:solidFill>
                  <a:schemeClr val="tx1"/>
                </a:solidFill>
              </a:rPr>
              <a:t>, tavidlo</a:t>
            </a:r>
            <a:endParaRPr lang="cs-CZ" sz="2800" baseline="-25000" dirty="0">
              <a:solidFill>
                <a:schemeClr val="tx1"/>
              </a:solidFill>
            </a:endParaRPr>
          </a:p>
          <a:p>
            <a:pPr algn="l"/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FC274254-62AB-BE0E-87A3-0F34DEC3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6B241AF0-CA51-D789-2BD5-DEF52042DE27}"/>
              </a:ext>
            </a:extLst>
          </p:cNvPr>
          <p:cNvSpPr txBox="1">
            <a:spLocks/>
          </p:cNvSpPr>
          <p:nvPr/>
        </p:nvSpPr>
        <p:spPr bwMode="auto">
          <a:xfrm>
            <a:off x="454025" y="1165225"/>
            <a:ext cx="8582025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  <a:defRPr/>
            </a:pPr>
            <a:r>
              <a:rPr lang="cs-CZ" dirty="0"/>
              <a:t>Přepište do sešitu názvy halogenidů a napište k nim jejich vzorce: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200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3201FE3-BE79-3D47-BEE8-43C4B65F4C4C}"/>
              </a:ext>
            </a:extLst>
          </p:cNvPr>
          <p:cNvGraphicFramePr>
            <a:graphicFrameLocks noGrp="1"/>
          </p:cNvGraphicFramePr>
          <p:nvPr/>
        </p:nvGraphicFramePr>
        <p:xfrm>
          <a:off x="517525" y="2133600"/>
          <a:ext cx="8172450" cy="42390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8625">
                <a:tc>
                  <a:txBody>
                    <a:bodyPr/>
                    <a:lstStyle/>
                    <a:p>
                      <a:pPr marL="1314450" lvl="2" indent="-51435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cs-CZ" sz="2800" dirty="0"/>
                        <a:t>Bromid stříbrný</a:t>
                      </a:r>
                    </a:p>
                    <a:p>
                      <a:pPr marL="1314450" lvl="2" indent="-51435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cs-CZ" sz="2800" dirty="0"/>
                        <a:t>Fluorid křemičitý</a:t>
                      </a:r>
                    </a:p>
                    <a:p>
                      <a:pPr marL="1314450" lvl="2" indent="-514350">
                        <a:lnSpc>
                          <a:spcPct val="200000"/>
                        </a:lnSpc>
                        <a:buAutoNum type="alphaLcParenR"/>
                      </a:pPr>
                      <a:r>
                        <a:rPr lang="cs-CZ" sz="2800" dirty="0"/>
                        <a:t>Chlorid železnatý</a:t>
                      </a:r>
                    </a:p>
                    <a:p>
                      <a:pPr marL="1314450" marR="0" lvl="2" indent="-51435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2800" dirty="0"/>
                        <a:t>Jodid křemičitý</a:t>
                      </a:r>
                    </a:p>
                    <a:p>
                      <a:pPr marL="1314450" marR="0" lvl="2" indent="-51435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2800" dirty="0"/>
                        <a:t>Chlorid cíničitý</a:t>
                      </a:r>
                    </a:p>
                  </a:txBody>
                  <a:tcPr marL="91441" marR="91441" marT="45688" marB="45688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cs-CZ" sz="2800" dirty="0"/>
                    </a:p>
                  </a:txBody>
                  <a:tcPr marL="91441" marR="91441" marT="45688" marB="4568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5540F88F-93C2-543C-8905-BB5030DEB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73325"/>
            <a:ext cx="165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AgBr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0790703-D5A7-E346-2842-12B389C54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265488"/>
            <a:ext cx="165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SiF</a:t>
            </a:r>
            <a:r>
              <a:rPr lang="cs-CZ" altLang="cs-CZ" sz="2800" baseline="-2500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17F18BD-08F6-CE6A-688A-2289AD0AD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76700"/>
            <a:ext cx="165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FeCl</a:t>
            </a:r>
            <a:r>
              <a:rPr lang="cs-CZ" altLang="cs-CZ" sz="2800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3C3EC83-E67C-06C9-625B-F364EDA5A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964113"/>
            <a:ext cx="165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Si I</a:t>
            </a:r>
            <a:r>
              <a:rPr lang="cs-CZ" altLang="cs-CZ" sz="2800" baseline="-2500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37C34B4-AAED-A711-DD95-53700A29C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725" y="5805488"/>
            <a:ext cx="16557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SnCl</a:t>
            </a:r>
            <a:r>
              <a:rPr lang="cs-CZ" altLang="cs-CZ" sz="2800" baseline="-2500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36A0FBC1-B208-6E11-D752-A7ED55E9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19459" name="Zástupný obsah 2">
            <a:extLst>
              <a:ext uri="{FF2B5EF4-FFF2-40B4-BE49-F238E27FC236}">
                <a16:creationId xmlns:a16="http://schemas.microsoft.com/office/drawing/2014/main" id="{4D2F13C3-61A4-582A-6D61-F3E5C2CF0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2. Přepište do sešitu vzorce halogenidů a napište k nim správné názvy: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FeCl</a:t>
            </a:r>
            <a:r>
              <a:rPr lang="cs-CZ" altLang="cs-CZ" baseline="-25000"/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CuCl</a:t>
            </a:r>
            <a:r>
              <a:rPr lang="cs-CZ" altLang="cs-CZ" baseline="-25000"/>
              <a:t>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KBr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AlF</a:t>
            </a:r>
            <a:r>
              <a:rPr lang="cs-CZ" altLang="cs-CZ" baseline="-25000"/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AgBr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CaF</a:t>
            </a:r>
            <a:r>
              <a:rPr lang="cs-CZ" altLang="cs-CZ" baseline="-25000"/>
              <a:t>2</a:t>
            </a:r>
            <a:endParaRPr lang="cs-CZ" alt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7006ABB-06D5-5153-51D9-57BCF1EB3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2708275"/>
            <a:ext cx="2879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chlorid železitý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6E91234-DE83-7D2C-D19B-0573EA46F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338513"/>
            <a:ext cx="2879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chlorid měďnatý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03C4D4F-CF7B-D8C2-36AA-5A0BDD15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913188"/>
            <a:ext cx="2879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bromid draselný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2E2D974-371D-491C-066E-4A1242FDF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4489450"/>
            <a:ext cx="2879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fluorid hlinitý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DF661F8-741C-4079-DE5C-5D1DD2F80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5013325"/>
            <a:ext cx="28797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bromid stříbrný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8B4C9DF-3D16-4B31-BD41-047D9F3B5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5641975"/>
            <a:ext cx="2879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panose="020B0604020202020204" pitchFamily="34" charset="0"/>
              </a:rPr>
              <a:t>fluorid vápenatý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184</Words>
  <Application>Microsoft Office PowerPoint</Application>
  <PresentationFormat>Předvádění na obrazovce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Motiv sady Office</vt:lpstr>
      <vt:lpstr>32. Významné halogenidy</vt:lpstr>
      <vt:lpstr>ŘEŠENÍ</vt:lpstr>
      <vt:lpstr>ŘEŠENÍ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7.4 Některé významné halogenidy</dc:title>
  <dc:creator>Petra Jonášová</dc:creator>
  <cp:lastModifiedBy>Čermáková, Anna</cp:lastModifiedBy>
  <cp:revision>11</cp:revision>
  <dcterms:created xsi:type="dcterms:W3CDTF">2015-04-20T19:31:14Z</dcterms:created>
  <dcterms:modified xsi:type="dcterms:W3CDTF">2025-03-27T10:15:50Z</dcterms:modified>
</cp:coreProperties>
</file>