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60" r:id="rId3"/>
    <p:sldId id="258" r:id="rId4"/>
    <p:sldId id="261" r:id="rId5"/>
    <p:sldId id="256" r:id="rId6"/>
    <p:sldId id="259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94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DB55B3-7B36-4BA2-958E-A79BB3AC5E07}" type="datetimeFigureOut">
              <a:rPr lang="cs-CZ" smtClean="0"/>
              <a:t>10.02.2025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88E450-B5B1-41D4-9050-369E702F78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5596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88E450-B5B1-41D4-9050-369E702F785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09440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09A49-E3C9-4DBA-88B1-031064009C93}" type="datetimeFigureOut">
              <a:rPr lang="cs-CZ" smtClean="0"/>
              <a:t>10.02.2025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E5CBC-9D70-481A-8CB3-D243EED6E8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2427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09A49-E3C9-4DBA-88B1-031064009C93}" type="datetimeFigureOut">
              <a:rPr lang="cs-CZ" smtClean="0"/>
              <a:t>10.02.2025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E5CBC-9D70-481A-8CB3-D243EED6E8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8297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09A49-E3C9-4DBA-88B1-031064009C93}" type="datetimeFigureOut">
              <a:rPr lang="cs-CZ" smtClean="0"/>
              <a:t>10.02.2025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E5CBC-9D70-481A-8CB3-D243EED6E8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079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09A49-E3C9-4DBA-88B1-031064009C93}" type="datetimeFigureOut">
              <a:rPr lang="cs-CZ" smtClean="0"/>
              <a:t>10.02.2025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E5CBC-9D70-481A-8CB3-D243EED6E8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537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09A49-E3C9-4DBA-88B1-031064009C93}" type="datetimeFigureOut">
              <a:rPr lang="cs-CZ" smtClean="0"/>
              <a:t>10.02.2025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E5CBC-9D70-481A-8CB3-D243EED6E8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8887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09A49-E3C9-4DBA-88B1-031064009C93}" type="datetimeFigureOut">
              <a:rPr lang="cs-CZ" smtClean="0"/>
              <a:t>10.02.2025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E5CBC-9D70-481A-8CB3-D243EED6E8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3775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09A49-E3C9-4DBA-88B1-031064009C93}" type="datetimeFigureOut">
              <a:rPr lang="cs-CZ" smtClean="0"/>
              <a:t>10.02.2025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E5CBC-9D70-481A-8CB3-D243EED6E8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3466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09A49-E3C9-4DBA-88B1-031064009C93}" type="datetimeFigureOut">
              <a:rPr lang="cs-CZ" smtClean="0"/>
              <a:t>10.02.2025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E5CBC-9D70-481A-8CB3-D243EED6E8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3087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09A49-E3C9-4DBA-88B1-031064009C93}" type="datetimeFigureOut">
              <a:rPr lang="cs-CZ" smtClean="0"/>
              <a:t>10.02.2025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E5CBC-9D70-481A-8CB3-D243EED6E8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430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09A49-E3C9-4DBA-88B1-031064009C93}" type="datetimeFigureOut">
              <a:rPr lang="cs-CZ" smtClean="0"/>
              <a:t>10.02.2025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E5CBC-9D70-481A-8CB3-D243EED6E8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8254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09A49-E3C9-4DBA-88B1-031064009C93}" type="datetimeFigureOut">
              <a:rPr lang="cs-CZ" smtClean="0"/>
              <a:t>10.02.2025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E5CBC-9D70-481A-8CB3-D243EED6E8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5854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209A49-E3C9-4DBA-88B1-031064009C93}" type="datetimeFigureOut">
              <a:rPr lang="cs-CZ" smtClean="0"/>
              <a:t>10.02.2025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0E5CBC-9D70-481A-8CB3-D243EED6E8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8474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60648"/>
            <a:ext cx="7772400" cy="794519"/>
          </a:xfrm>
        </p:spPr>
        <p:txBody>
          <a:bodyPr>
            <a:normAutofit fontScale="90000"/>
          </a:bodyPr>
          <a:lstStyle/>
          <a:p>
            <a:r>
              <a:rPr lang="cs-CZ" sz="3600" dirty="0"/>
              <a:t>25.</a:t>
            </a:r>
            <a:br>
              <a:rPr lang="cs-CZ" sz="3600" b="1" dirty="0"/>
            </a:br>
            <a:r>
              <a:rPr lang="cs-CZ" sz="3600" b="1" dirty="0"/>
              <a:t> </a:t>
            </a:r>
            <a:r>
              <a:rPr lang="cs-CZ" sz="3600" b="1" u="sng" dirty="0"/>
              <a:t>Vyčíslování chemických rovnic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590" y="1124744"/>
            <a:ext cx="9144000" cy="5616624"/>
          </a:xfrm>
        </p:spPr>
        <p:txBody>
          <a:bodyPr>
            <a:normAutofit/>
          </a:bodyPr>
          <a:lstStyle/>
          <a:p>
            <a:pPr algn="l"/>
            <a:r>
              <a:rPr lang="cs-CZ" sz="2800" dirty="0">
                <a:solidFill>
                  <a:schemeClr val="tx1"/>
                </a:solidFill>
              </a:rPr>
              <a:t>1) Z kolika prvků (a jakých) a z kolika atomů se skládají dané </a:t>
            </a:r>
            <a:br>
              <a:rPr lang="cs-CZ" sz="2800" dirty="0">
                <a:solidFill>
                  <a:schemeClr val="tx1"/>
                </a:solidFill>
              </a:rPr>
            </a:br>
            <a:r>
              <a:rPr lang="cs-CZ" sz="2800" dirty="0">
                <a:solidFill>
                  <a:schemeClr val="tx1"/>
                </a:solidFill>
              </a:rPr>
              <a:t>     molekuly?</a:t>
            </a:r>
          </a:p>
          <a:p>
            <a:pPr algn="l"/>
            <a:r>
              <a:rPr lang="cs-CZ" sz="2800" dirty="0">
                <a:solidFill>
                  <a:schemeClr val="tx1"/>
                </a:solidFill>
              </a:rPr>
              <a:t>	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a) H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O</a:t>
            </a:r>
          </a:p>
          <a:p>
            <a:pPr algn="l"/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	b) N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</a:p>
          <a:p>
            <a:pPr algn="l"/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	c) NH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3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</a:p>
          <a:p>
            <a:pPr algn="l"/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	d) P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4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</a:p>
          <a:p>
            <a:pPr algn="l"/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	e) MnO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</a:p>
          <a:p>
            <a:pPr algn="l"/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	f) H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SO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4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</a:p>
          <a:p>
            <a:pPr algn="l"/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	g) H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O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</a:p>
          <a:p>
            <a:pPr algn="l"/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	h) As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O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3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</a:p>
          <a:p>
            <a:pPr algn="l"/>
            <a:endParaRPr lang="cs-CZ" sz="2800" dirty="0">
              <a:solidFill>
                <a:schemeClr val="tx1"/>
              </a:solidFill>
            </a:endParaRPr>
          </a:p>
          <a:p>
            <a:pPr algn="l"/>
            <a:endParaRPr lang="cs-CZ" sz="2800" dirty="0">
              <a:solidFill>
                <a:schemeClr val="tx1"/>
              </a:solidFill>
            </a:endParaRPr>
          </a:p>
          <a:p>
            <a:pPr algn="l"/>
            <a:endParaRPr lang="cs-CZ" sz="2800" dirty="0">
              <a:solidFill>
                <a:schemeClr val="tx1"/>
              </a:solidFill>
            </a:endParaRPr>
          </a:p>
          <a:p>
            <a:pPr algn="l"/>
            <a:endParaRPr lang="cs-CZ" sz="2800" dirty="0">
              <a:solidFill>
                <a:schemeClr val="tx1"/>
              </a:solidFill>
            </a:endParaRPr>
          </a:p>
          <a:p>
            <a:pPr algn="l"/>
            <a:endParaRPr lang="cs-CZ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8205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81C77E-37FA-D349-5EAA-6B5293EFA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</a:t>
            </a:r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A2EA6E60-845E-0E36-F81F-BA3BDA4708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 fontScale="92500"/>
          </a:bodyPr>
          <a:lstStyle/>
          <a:p>
            <a:pPr marL="0" indent="0" algn="l">
              <a:buNone/>
            </a:pPr>
            <a:r>
              <a:rPr lang="cs-CZ" sz="2800" dirty="0">
                <a:solidFill>
                  <a:schemeClr val="tx1"/>
                </a:solidFill>
              </a:rPr>
              <a:t>1) Z kolika prvků (a jakých) a z kolika atomů se skládají dané </a:t>
            </a:r>
            <a:br>
              <a:rPr lang="cs-CZ" sz="2800" dirty="0">
                <a:solidFill>
                  <a:schemeClr val="tx1"/>
                </a:solidFill>
              </a:rPr>
            </a:br>
            <a:r>
              <a:rPr lang="cs-CZ" sz="2800" dirty="0">
                <a:solidFill>
                  <a:schemeClr val="tx1"/>
                </a:solidFill>
              </a:rPr>
              <a:t>     molekuly?</a:t>
            </a:r>
          </a:p>
          <a:p>
            <a:pPr marL="0" indent="0" algn="l">
              <a:buNone/>
            </a:pPr>
            <a:r>
              <a:rPr lang="cs-CZ" sz="2800" dirty="0">
                <a:solidFill>
                  <a:schemeClr val="tx1"/>
                </a:solidFill>
              </a:rPr>
              <a:t>	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a) H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O</a:t>
            </a:r>
          </a:p>
          <a:p>
            <a:pPr marL="0" indent="0" algn="l">
              <a:buNone/>
            </a:pP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	b) N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</a:p>
          <a:p>
            <a:pPr marL="0" indent="0" algn="l">
              <a:buNone/>
            </a:pP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	c) NH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3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</a:p>
          <a:p>
            <a:pPr marL="0" indent="0" algn="l">
              <a:buNone/>
            </a:pP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	d) P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4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</a:p>
          <a:p>
            <a:pPr marL="0" indent="0" algn="l">
              <a:buNone/>
            </a:pP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	e) MnO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</a:p>
          <a:p>
            <a:pPr marL="0" indent="0" algn="l">
              <a:buNone/>
            </a:pP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	f) H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SO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4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</a:p>
          <a:p>
            <a:pPr marL="0" indent="0" algn="l">
              <a:buNone/>
            </a:pP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	g) H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O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</a:p>
          <a:p>
            <a:pPr marL="0" indent="0" algn="l">
              <a:buNone/>
            </a:pP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	h) As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O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3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</a:p>
          <a:p>
            <a:pPr algn="l"/>
            <a:endParaRPr lang="cs-CZ" sz="2800" dirty="0">
              <a:solidFill>
                <a:schemeClr val="tx1"/>
              </a:solidFill>
            </a:endParaRPr>
          </a:p>
          <a:p>
            <a:pPr algn="l"/>
            <a:endParaRPr lang="cs-CZ" sz="2800" dirty="0">
              <a:solidFill>
                <a:schemeClr val="tx1"/>
              </a:solidFill>
            </a:endParaRPr>
          </a:p>
          <a:p>
            <a:pPr algn="l"/>
            <a:endParaRPr lang="cs-CZ" sz="2800" dirty="0">
              <a:solidFill>
                <a:schemeClr val="tx1"/>
              </a:solidFill>
            </a:endParaRPr>
          </a:p>
          <a:p>
            <a:pPr algn="l"/>
            <a:endParaRPr lang="cs-CZ" sz="2800" dirty="0">
              <a:solidFill>
                <a:schemeClr val="tx1"/>
              </a:solidFill>
            </a:endParaRPr>
          </a:p>
          <a:p>
            <a:pPr algn="l"/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CD27C294-3C9A-02E0-D6B0-E3B27DD88610}"/>
              </a:ext>
            </a:extLst>
          </p:cNvPr>
          <p:cNvSpPr txBox="1"/>
          <p:nvPr/>
        </p:nvSpPr>
        <p:spPr>
          <a:xfrm>
            <a:off x="2842306" y="2488432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FF0000"/>
                </a:solidFill>
              </a:rPr>
              <a:t>2 prvky, 3 atomy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135DC942-CADC-BE0B-AE2B-0DF2D64C596B}"/>
              </a:ext>
            </a:extLst>
          </p:cNvPr>
          <p:cNvSpPr txBox="1"/>
          <p:nvPr/>
        </p:nvSpPr>
        <p:spPr>
          <a:xfrm>
            <a:off x="2842306" y="2968995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FF0000"/>
                </a:solidFill>
              </a:rPr>
              <a:t>1 prvek, 2 atomy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52DA778D-5A6C-1615-3F77-3A7A8D380D57}"/>
              </a:ext>
            </a:extLst>
          </p:cNvPr>
          <p:cNvSpPr txBox="1"/>
          <p:nvPr/>
        </p:nvSpPr>
        <p:spPr>
          <a:xfrm>
            <a:off x="2863218" y="3453488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FF0000"/>
                </a:solidFill>
              </a:rPr>
              <a:t>2 prvky, 4 atomy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2A888CDE-E2BF-2872-AE78-99F567042BBA}"/>
              </a:ext>
            </a:extLst>
          </p:cNvPr>
          <p:cNvSpPr txBox="1"/>
          <p:nvPr/>
        </p:nvSpPr>
        <p:spPr>
          <a:xfrm>
            <a:off x="2874785" y="3921938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FF0000"/>
                </a:solidFill>
              </a:rPr>
              <a:t>1 prvky, 4 atomy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7ABC8767-76EB-1BD3-0FBA-37FB22D0FAD4}"/>
              </a:ext>
            </a:extLst>
          </p:cNvPr>
          <p:cNvSpPr txBox="1"/>
          <p:nvPr/>
        </p:nvSpPr>
        <p:spPr>
          <a:xfrm>
            <a:off x="2874785" y="4380653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FF0000"/>
                </a:solidFill>
              </a:rPr>
              <a:t>2 prvky, 3 atomy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5A032F45-911A-60B6-6516-EA20F226CCDF}"/>
              </a:ext>
            </a:extLst>
          </p:cNvPr>
          <p:cNvSpPr txBox="1"/>
          <p:nvPr/>
        </p:nvSpPr>
        <p:spPr>
          <a:xfrm>
            <a:off x="2898158" y="4880114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FF0000"/>
                </a:solidFill>
              </a:rPr>
              <a:t>3 prvky, 7 atomy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66968942-39F1-9489-C573-B5FCED9AF154}"/>
              </a:ext>
            </a:extLst>
          </p:cNvPr>
          <p:cNvSpPr txBox="1"/>
          <p:nvPr/>
        </p:nvSpPr>
        <p:spPr>
          <a:xfrm>
            <a:off x="2907821" y="5352400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FF0000"/>
                </a:solidFill>
              </a:rPr>
              <a:t>2 prvky, 4 atomy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A6D6F333-D48E-8392-ABDB-2D4DFB1EB7C4}"/>
              </a:ext>
            </a:extLst>
          </p:cNvPr>
          <p:cNvSpPr txBox="1"/>
          <p:nvPr/>
        </p:nvSpPr>
        <p:spPr>
          <a:xfrm>
            <a:off x="2907821" y="5851861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FF0000"/>
                </a:solidFill>
              </a:rPr>
              <a:t>2 prvky, 5 atomy</a:t>
            </a:r>
          </a:p>
        </p:txBody>
      </p:sp>
    </p:spTree>
    <p:extLst>
      <p:ext uri="{BB962C8B-B14F-4D97-AF65-F5344CB8AC3E}">
        <p14:creationId xmlns:p14="http://schemas.microsoft.com/office/powerpoint/2010/main" val="1436502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590" y="476672"/>
            <a:ext cx="9144000" cy="6264696"/>
          </a:xfrm>
        </p:spPr>
        <p:txBody>
          <a:bodyPr>
            <a:normAutofit/>
          </a:bodyPr>
          <a:lstStyle/>
          <a:p>
            <a:pPr algn="l"/>
            <a:r>
              <a:rPr lang="cs-CZ" sz="2800" dirty="0">
                <a:solidFill>
                  <a:schemeClr val="tx1"/>
                </a:solidFill>
              </a:rPr>
              <a:t>2) Urči počty atomů a molekul v daných zápisech:</a:t>
            </a:r>
          </a:p>
          <a:p>
            <a:pPr algn="l"/>
            <a:r>
              <a:rPr lang="cs-CZ" sz="2800" dirty="0">
                <a:solidFill>
                  <a:schemeClr val="tx1"/>
                </a:solidFill>
              </a:rPr>
              <a:t>	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a) N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endParaRPr lang="cs-CZ" sz="2800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algn="l"/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	b) 3 O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</a:p>
          <a:p>
            <a:pPr algn="l"/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	c) 4 Al  </a:t>
            </a:r>
          </a:p>
          <a:p>
            <a:pPr algn="l"/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	d) 2 H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O</a:t>
            </a:r>
          </a:p>
          <a:p>
            <a:pPr algn="l"/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	e) 3 </a:t>
            </a:r>
            <a:r>
              <a:rPr lang="cs-CZ" sz="2800" dirty="0" err="1">
                <a:solidFill>
                  <a:schemeClr val="tx1"/>
                </a:solidFill>
                <a:latin typeface="Cambria" panose="02040503050406030204" pitchFamily="18" charset="0"/>
              </a:rPr>
              <a:t>Cu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</a:p>
          <a:p>
            <a:pPr algn="l"/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	f) NO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</a:p>
          <a:p>
            <a:pPr algn="l"/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	g) 2 NO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</a:p>
          <a:p>
            <a:pPr algn="l"/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	h) 3 </a:t>
            </a:r>
            <a:r>
              <a:rPr lang="cs-CZ" sz="2800" dirty="0" err="1">
                <a:solidFill>
                  <a:schemeClr val="tx1"/>
                </a:solidFill>
                <a:latin typeface="Cambria" panose="02040503050406030204" pitchFamily="18" charset="0"/>
              </a:rPr>
              <a:t>NaCl</a:t>
            </a:r>
            <a:endParaRPr lang="cs-CZ" sz="2800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algn="l"/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	i) Fe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O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3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</a:p>
          <a:p>
            <a:pPr algn="l"/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	j) 3 Al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O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3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</a:p>
          <a:p>
            <a:pPr algn="l"/>
            <a:endParaRPr lang="cs-CZ" sz="2800" dirty="0">
              <a:solidFill>
                <a:schemeClr val="tx1"/>
              </a:solidFill>
            </a:endParaRPr>
          </a:p>
          <a:p>
            <a:pPr algn="l"/>
            <a:endParaRPr lang="cs-CZ" sz="2800" dirty="0">
              <a:solidFill>
                <a:schemeClr val="tx1"/>
              </a:solidFill>
            </a:endParaRPr>
          </a:p>
          <a:p>
            <a:pPr algn="l"/>
            <a:endParaRPr lang="cs-CZ" sz="2800" dirty="0">
              <a:solidFill>
                <a:schemeClr val="tx1"/>
              </a:solidFill>
            </a:endParaRPr>
          </a:p>
          <a:p>
            <a:pPr algn="l"/>
            <a:endParaRPr lang="cs-CZ" sz="2800" dirty="0">
              <a:solidFill>
                <a:schemeClr val="tx1"/>
              </a:solidFill>
            </a:endParaRPr>
          </a:p>
          <a:p>
            <a:pPr algn="l"/>
            <a:endParaRPr lang="cs-CZ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5778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590" y="476672"/>
            <a:ext cx="9144000" cy="6264696"/>
          </a:xfrm>
        </p:spPr>
        <p:txBody>
          <a:bodyPr>
            <a:normAutofit/>
          </a:bodyPr>
          <a:lstStyle/>
          <a:p>
            <a:pPr algn="l"/>
            <a:r>
              <a:rPr lang="cs-CZ" sz="2800" dirty="0">
                <a:solidFill>
                  <a:schemeClr val="tx1"/>
                </a:solidFill>
              </a:rPr>
              <a:t>2) Urči počty atomů a molekul v daných zápisech:</a:t>
            </a:r>
          </a:p>
          <a:p>
            <a:pPr algn="l"/>
            <a:r>
              <a:rPr lang="cs-CZ" sz="2800" dirty="0">
                <a:solidFill>
                  <a:schemeClr val="tx1"/>
                </a:solidFill>
              </a:rPr>
              <a:t>	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a) N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endParaRPr lang="cs-CZ" sz="2800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algn="l"/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	b) 3 O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</a:p>
          <a:p>
            <a:pPr algn="l"/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	c) 4 Al  </a:t>
            </a:r>
          </a:p>
          <a:p>
            <a:pPr algn="l"/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	d) 2 H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O</a:t>
            </a:r>
          </a:p>
          <a:p>
            <a:pPr algn="l"/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	e) 3 </a:t>
            </a:r>
            <a:r>
              <a:rPr lang="cs-CZ" sz="2800" dirty="0" err="1">
                <a:solidFill>
                  <a:schemeClr val="tx1"/>
                </a:solidFill>
                <a:latin typeface="Cambria" panose="02040503050406030204" pitchFamily="18" charset="0"/>
              </a:rPr>
              <a:t>Cu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</a:p>
          <a:p>
            <a:pPr algn="l"/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	f) NO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</a:p>
          <a:p>
            <a:pPr algn="l"/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	g) 2 NO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</a:p>
          <a:p>
            <a:pPr algn="l"/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	h) 3 </a:t>
            </a:r>
            <a:r>
              <a:rPr lang="cs-CZ" sz="2800" dirty="0" err="1">
                <a:solidFill>
                  <a:schemeClr val="tx1"/>
                </a:solidFill>
                <a:latin typeface="Cambria" panose="02040503050406030204" pitchFamily="18" charset="0"/>
              </a:rPr>
              <a:t>NaCl</a:t>
            </a:r>
            <a:endParaRPr lang="cs-CZ" sz="2800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algn="l"/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	i) Fe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O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3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</a:p>
          <a:p>
            <a:pPr algn="l"/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	j) 3 Al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O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3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</a:p>
          <a:p>
            <a:pPr algn="l"/>
            <a:endParaRPr lang="cs-CZ" sz="2800" dirty="0">
              <a:solidFill>
                <a:schemeClr val="tx1"/>
              </a:solidFill>
            </a:endParaRPr>
          </a:p>
          <a:p>
            <a:pPr algn="l"/>
            <a:endParaRPr lang="cs-CZ" sz="2800" dirty="0">
              <a:solidFill>
                <a:schemeClr val="tx1"/>
              </a:solidFill>
            </a:endParaRPr>
          </a:p>
          <a:p>
            <a:pPr algn="l"/>
            <a:endParaRPr lang="cs-CZ" sz="2800" dirty="0">
              <a:solidFill>
                <a:schemeClr val="tx1"/>
              </a:solidFill>
            </a:endParaRPr>
          </a:p>
          <a:p>
            <a:pPr algn="l"/>
            <a:endParaRPr lang="cs-CZ" sz="2800" dirty="0">
              <a:solidFill>
                <a:schemeClr val="tx1"/>
              </a:solidFill>
            </a:endParaRPr>
          </a:p>
          <a:p>
            <a:pPr algn="l"/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111EF25F-439F-EE8A-8E5C-B5C8C5C7B210}"/>
              </a:ext>
            </a:extLst>
          </p:cNvPr>
          <p:cNvSpPr txBox="1"/>
          <p:nvPr/>
        </p:nvSpPr>
        <p:spPr>
          <a:xfrm>
            <a:off x="2836285" y="1037118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FF0000"/>
                </a:solidFill>
              </a:rPr>
              <a:t>2 atomy, 1 molekula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2103594E-EA1F-EF45-B660-784456885C7E}"/>
              </a:ext>
            </a:extLst>
          </p:cNvPr>
          <p:cNvSpPr txBox="1"/>
          <p:nvPr/>
        </p:nvSpPr>
        <p:spPr>
          <a:xfrm>
            <a:off x="2828124" y="1558381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FF0000"/>
                </a:solidFill>
              </a:rPr>
              <a:t>6 atomů, 3 molekuly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7CA8AB33-A8E3-5D8E-7AAE-8CC7817EAE9F}"/>
              </a:ext>
            </a:extLst>
          </p:cNvPr>
          <p:cNvSpPr txBox="1"/>
          <p:nvPr/>
        </p:nvSpPr>
        <p:spPr>
          <a:xfrm>
            <a:off x="2828124" y="2057136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FF0000"/>
                </a:solidFill>
              </a:rPr>
              <a:t>4 atomy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89E26101-630E-807B-3FF0-075071584562}"/>
              </a:ext>
            </a:extLst>
          </p:cNvPr>
          <p:cNvSpPr txBox="1"/>
          <p:nvPr/>
        </p:nvSpPr>
        <p:spPr>
          <a:xfrm>
            <a:off x="2843808" y="2567327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FF0000"/>
                </a:solidFill>
              </a:rPr>
              <a:t>6 atomů, 2 molekuly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DBA68524-B93C-855E-327B-4DE230F6F714}"/>
              </a:ext>
            </a:extLst>
          </p:cNvPr>
          <p:cNvSpPr txBox="1"/>
          <p:nvPr/>
        </p:nvSpPr>
        <p:spPr>
          <a:xfrm>
            <a:off x="2843808" y="3077154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FF0000"/>
                </a:solidFill>
              </a:rPr>
              <a:t>3 atomy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C2797382-B6A9-050D-3804-0D2C82D56774}"/>
              </a:ext>
            </a:extLst>
          </p:cNvPr>
          <p:cNvSpPr txBox="1"/>
          <p:nvPr/>
        </p:nvSpPr>
        <p:spPr>
          <a:xfrm>
            <a:off x="2844127" y="3582109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FF0000"/>
                </a:solidFill>
              </a:rPr>
              <a:t>3 atomy, 1 molekula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B5FF672D-382D-4C5F-A903-D03AE325CC48}"/>
              </a:ext>
            </a:extLst>
          </p:cNvPr>
          <p:cNvSpPr txBox="1"/>
          <p:nvPr/>
        </p:nvSpPr>
        <p:spPr>
          <a:xfrm>
            <a:off x="2843808" y="4086165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FF0000"/>
                </a:solidFill>
              </a:rPr>
              <a:t>6 atomů, 2 molekuly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2BA7E0B3-EFA3-4D77-1760-7FAA96982BD1}"/>
              </a:ext>
            </a:extLst>
          </p:cNvPr>
          <p:cNvSpPr txBox="1"/>
          <p:nvPr/>
        </p:nvSpPr>
        <p:spPr>
          <a:xfrm>
            <a:off x="2828124" y="4619871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FF0000"/>
                </a:solidFill>
              </a:rPr>
              <a:t>6 atomů, 3 molekuly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735935B8-C1E4-9568-D635-997AC4E34572}"/>
              </a:ext>
            </a:extLst>
          </p:cNvPr>
          <p:cNvSpPr txBox="1"/>
          <p:nvPr/>
        </p:nvSpPr>
        <p:spPr>
          <a:xfrm>
            <a:off x="2843808" y="5171217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FF0000"/>
                </a:solidFill>
              </a:rPr>
              <a:t>5 atomy, 1 molekula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82944617-43A8-AF46-D29F-90EADAF32334}"/>
              </a:ext>
            </a:extLst>
          </p:cNvPr>
          <p:cNvSpPr txBox="1"/>
          <p:nvPr/>
        </p:nvSpPr>
        <p:spPr>
          <a:xfrm>
            <a:off x="2843808" y="5673955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FF0000"/>
                </a:solidFill>
              </a:rPr>
              <a:t>15 atomů, 3 molekula</a:t>
            </a:r>
          </a:p>
        </p:txBody>
      </p:sp>
    </p:spTree>
    <p:extLst>
      <p:ext uri="{BB962C8B-B14F-4D97-AF65-F5344CB8AC3E}">
        <p14:creationId xmlns:p14="http://schemas.microsoft.com/office/powerpoint/2010/main" val="3494124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590" y="188640"/>
            <a:ext cx="9144000" cy="6552728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>
                <a:solidFill>
                  <a:schemeClr val="tx1"/>
                </a:solidFill>
              </a:rPr>
              <a:t>3) Vyčísli dané chemické rovnice:</a:t>
            </a:r>
            <a:r>
              <a:rPr lang="cs-CZ" sz="2800" dirty="0">
                <a:solidFill>
                  <a:schemeClr val="tx1"/>
                </a:solidFill>
              </a:rPr>
              <a:t>	</a:t>
            </a:r>
          </a:p>
          <a:p>
            <a:pPr algn="l">
              <a:lnSpc>
                <a:spcPct val="150000"/>
              </a:lnSpc>
            </a:pPr>
            <a:r>
              <a:rPr lang="cs-CZ" sz="2800" dirty="0">
                <a:solidFill>
                  <a:schemeClr val="tx1"/>
                </a:solidFill>
              </a:rPr>
              <a:t>	1)	 </a:t>
            </a:r>
            <a:r>
              <a:rPr lang="cs-CZ" sz="2800" dirty="0" err="1">
                <a:solidFill>
                  <a:schemeClr val="tx1"/>
                </a:solidFill>
                <a:latin typeface="Cambria" panose="02040503050406030204" pitchFamily="18" charset="0"/>
              </a:rPr>
              <a:t>Cu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   +    S   →    Cu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S	</a:t>
            </a:r>
          </a:p>
          <a:p>
            <a:pPr algn="l">
              <a:lnSpc>
                <a:spcPct val="150000"/>
              </a:lnSpc>
            </a:pP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	2) 	 Mg   +    O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   →     </a:t>
            </a:r>
            <a:r>
              <a:rPr lang="cs-CZ" sz="2800" dirty="0" err="1">
                <a:solidFill>
                  <a:schemeClr val="tx1"/>
                </a:solidFill>
                <a:latin typeface="Cambria" panose="02040503050406030204" pitchFamily="18" charset="0"/>
              </a:rPr>
              <a:t>MgO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	</a:t>
            </a:r>
          </a:p>
          <a:p>
            <a:pPr algn="l">
              <a:lnSpc>
                <a:spcPct val="150000"/>
              </a:lnSpc>
            </a:pP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	3) 	 Na    +    Cl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   →	</a:t>
            </a:r>
            <a:r>
              <a:rPr lang="cs-CZ" sz="2800" dirty="0" err="1">
                <a:solidFill>
                  <a:schemeClr val="tx1"/>
                </a:solidFill>
                <a:latin typeface="Cambria" panose="02040503050406030204" pitchFamily="18" charset="0"/>
              </a:rPr>
              <a:t>NaCl</a:t>
            </a:r>
            <a:endParaRPr lang="cs-CZ" sz="2800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	4) 	</a:t>
            </a:r>
            <a:r>
              <a:rPr lang="cs-CZ" sz="2800" dirty="0" err="1">
                <a:solidFill>
                  <a:schemeClr val="tx1"/>
                </a:solidFill>
                <a:latin typeface="Cambria" panose="02040503050406030204" pitchFamily="18" charset="0"/>
              </a:rPr>
              <a:t>HgO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    →      </a:t>
            </a:r>
            <a:r>
              <a:rPr lang="cs-CZ" sz="2800" dirty="0" err="1">
                <a:solidFill>
                  <a:schemeClr val="tx1"/>
                </a:solidFill>
                <a:latin typeface="Cambria" panose="02040503050406030204" pitchFamily="18" charset="0"/>
              </a:rPr>
              <a:t>Hg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   +    O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	</a:t>
            </a:r>
          </a:p>
          <a:p>
            <a:pPr algn="l">
              <a:lnSpc>
                <a:spcPct val="150000"/>
              </a:lnSpc>
            </a:pP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	5) 	Na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O    +    H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O    →     </a:t>
            </a:r>
            <a:r>
              <a:rPr lang="cs-CZ" sz="2800" dirty="0" err="1">
                <a:solidFill>
                  <a:schemeClr val="tx1"/>
                </a:solidFill>
                <a:latin typeface="Cambria" panose="02040503050406030204" pitchFamily="18" charset="0"/>
              </a:rPr>
              <a:t>NaOH</a:t>
            </a:r>
            <a:endParaRPr lang="cs-CZ" sz="2800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	6) 	 NO    +    O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    →      NO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</a:p>
          <a:p>
            <a:pPr algn="l">
              <a:lnSpc>
                <a:spcPct val="150000"/>
              </a:lnSpc>
            </a:pP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	7)	 Al    +    O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   →      Al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O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3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</a:p>
          <a:p>
            <a:pPr algn="l">
              <a:lnSpc>
                <a:spcPct val="150000"/>
              </a:lnSpc>
            </a:pP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	8)	Fe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O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3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   +   C    →     </a:t>
            </a:r>
            <a:r>
              <a:rPr lang="cs-CZ" sz="2800" dirty="0" err="1">
                <a:solidFill>
                  <a:schemeClr val="tx1"/>
                </a:solidFill>
                <a:latin typeface="Cambria" panose="02040503050406030204" pitchFamily="18" charset="0"/>
              </a:rPr>
              <a:t>Fe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    +   CO</a:t>
            </a:r>
          </a:p>
        </p:txBody>
      </p:sp>
    </p:spTree>
    <p:extLst>
      <p:ext uri="{BB962C8B-B14F-4D97-AF65-F5344CB8AC3E}">
        <p14:creationId xmlns:p14="http://schemas.microsoft.com/office/powerpoint/2010/main" val="14110148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590" y="188640"/>
            <a:ext cx="9144000" cy="6552728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>
                <a:solidFill>
                  <a:schemeClr val="tx1"/>
                </a:solidFill>
              </a:rPr>
              <a:t>Správné řešení 3. úlohy:</a:t>
            </a:r>
            <a:r>
              <a:rPr lang="cs-CZ" sz="2800" dirty="0">
                <a:solidFill>
                  <a:schemeClr val="tx1"/>
                </a:solidFill>
              </a:rPr>
              <a:t>	</a:t>
            </a:r>
          </a:p>
          <a:p>
            <a:pPr algn="l">
              <a:lnSpc>
                <a:spcPct val="150000"/>
              </a:lnSpc>
            </a:pPr>
            <a:r>
              <a:rPr lang="cs-CZ" sz="2800" dirty="0">
                <a:solidFill>
                  <a:schemeClr val="tx1"/>
                </a:solidFill>
              </a:rPr>
              <a:t>	1)	</a:t>
            </a:r>
            <a:r>
              <a:rPr lang="cs-CZ" sz="2800" b="1" dirty="0">
                <a:solidFill>
                  <a:srgbClr val="FF0000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cs-CZ" sz="2800" dirty="0" err="1">
                <a:solidFill>
                  <a:schemeClr val="tx1"/>
                </a:solidFill>
                <a:latin typeface="Cambria" panose="02040503050406030204" pitchFamily="18" charset="0"/>
              </a:rPr>
              <a:t>Cu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   +    S   →    Cu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S	</a:t>
            </a:r>
          </a:p>
          <a:p>
            <a:pPr algn="l">
              <a:lnSpc>
                <a:spcPct val="150000"/>
              </a:lnSpc>
            </a:pP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	2) 	</a:t>
            </a:r>
            <a:r>
              <a:rPr lang="cs-CZ" sz="2800" b="1" dirty="0">
                <a:solidFill>
                  <a:srgbClr val="FF0000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Mg   +    O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   →   </a:t>
            </a:r>
            <a:r>
              <a:rPr lang="cs-CZ" sz="2800" b="1" dirty="0">
                <a:solidFill>
                  <a:srgbClr val="FF0000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cs-CZ" sz="2800" dirty="0" err="1">
                <a:solidFill>
                  <a:schemeClr val="tx1"/>
                </a:solidFill>
                <a:latin typeface="Cambria" panose="02040503050406030204" pitchFamily="18" charset="0"/>
              </a:rPr>
              <a:t>MgO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	</a:t>
            </a:r>
          </a:p>
          <a:p>
            <a:pPr algn="l">
              <a:lnSpc>
                <a:spcPct val="150000"/>
              </a:lnSpc>
            </a:pP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	3) 	</a:t>
            </a:r>
            <a:r>
              <a:rPr lang="cs-CZ" sz="2800" b="1" dirty="0">
                <a:solidFill>
                  <a:srgbClr val="FF0000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Na    +    Cl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   →   </a:t>
            </a:r>
            <a:r>
              <a:rPr lang="cs-CZ" sz="2800" b="1" dirty="0">
                <a:solidFill>
                  <a:srgbClr val="FF0000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cs-CZ" sz="2800" dirty="0" err="1">
                <a:solidFill>
                  <a:schemeClr val="tx1"/>
                </a:solidFill>
                <a:latin typeface="Cambria" panose="02040503050406030204" pitchFamily="18" charset="0"/>
              </a:rPr>
              <a:t>NaCl</a:t>
            </a:r>
            <a:endParaRPr lang="cs-CZ" sz="2800" i="1" dirty="0">
              <a:solidFill>
                <a:srgbClr val="0070C0"/>
              </a:solidFill>
              <a:latin typeface="Cambria" panose="020405030504060302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	4) 	</a:t>
            </a:r>
            <a:r>
              <a:rPr lang="cs-CZ" sz="2800" b="1" dirty="0">
                <a:solidFill>
                  <a:srgbClr val="FF0000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cs-CZ" sz="2800" dirty="0" err="1">
                <a:solidFill>
                  <a:schemeClr val="tx1"/>
                </a:solidFill>
                <a:latin typeface="Cambria" panose="02040503050406030204" pitchFamily="18" charset="0"/>
              </a:rPr>
              <a:t>HgO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   →   </a:t>
            </a:r>
            <a:r>
              <a:rPr lang="cs-CZ" sz="2800" b="1" dirty="0">
                <a:solidFill>
                  <a:srgbClr val="FF0000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cs-CZ" sz="2800" dirty="0" err="1">
                <a:solidFill>
                  <a:schemeClr val="tx1"/>
                </a:solidFill>
                <a:latin typeface="Cambria" panose="02040503050406030204" pitchFamily="18" charset="0"/>
              </a:rPr>
              <a:t>Hg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   +    O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	</a:t>
            </a:r>
          </a:p>
          <a:p>
            <a:pPr algn="l">
              <a:lnSpc>
                <a:spcPct val="150000"/>
              </a:lnSpc>
            </a:pP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	5) 	 Na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O    +    H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O    → </a:t>
            </a:r>
            <a:r>
              <a:rPr lang="cs-CZ" sz="2800" b="1" dirty="0">
                <a:solidFill>
                  <a:srgbClr val="FF0000"/>
                </a:solidFill>
                <a:latin typeface="Cambria" panose="02040503050406030204" pitchFamily="18" charset="0"/>
              </a:rPr>
              <a:t>2 </a:t>
            </a:r>
            <a:r>
              <a:rPr lang="cs-CZ" sz="2800" dirty="0" err="1">
                <a:solidFill>
                  <a:schemeClr val="tx1"/>
                </a:solidFill>
                <a:latin typeface="Cambria" panose="02040503050406030204" pitchFamily="18" charset="0"/>
              </a:rPr>
              <a:t>NaOH</a:t>
            </a:r>
            <a:endParaRPr lang="cs-CZ" sz="2800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	6) 	</a:t>
            </a:r>
            <a:r>
              <a:rPr lang="cs-CZ" sz="2800" b="1" dirty="0">
                <a:solidFill>
                  <a:srgbClr val="FF0000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NO    +    O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    →   </a:t>
            </a:r>
            <a:r>
              <a:rPr lang="cs-CZ" sz="2800" b="1" dirty="0">
                <a:solidFill>
                  <a:srgbClr val="FF0000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NO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</a:p>
          <a:p>
            <a:pPr algn="l">
              <a:lnSpc>
                <a:spcPct val="150000"/>
              </a:lnSpc>
            </a:pP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	7)	</a:t>
            </a:r>
            <a:r>
              <a:rPr lang="cs-CZ" sz="2800" b="1" dirty="0">
                <a:solidFill>
                  <a:srgbClr val="FF0000"/>
                </a:solidFill>
                <a:latin typeface="Cambria" panose="02040503050406030204" pitchFamily="18" charset="0"/>
              </a:rPr>
              <a:t>4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Al    +    </a:t>
            </a:r>
            <a:r>
              <a:rPr lang="cs-CZ" sz="2800" b="1" dirty="0">
                <a:solidFill>
                  <a:srgbClr val="FF0000"/>
                </a:solidFill>
                <a:latin typeface="Cambria" panose="02040503050406030204" pitchFamily="18" charset="0"/>
              </a:rPr>
              <a:t>3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O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   →   </a:t>
            </a:r>
            <a:r>
              <a:rPr lang="cs-CZ" sz="2800" b="1" dirty="0">
                <a:solidFill>
                  <a:srgbClr val="FF0000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Al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O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3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</a:p>
          <a:p>
            <a:pPr algn="l">
              <a:lnSpc>
                <a:spcPct val="150000"/>
              </a:lnSpc>
            </a:pP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	8)	Fe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O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3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   +   </a:t>
            </a:r>
            <a:r>
              <a:rPr lang="cs-CZ" sz="2800" b="1" dirty="0">
                <a:solidFill>
                  <a:srgbClr val="FF0000"/>
                </a:solidFill>
                <a:latin typeface="Cambria" panose="02040503050406030204" pitchFamily="18" charset="0"/>
              </a:rPr>
              <a:t>3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C    →    </a:t>
            </a:r>
            <a:r>
              <a:rPr lang="cs-CZ" sz="2800" b="1" dirty="0">
                <a:solidFill>
                  <a:srgbClr val="FF0000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cs-CZ" sz="2800" dirty="0" err="1">
                <a:solidFill>
                  <a:schemeClr val="tx1"/>
                </a:solidFill>
                <a:latin typeface="Cambria" panose="02040503050406030204" pitchFamily="18" charset="0"/>
              </a:rPr>
              <a:t>Fe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    +    </a:t>
            </a:r>
            <a:r>
              <a:rPr lang="cs-CZ" sz="2800" b="1" dirty="0">
                <a:solidFill>
                  <a:srgbClr val="FF0000"/>
                </a:solidFill>
                <a:latin typeface="Cambria" panose="02040503050406030204" pitchFamily="18" charset="0"/>
              </a:rPr>
              <a:t>3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CO</a:t>
            </a:r>
          </a:p>
        </p:txBody>
      </p:sp>
    </p:spTree>
    <p:extLst>
      <p:ext uri="{BB962C8B-B14F-4D97-AF65-F5344CB8AC3E}">
        <p14:creationId xmlns:p14="http://schemas.microsoft.com/office/powerpoint/2010/main" val="1813193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505</Words>
  <Application>Microsoft Office PowerPoint</Application>
  <PresentationFormat>Předvádění na obrazovce (4:3)</PresentationFormat>
  <Paragraphs>91</Paragraphs>
  <Slides>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Cambria</vt:lpstr>
      <vt:lpstr>Motiv systému Office</vt:lpstr>
      <vt:lpstr>25.  Vyčíslování chemických rovnic </vt:lpstr>
      <vt:lpstr>Řešení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ZS ODOLENA VODA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5.2 Vyčíslování chemických rovnic</dc:title>
  <dc:creator>Jonášová Petra</dc:creator>
  <cp:lastModifiedBy>Čermáková, Anna</cp:lastModifiedBy>
  <cp:revision>27</cp:revision>
  <dcterms:created xsi:type="dcterms:W3CDTF">2014-01-20T11:41:52Z</dcterms:created>
  <dcterms:modified xsi:type="dcterms:W3CDTF">2025-02-10T07:15:16Z</dcterms:modified>
</cp:coreProperties>
</file>