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7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87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7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08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98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97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0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87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14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08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03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2D5D-884C-4892-954D-5912A3C81FC4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2257E-37D2-4180-A888-5AF077977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8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24. </a:t>
            </a:r>
            <a:br>
              <a:rPr lang="cs-CZ" sz="3200" dirty="0"/>
            </a:br>
            <a:r>
              <a:rPr lang="cs-CZ" sz="3200" b="1" u="sng" dirty="0"/>
              <a:t>CHEMICKÉ REAKCE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9144000" cy="424847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</a:rPr>
              <a:t>Chemická rovnice </a:t>
            </a:r>
            <a:r>
              <a:rPr lang="cs-CZ" sz="2800" dirty="0">
                <a:solidFill>
                  <a:schemeClr val="tx1"/>
                </a:solidFill>
              </a:rPr>
              <a:t>je zápis chemické reakce vyjádřený značkami a vzorci chemických látek.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Např. 		</a:t>
            </a:r>
            <a:r>
              <a:rPr lang="cs-CZ" sz="2800" dirty="0">
                <a:solidFill>
                  <a:srgbClr val="C00000"/>
                </a:solidFill>
              </a:rPr>
              <a:t>2 </a:t>
            </a:r>
            <a:r>
              <a:rPr lang="cs-CZ" sz="2800" dirty="0">
                <a:solidFill>
                  <a:schemeClr val="tx1"/>
                </a:solidFill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</a:rPr>
              <a:t>2 </a:t>
            </a:r>
            <a:r>
              <a:rPr lang="cs-CZ" sz="2800" dirty="0">
                <a:solidFill>
                  <a:schemeClr val="tx1"/>
                </a:solidFill>
              </a:rPr>
              <a:t> +   O</a:t>
            </a:r>
            <a:r>
              <a:rPr lang="cs-CZ" sz="2800" baseline="-25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	 →  	</a:t>
            </a:r>
            <a:r>
              <a:rPr lang="cs-CZ" sz="2800" dirty="0">
                <a:solidFill>
                  <a:srgbClr val="C00000"/>
                </a:solidFill>
              </a:rPr>
              <a:t>2 </a:t>
            </a:r>
            <a:r>
              <a:rPr lang="cs-CZ" sz="2800" dirty="0">
                <a:solidFill>
                  <a:schemeClr val="tx1"/>
                </a:solidFill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O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	   </a:t>
            </a:r>
            <a:r>
              <a:rPr lang="cs-CZ" sz="2800" dirty="0">
                <a:solidFill>
                  <a:srgbClr val="FF0000"/>
                </a:solidFill>
              </a:rPr>
              <a:t>LEVÁ STRANA     		</a:t>
            </a:r>
            <a:r>
              <a:rPr lang="cs-CZ" sz="2800" dirty="0">
                <a:solidFill>
                  <a:srgbClr val="00B050"/>
                </a:solidFill>
              </a:rPr>
              <a:t>PRAVÁ STRANA</a:t>
            </a:r>
            <a:br>
              <a:rPr lang="cs-CZ" sz="2800" dirty="0">
                <a:solidFill>
                  <a:srgbClr val="00B050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(výchozí látky – tzv. </a:t>
            </a:r>
            <a:r>
              <a:rPr lang="cs-CZ" sz="2400" dirty="0">
                <a:solidFill>
                  <a:srgbClr val="FF0000"/>
                </a:solidFill>
              </a:rPr>
              <a:t>REAKTANTY</a:t>
            </a:r>
            <a:r>
              <a:rPr lang="cs-CZ" sz="2400" dirty="0">
                <a:solidFill>
                  <a:schemeClr val="tx1"/>
                </a:solidFill>
              </a:rPr>
              <a:t>)        (vznikající látky – tzv. </a:t>
            </a:r>
            <a:r>
              <a:rPr lang="cs-CZ" sz="2400" dirty="0">
                <a:solidFill>
                  <a:srgbClr val="00B050"/>
                </a:solidFill>
              </a:rPr>
              <a:t>PRODUKTY</a:t>
            </a:r>
            <a:r>
              <a:rPr lang="cs-CZ" sz="2400" dirty="0">
                <a:solidFill>
                  <a:schemeClr val="tx1"/>
                </a:solidFill>
              </a:rPr>
              <a:t>) 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Pravá složená závorka 3"/>
          <p:cNvSpPr/>
          <p:nvPr/>
        </p:nvSpPr>
        <p:spPr>
          <a:xfrm rot="5400000">
            <a:off x="2516085" y="3455423"/>
            <a:ext cx="367413" cy="1584176"/>
          </a:xfrm>
          <a:prstGeom prst="rightBrace">
            <a:avLst>
              <a:gd name="adj1" fmla="val 8333"/>
              <a:gd name="adj2" fmla="val 4903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 rot="5400000">
            <a:off x="4971661" y="3683459"/>
            <a:ext cx="360040" cy="1080120"/>
          </a:xfrm>
          <a:prstGeom prst="rightBrace">
            <a:avLst>
              <a:gd name="adj1" fmla="val 8333"/>
              <a:gd name="adj2" fmla="val 49038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8032" y="5714092"/>
            <a:ext cx="8460432" cy="52322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Počet atomů na obou stranách rovnice musí být stejný!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891877"/>
            <a:ext cx="8784976" cy="138499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/>
              <a:t>Zákon zachování hmotnosti </a:t>
            </a:r>
            <a:r>
              <a:rPr lang="cs-CZ" sz="2800" dirty="0"/>
              <a:t>vyjadřuje, že celková hmotnost látek při reakci v uzavřené soustavě se nemění. Důvodem je, že se </a:t>
            </a:r>
            <a:r>
              <a:rPr lang="cs-CZ" sz="2800" b="1" dirty="0"/>
              <a:t>nemění počet atomů </a:t>
            </a:r>
            <a:r>
              <a:rPr lang="cs-CZ" sz="2800" dirty="0"/>
              <a:t>během reakce. </a:t>
            </a:r>
          </a:p>
        </p:txBody>
      </p:sp>
    </p:spTree>
    <p:extLst>
      <p:ext uri="{BB962C8B-B14F-4D97-AF65-F5344CB8AC3E}">
        <p14:creationId xmlns:p14="http://schemas.microsoft.com/office/powerpoint/2010/main" val="294102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36968-6E95-0EA9-91B3-4B1B72456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cs-CZ" altLang="cs-CZ" u="sng" dirty="0"/>
              <a:t>TŘÍDĚNÍ CHEMICKÝCH REAKCÍ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/>
              <a:t>Základní 2 typy: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cs-CZ" dirty="0"/>
              <a:t>a) </a:t>
            </a:r>
            <a:r>
              <a:rPr lang="cs-CZ" b="1" u="sng" dirty="0"/>
              <a:t>Slučovací (skladné) reakce</a:t>
            </a:r>
            <a:r>
              <a:rPr lang="cs-CZ" u="sng" dirty="0"/>
              <a:t> </a:t>
            </a:r>
            <a:r>
              <a:rPr lang="cs-CZ" dirty="0"/>
              <a:t>– vedou od látek jednodušších ke složitějším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cs-CZ" dirty="0"/>
              <a:t>				2 H</a:t>
            </a:r>
            <a:r>
              <a:rPr lang="cs-CZ" baseline="-25000" dirty="0"/>
              <a:t>2</a:t>
            </a:r>
            <a:r>
              <a:rPr lang="cs-CZ" dirty="0"/>
              <a:t> + O</a:t>
            </a:r>
            <a:r>
              <a:rPr lang="cs-CZ" baseline="-25000" dirty="0"/>
              <a:t>2</a:t>
            </a:r>
            <a:r>
              <a:rPr lang="cs-CZ" dirty="0"/>
              <a:t> → 2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cs-CZ" dirty="0"/>
              <a:t>b) </a:t>
            </a:r>
            <a:r>
              <a:rPr lang="cs-CZ" b="1" u="sng" dirty="0"/>
              <a:t>Rozkladné reakce</a:t>
            </a:r>
            <a:r>
              <a:rPr lang="cs-CZ" u="sng" dirty="0"/>
              <a:t> </a:t>
            </a:r>
            <a:r>
              <a:rPr lang="cs-CZ" dirty="0"/>
              <a:t>– vedou od látek složitějších k jednoduchým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cs-CZ" dirty="0"/>
              <a:t>				CaCO</a:t>
            </a:r>
            <a:r>
              <a:rPr lang="cs-CZ" baseline="-25000" dirty="0"/>
              <a:t>3</a:t>
            </a:r>
            <a:r>
              <a:rPr lang="cs-CZ" dirty="0"/>
              <a:t> → </a:t>
            </a:r>
            <a:r>
              <a:rPr lang="cs-CZ" dirty="0" err="1"/>
              <a:t>CaO</a:t>
            </a:r>
            <a:r>
              <a:rPr lang="cs-CZ" dirty="0"/>
              <a:t> + CO</a:t>
            </a:r>
            <a:r>
              <a:rPr lang="cs-CZ" baseline="-25000" dirty="0"/>
              <a:t>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82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352928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b="1" dirty="0"/>
              <a:t>Př: Vyčísli následující chemické rovnice a urči typ chemické reakce:</a:t>
            </a:r>
            <a:br>
              <a:rPr lang="cs-CZ" sz="2800" b="1" dirty="0"/>
            </a:br>
            <a:r>
              <a:rPr lang="cs-CZ" sz="2800" dirty="0"/>
              <a:t>	</a:t>
            </a:r>
            <a:r>
              <a:rPr lang="cs-CZ" sz="2800" b="1" dirty="0"/>
              <a:t>a)</a:t>
            </a:r>
            <a:r>
              <a:rPr lang="cs-CZ" sz="2800" dirty="0"/>
              <a:t>      </a:t>
            </a:r>
            <a:r>
              <a:rPr lang="cs-CZ" sz="2800" dirty="0">
                <a:latin typeface="Cambria" panose="02040503050406030204" pitchFamily="18" charset="0"/>
              </a:rPr>
              <a:t>S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	</a:t>
            </a:r>
            <a:r>
              <a:rPr lang="cs-CZ" sz="2800" b="1" dirty="0"/>
              <a:t>b)</a:t>
            </a:r>
            <a:r>
              <a:rPr lang="cs-CZ" sz="2800" dirty="0"/>
              <a:t>      </a:t>
            </a:r>
            <a:r>
              <a:rPr lang="cs-CZ" sz="2800" dirty="0">
                <a:latin typeface="Cambria" panose="02040503050406030204" pitchFamily="18" charset="0"/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 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HCl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  <a:endParaRPr lang="cs-CZ" sz="2800" i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	</a:t>
            </a:r>
            <a:r>
              <a:rPr lang="cs-CZ" sz="2800" b="1" dirty="0"/>
              <a:t>c)</a:t>
            </a:r>
            <a:r>
              <a:rPr lang="cs-CZ" sz="2800" dirty="0"/>
              <a:t>       </a:t>
            </a:r>
            <a:r>
              <a:rPr lang="cs-CZ" sz="2800" dirty="0">
                <a:latin typeface="Cambria" panose="02040503050406030204" pitchFamily="18" charset="0"/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→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		</a:t>
            </a:r>
            <a:r>
              <a:rPr lang="cs-CZ" sz="2800" i="1" dirty="0">
                <a:solidFill>
                  <a:schemeClr val="tx1"/>
                </a:solidFill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d)</a:t>
            </a:r>
            <a:r>
              <a:rPr lang="cs-CZ" sz="2800" i="1" dirty="0"/>
              <a:t>       </a:t>
            </a:r>
            <a:r>
              <a:rPr lang="cs-CZ" sz="2800" dirty="0">
                <a:latin typeface="Cambria" panose="02040503050406030204" pitchFamily="18" charset="0"/>
              </a:rPr>
              <a:t>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</a:t>
            </a:r>
            <a:r>
              <a:rPr lang="cs-CZ" sz="2800" dirty="0">
                <a:solidFill>
                  <a:schemeClr val="tx1"/>
                </a:solidFill>
              </a:rPr>
              <a:t>		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e)</a:t>
            </a:r>
            <a:r>
              <a:rPr lang="cs-CZ" sz="2800" i="1" dirty="0"/>
              <a:t>       </a:t>
            </a:r>
            <a:r>
              <a:rPr lang="cs-CZ" sz="2800" dirty="0" err="1">
                <a:latin typeface="Cambria" panose="02040503050406030204" pitchFamily="18" charset="0"/>
              </a:rPr>
              <a:t>Fe</a:t>
            </a:r>
            <a:r>
              <a:rPr lang="cs-CZ" sz="2800" dirty="0">
                <a:latin typeface="Cambria" panose="02040503050406030204" pitchFamily="18" charset="0"/>
              </a:rPr>
              <a:t>    +  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 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  </a:t>
            </a:r>
            <a:r>
              <a:rPr lang="cs-CZ" sz="2800" baseline="-25000" dirty="0">
                <a:solidFill>
                  <a:schemeClr val="tx1"/>
                </a:solidFill>
              </a:rPr>
              <a:t>		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f)</a:t>
            </a:r>
            <a:r>
              <a:rPr lang="cs-CZ" sz="2800" i="1" dirty="0"/>
              <a:t>        </a:t>
            </a:r>
            <a:r>
              <a:rPr lang="cs-CZ" sz="2800" dirty="0" err="1">
                <a:latin typeface="Cambria" panose="02040503050406030204" pitchFamily="18" charset="0"/>
              </a:rPr>
              <a:t>Zn</a:t>
            </a:r>
            <a:r>
              <a:rPr lang="cs-CZ" sz="2800" dirty="0">
                <a:latin typeface="Cambria" panose="02040503050406030204" pitchFamily="18" charset="0"/>
              </a:rPr>
              <a:t>    +    </a:t>
            </a:r>
            <a:r>
              <a:rPr lang="cs-CZ" sz="2800" dirty="0" err="1">
                <a:latin typeface="Cambria" panose="02040503050406030204" pitchFamily="18" charset="0"/>
              </a:rPr>
              <a:t>HCl</a:t>
            </a:r>
            <a:r>
              <a:rPr lang="cs-CZ" sz="2800" dirty="0">
                <a:latin typeface="Cambria" panose="02040503050406030204" pitchFamily="18" charset="0"/>
              </a:rPr>
              <a:t>    →   H</a:t>
            </a:r>
            <a:r>
              <a:rPr lang="cs-CZ" sz="2800" baseline="-25000" dirty="0">
                <a:latin typeface="Cambria" panose="02040503050406030204" pitchFamily="18" charset="0"/>
              </a:rPr>
              <a:t>2</a:t>
            </a:r>
            <a:r>
              <a:rPr lang="cs-CZ" sz="2800" dirty="0">
                <a:latin typeface="Cambria" panose="02040503050406030204" pitchFamily="18" charset="0"/>
              </a:rPr>
              <a:t>   +   ZnCl</a:t>
            </a:r>
            <a:r>
              <a:rPr lang="cs-CZ" sz="2800" baseline="-25000" dirty="0">
                <a:latin typeface="Cambria" panose="02040503050406030204" pitchFamily="18" charset="0"/>
              </a:rPr>
              <a:t>2 	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36186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352928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b="1" dirty="0"/>
              <a:t>Řešení: </a:t>
            </a:r>
            <a:br>
              <a:rPr lang="cs-CZ" sz="2800" b="1" dirty="0"/>
            </a:br>
            <a:r>
              <a:rPr lang="cs-CZ" sz="2800" dirty="0"/>
              <a:t>	</a:t>
            </a:r>
            <a:r>
              <a:rPr lang="cs-CZ" sz="2800" b="1" dirty="0"/>
              <a:t>a)</a:t>
            </a:r>
            <a:r>
              <a:rPr lang="cs-CZ" sz="2800" dirty="0"/>
              <a:t>      </a:t>
            </a:r>
            <a:r>
              <a:rPr lang="cs-CZ" sz="2800" dirty="0">
                <a:latin typeface="Cambria" panose="02040503050406030204" pitchFamily="18" charset="0"/>
              </a:rPr>
              <a:t>S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SO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	</a:t>
            </a:r>
            <a:r>
              <a:rPr lang="cs-CZ" sz="2800" b="1" dirty="0"/>
              <a:t>b)</a:t>
            </a:r>
            <a:r>
              <a:rPr lang="cs-CZ" sz="2800" dirty="0"/>
              <a:t>      </a:t>
            </a:r>
            <a:r>
              <a:rPr lang="cs-CZ" sz="2800" dirty="0">
                <a:latin typeface="Cambria" panose="02040503050406030204" pitchFamily="18" charset="0"/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+   Cl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</a:rPr>
              <a:t>HCl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  <a:endParaRPr lang="cs-CZ" sz="2800" i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	</a:t>
            </a:r>
            <a:r>
              <a:rPr lang="cs-CZ" sz="2800" b="1" dirty="0"/>
              <a:t>c)</a:t>
            </a:r>
            <a:r>
              <a:rPr lang="cs-CZ" sz="2800" dirty="0"/>
              <a:t>       </a:t>
            </a:r>
            <a:r>
              <a:rPr lang="cs-CZ" sz="2800" dirty="0">
                <a:latin typeface="Cambria" panose="02040503050406030204" pitchFamily="18" charset="0"/>
              </a:rPr>
              <a:t>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→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   +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		</a:t>
            </a:r>
            <a:r>
              <a:rPr lang="cs-CZ" sz="2800" i="1" dirty="0">
                <a:solidFill>
                  <a:schemeClr val="tx1"/>
                </a:solidFill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d)</a:t>
            </a:r>
            <a:r>
              <a:rPr lang="cs-CZ" sz="2800" i="1" dirty="0"/>
              <a:t>       </a:t>
            </a:r>
            <a:r>
              <a:rPr lang="cs-CZ" sz="2800" dirty="0">
                <a:latin typeface="Cambria" panose="02040503050406030204" pitchFamily="18" charset="0"/>
              </a:rPr>
              <a:t>N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+     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NH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</a:t>
            </a:r>
            <a:r>
              <a:rPr lang="cs-CZ" sz="2800" dirty="0">
                <a:solidFill>
                  <a:schemeClr val="tx1"/>
                </a:solidFill>
              </a:rPr>
              <a:t>		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e)</a:t>
            </a:r>
            <a:r>
              <a:rPr lang="cs-CZ" sz="2800" i="1" dirty="0"/>
              <a:t>       </a:t>
            </a:r>
            <a:r>
              <a:rPr lang="cs-CZ" sz="2800" dirty="0" err="1">
                <a:latin typeface="Cambria" panose="02040503050406030204" pitchFamily="18" charset="0"/>
              </a:rPr>
              <a:t>Fe</a:t>
            </a:r>
            <a:r>
              <a:rPr lang="cs-CZ" sz="2800" dirty="0">
                <a:latin typeface="Cambria" panose="02040503050406030204" pitchFamily="18" charset="0"/>
              </a:rPr>
              <a:t>    +      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→      Fe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3  </a:t>
            </a:r>
            <a:r>
              <a:rPr lang="cs-CZ" sz="2800" baseline="-25000" dirty="0">
                <a:solidFill>
                  <a:schemeClr val="tx1"/>
                </a:solidFill>
              </a:rPr>
              <a:t>		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i="1" dirty="0"/>
              <a:t>	</a:t>
            </a:r>
            <a:r>
              <a:rPr lang="cs-CZ" sz="2800" b="1" dirty="0"/>
              <a:t>f)</a:t>
            </a:r>
            <a:r>
              <a:rPr lang="cs-CZ" sz="2800" i="1" dirty="0"/>
              <a:t>        </a:t>
            </a:r>
            <a:r>
              <a:rPr lang="cs-CZ" sz="2800" dirty="0" err="1">
                <a:latin typeface="Cambria" panose="02040503050406030204" pitchFamily="18" charset="0"/>
              </a:rPr>
              <a:t>Zn</a:t>
            </a:r>
            <a:r>
              <a:rPr lang="cs-CZ" sz="2800" dirty="0">
                <a:latin typeface="Cambria" panose="02040503050406030204" pitchFamily="18" charset="0"/>
              </a:rPr>
              <a:t>    +    </a:t>
            </a:r>
            <a:r>
              <a:rPr lang="cs-CZ" sz="2800" dirty="0" err="1">
                <a:latin typeface="Cambria" panose="02040503050406030204" pitchFamily="18" charset="0"/>
              </a:rPr>
              <a:t>HCl</a:t>
            </a:r>
            <a:r>
              <a:rPr lang="cs-CZ" sz="2800" dirty="0">
                <a:latin typeface="Cambria" panose="02040503050406030204" pitchFamily="18" charset="0"/>
              </a:rPr>
              <a:t>    →   H</a:t>
            </a:r>
            <a:r>
              <a:rPr lang="cs-CZ" sz="2800" baseline="-25000" dirty="0">
                <a:latin typeface="Cambria" panose="02040503050406030204" pitchFamily="18" charset="0"/>
              </a:rPr>
              <a:t>2</a:t>
            </a:r>
            <a:r>
              <a:rPr lang="cs-CZ" sz="2800" dirty="0">
                <a:latin typeface="Cambria" panose="02040503050406030204" pitchFamily="18" charset="0"/>
              </a:rPr>
              <a:t>   +   ZnCl</a:t>
            </a:r>
            <a:r>
              <a:rPr lang="cs-CZ" sz="2800" baseline="-25000" dirty="0">
                <a:latin typeface="Cambria" panose="02040503050406030204" pitchFamily="18" charset="0"/>
              </a:rPr>
              <a:t>2 	</a:t>
            </a:r>
            <a:endParaRPr lang="cs-CZ" sz="2800" i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69A421D-B771-0592-9EF5-AB01EDE00473}"/>
              </a:ext>
            </a:extLst>
          </p:cNvPr>
          <p:cNvSpPr txBox="1"/>
          <p:nvPr/>
        </p:nvSpPr>
        <p:spPr>
          <a:xfrm>
            <a:off x="4067944" y="1772816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204E6C3-C574-56F1-BE5B-59608B943394}"/>
              </a:ext>
            </a:extLst>
          </p:cNvPr>
          <p:cNvSpPr txBox="1"/>
          <p:nvPr/>
        </p:nvSpPr>
        <p:spPr>
          <a:xfrm>
            <a:off x="3275856" y="248070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E90B334-C065-FF73-0AED-55D5CDD03F6A}"/>
              </a:ext>
            </a:extLst>
          </p:cNvPr>
          <p:cNvSpPr txBox="1"/>
          <p:nvPr/>
        </p:nvSpPr>
        <p:spPr>
          <a:xfrm>
            <a:off x="1574123" y="2463301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934DBC4-0EB0-7242-AEDA-E1A978583324}"/>
              </a:ext>
            </a:extLst>
          </p:cNvPr>
          <p:cNvSpPr txBox="1"/>
          <p:nvPr/>
        </p:nvSpPr>
        <p:spPr>
          <a:xfrm>
            <a:off x="4355976" y="3171187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CFACD3-88E9-22AB-53CB-27ED9BD7A0B6}"/>
              </a:ext>
            </a:extLst>
          </p:cNvPr>
          <p:cNvSpPr txBox="1"/>
          <p:nvPr/>
        </p:nvSpPr>
        <p:spPr>
          <a:xfrm>
            <a:off x="2936609" y="3171187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AE1D541-6D58-3940-15A5-6B2F487689C0}"/>
              </a:ext>
            </a:extLst>
          </p:cNvPr>
          <p:cNvSpPr txBox="1"/>
          <p:nvPr/>
        </p:nvSpPr>
        <p:spPr>
          <a:xfrm>
            <a:off x="4427984" y="392086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E6A7EBC-18A7-94FE-5102-D251C7D96FFB}"/>
              </a:ext>
            </a:extLst>
          </p:cNvPr>
          <p:cNvSpPr txBox="1"/>
          <p:nvPr/>
        </p:nvSpPr>
        <p:spPr>
          <a:xfrm>
            <a:off x="3059832" y="392086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1A99A52-65EC-342F-E205-8A023E226A5F}"/>
              </a:ext>
            </a:extLst>
          </p:cNvPr>
          <p:cNvSpPr txBox="1"/>
          <p:nvPr/>
        </p:nvSpPr>
        <p:spPr>
          <a:xfrm>
            <a:off x="1691680" y="3920862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B2903B4-9D3E-7DDA-79CC-2D276EEB9854}"/>
              </a:ext>
            </a:extLst>
          </p:cNvPr>
          <p:cNvSpPr txBox="1"/>
          <p:nvPr/>
        </p:nvSpPr>
        <p:spPr>
          <a:xfrm>
            <a:off x="2936609" y="4653136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99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308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Motiv systému Office</vt:lpstr>
      <vt:lpstr>24.  CHEMICKÉ REAKCE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 Jak vyjadřujeme změny chemických látek</dc:title>
  <dc:creator>Jonášová Petra</dc:creator>
  <cp:lastModifiedBy>Čermáková, Anna</cp:lastModifiedBy>
  <cp:revision>21</cp:revision>
  <dcterms:created xsi:type="dcterms:W3CDTF">2014-01-16T15:44:09Z</dcterms:created>
  <dcterms:modified xsi:type="dcterms:W3CDTF">2024-01-22T07:30:37Z</dcterms:modified>
</cp:coreProperties>
</file>