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60CDA-8EFE-403D-B174-F6CA9EE3539C}" type="datetimeFigureOut">
              <a:rPr lang="cs-CZ" smtClean="0"/>
              <a:pPr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2E49-88FE-44AE-8E0C-EF959FF177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0"/>
            <a:ext cx="8568952" cy="83671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23. </a:t>
            </a:r>
            <a:br>
              <a:rPr lang="cs-CZ" sz="3600" b="1" u="sng" dirty="0"/>
            </a:br>
            <a:r>
              <a:rPr lang="cs-CZ" sz="3600" b="1" u="sng" dirty="0"/>
              <a:t>CHEMICKÉ VZORCE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8520" y="836712"/>
            <a:ext cx="9144000" cy="5544616"/>
          </a:xfrm>
        </p:spPr>
        <p:txBody>
          <a:bodyPr>
            <a:normAutofit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Složení molekul vyjadřujeme značkami prvků a číslicemi – tzv. </a:t>
            </a:r>
            <a:r>
              <a:rPr lang="cs-CZ" sz="2800" b="1" dirty="0">
                <a:solidFill>
                  <a:schemeClr val="tx1"/>
                </a:solidFill>
              </a:rPr>
              <a:t>CHEMICKÉ VZORCE</a:t>
            </a:r>
            <a:r>
              <a:rPr lang="cs-CZ" sz="2800" dirty="0">
                <a:solidFill>
                  <a:schemeClr val="tx1"/>
                </a:solidFill>
              </a:rPr>
              <a:t> (např.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HCl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,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O, CO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Chemický vzorec udává druh a počet atomů v molekule.</a:t>
            </a:r>
          </a:p>
          <a:p>
            <a:pPr algn="l"/>
            <a:r>
              <a:rPr lang="cs-CZ" sz="2800" b="1" dirty="0">
                <a:solidFill>
                  <a:schemeClr val="tx1"/>
                </a:solidFill>
              </a:rPr>
              <a:t>např.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  <p:grpSp>
        <p:nvGrpSpPr>
          <p:cNvPr id="20" name="Skupina 19"/>
          <p:cNvGrpSpPr/>
          <p:nvPr/>
        </p:nvGrpSpPr>
        <p:grpSpPr>
          <a:xfrm>
            <a:off x="179512" y="2492896"/>
            <a:ext cx="4464496" cy="1469777"/>
            <a:chOff x="539552" y="2852936"/>
            <a:chExt cx="4464496" cy="1469777"/>
          </a:xfrm>
        </p:grpSpPr>
        <p:sp>
          <p:nvSpPr>
            <p:cNvPr id="4" name="TextovéPole 3"/>
            <p:cNvSpPr txBox="1"/>
            <p:nvPr/>
          </p:nvSpPr>
          <p:spPr>
            <a:xfrm flipH="1">
              <a:off x="1547664" y="2852936"/>
              <a:ext cx="1069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H</a:t>
              </a:r>
              <a:r>
                <a:rPr lang="cs-CZ" sz="3600" b="1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cs-CZ" sz="3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O</a:t>
              </a:r>
              <a:r>
                <a:rPr lang="cs-CZ" dirty="0">
                  <a:solidFill>
                    <a:schemeClr val="tx1"/>
                  </a:solidFill>
                </a:rPr>
                <a:t> </a:t>
              </a:r>
              <a:endParaRPr lang="cs-CZ" dirty="0"/>
            </a:p>
          </p:txBody>
        </p:sp>
        <p:cxnSp>
          <p:nvCxnSpPr>
            <p:cNvPr id="6" name="Přímá spojovací šipka 5"/>
            <p:cNvCxnSpPr/>
            <p:nvPr/>
          </p:nvCxnSpPr>
          <p:spPr>
            <a:xfrm flipV="1">
              <a:off x="1619672" y="3429000"/>
              <a:ext cx="288032" cy="43204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/>
            <p:cNvSpPr txBox="1"/>
            <p:nvPr/>
          </p:nvSpPr>
          <p:spPr>
            <a:xfrm>
              <a:off x="539552" y="3861048"/>
              <a:ext cx="2160240" cy="461665"/>
            </a:xfrm>
            <a:prstGeom prst="rect">
              <a:avLst/>
            </a:prstGeom>
            <a:noFill/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FF0000"/>
                  </a:solidFill>
                </a:rPr>
                <a:t>2 atomy vodíku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843808" y="3356992"/>
              <a:ext cx="2160240" cy="461665"/>
            </a:xfrm>
            <a:prstGeom prst="rect">
              <a:avLst/>
            </a:prstGeom>
            <a:noFill/>
            <a:ln w="15875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00B050"/>
                  </a:solidFill>
                </a:rPr>
                <a:t>1 atom kyslíku</a:t>
              </a:r>
            </a:p>
          </p:txBody>
        </p:sp>
        <p:cxnSp>
          <p:nvCxnSpPr>
            <p:cNvPr id="10" name="Přímá spojovací šipka 9"/>
            <p:cNvCxnSpPr/>
            <p:nvPr/>
          </p:nvCxnSpPr>
          <p:spPr>
            <a:xfrm flipH="1" flipV="1">
              <a:off x="2411760" y="3356992"/>
              <a:ext cx="432048" cy="230833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Skupina 4"/>
          <p:cNvGrpSpPr/>
          <p:nvPr/>
        </p:nvGrpSpPr>
        <p:grpSpPr>
          <a:xfrm>
            <a:off x="5004048" y="2708920"/>
            <a:ext cx="3744416" cy="1430868"/>
            <a:chOff x="5220072" y="3284984"/>
            <a:chExt cx="3744416" cy="1430868"/>
          </a:xfrm>
        </p:grpSpPr>
        <p:sp>
          <p:nvSpPr>
            <p:cNvPr id="19" name="TextovéPole 18"/>
            <p:cNvSpPr txBox="1"/>
            <p:nvPr/>
          </p:nvSpPr>
          <p:spPr>
            <a:xfrm flipH="1">
              <a:off x="6156176" y="3284984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3CO</a:t>
              </a:r>
              <a:r>
                <a:rPr lang="cs-CZ" sz="3600" b="1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cs-CZ" dirty="0">
                  <a:solidFill>
                    <a:schemeClr val="tx1"/>
                  </a:solidFill>
                </a:rPr>
                <a:t> 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220072" y="4254187"/>
              <a:ext cx="3744416" cy="461665"/>
            </a:xfrm>
            <a:prstGeom prst="rect">
              <a:avLst/>
            </a:prstGeom>
            <a:noFill/>
            <a:ln w="158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chemeClr val="accent6">
                      <a:lumMod val="75000"/>
                    </a:schemeClr>
                  </a:solidFill>
                </a:rPr>
                <a:t>3 </a:t>
              </a:r>
              <a:r>
                <a:rPr lang="cs-CZ" sz="2400" b="1" u="sng" dirty="0">
                  <a:solidFill>
                    <a:schemeClr val="accent6">
                      <a:lumMod val="75000"/>
                    </a:schemeClr>
                  </a:solidFill>
                </a:rPr>
                <a:t>molekuly</a:t>
              </a:r>
              <a:r>
                <a:rPr lang="cs-CZ" sz="2400" b="1" dirty="0">
                  <a:solidFill>
                    <a:schemeClr val="accent6">
                      <a:lumMod val="75000"/>
                    </a:schemeClr>
                  </a:solidFill>
                </a:rPr>
                <a:t> oxidu uhličitého </a:t>
              </a:r>
            </a:p>
          </p:txBody>
        </p:sp>
        <p:cxnSp>
          <p:nvCxnSpPr>
            <p:cNvPr id="22" name="Přímá spojovací šipka 21"/>
            <p:cNvCxnSpPr/>
            <p:nvPr/>
          </p:nvCxnSpPr>
          <p:spPr>
            <a:xfrm flipH="1" flipV="1">
              <a:off x="6372200" y="3789040"/>
              <a:ext cx="144016" cy="465148"/>
            </a:xfrm>
            <a:prstGeom prst="straightConnector1">
              <a:avLst/>
            </a:prstGeom>
            <a:ln w="254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Skupina 7"/>
          <p:cNvGrpSpPr/>
          <p:nvPr/>
        </p:nvGrpSpPr>
        <p:grpSpPr>
          <a:xfrm>
            <a:off x="1919714" y="4005064"/>
            <a:ext cx="2724294" cy="1368152"/>
            <a:chOff x="1919714" y="5085184"/>
            <a:chExt cx="2724294" cy="1368152"/>
          </a:xfrm>
        </p:grpSpPr>
        <p:sp>
          <p:nvSpPr>
            <p:cNvPr id="13" name="TextovéPole 12"/>
            <p:cNvSpPr txBox="1"/>
            <p:nvPr/>
          </p:nvSpPr>
          <p:spPr>
            <a:xfrm flipH="1">
              <a:off x="3527884" y="5085184"/>
              <a:ext cx="1116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>
                  <a:latin typeface="Cambria" panose="02040503050406030204" pitchFamily="18" charset="0"/>
                </a:rPr>
                <a:t>2</a:t>
              </a:r>
              <a:r>
                <a:rPr lang="cs-CZ" sz="3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Fe</a:t>
              </a:r>
              <a:endParaRPr lang="cs-CZ" b="1" dirty="0">
                <a:latin typeface="Cambria" panose="02040503050406030204" pitchFamily="18" charset="0"/>
              </a:endParaRP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1919714" y="5991671"/>
              <a:ext cx="2160240" cy="461665"/>
            </a:xfrm>
            <a:prstGeom prst="rect">
              <a:avLst/>
            </a:prstGeom>
            <a:noFill/>
            <a:ln w="158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chemeClr val="accent6">
                      <a:lumMod val="75000"/>
                    </a:schemeClr>
                  </a:solidFill>
                </a:rPr>
                <a:t>2 </a:t>
              </a:r>
              <a:r>
                <a:rPr lang="cs-CZ" sz="2400" b="1" u="sng" dirty="0">
                  <a:solidFill>
                    <a:schemeClr val="accent6">
                      <a:lumMod val="75000"/>
                    </a:schemeClr>
                  </a:solidFill>
                </a:rPr>
                <a:t>atomy</a:t>
              </a:r>
              <a:r>
                <a:rPr lang="cs-CZ" sz="2400" b="1" dirty="0">
                  <a:solidFill>
                    <a:schemeClr val="accent6">
                      <a:lumMod val="75000"/>
                    </a:schemeClr>
                  </a:solidFill>
                </a:rPr>
                <a:t> železa</a:t>
              </a:r>
            </a:p>
          </p:txBody>
        </p:sp>
        <p:cxnSp>
          <p:nvCxnSpPr>
            <p:cNvPr id="15" name="Přímá spojovací šipka 21"/>
            <p:cNvCxnSpPr>
              <a:cxnSpLocks/>
            </p:cNvCxnSpPr>
            <p:nvPr/>
          </p:nvCxnSpPr>
          <p:spPr>
            <a:xfrm flipV="1">
              <a:off x="2915816" y="5556141"/>
              <a:ext cx="636062" cy="435530"/>
            </a:xfrm>
            <a:prstGeom prst="straightConnector1">
              <a:avLst/>
            </a:prstGeom>
            <a:ln w="254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107504" y="5661248"/>
            <a:ext cx="91440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pitchFamily="34" charset="0"/>
              <a:buNone/>
            </a:pPr>
            <a:r>
              <a:rPr lang="cs-CZ" sz="2800" dirty="0"/>
              <a:t>Prvky a sloučeniny se vyznačují stálým složením a vlastnostmi. Označujeme je společným názvem </a:t>
            </a:r>
            <a:r>
              <a:rPr lang="cs-CZ" sz="2800" b="1" dirty="0">
                <a:solidFill>
                  <a:srgbClr val="FF0000"/>
                </a:solidFill>
              </a:rPr>
              <a:t>CHEMICKÉ LÁTKY</a:t>
            </a:r>
            <a:r>
              <a:rPr lang="cs-CZ" sz="2800" dirty="0"/>
              <a:t>.</a:t>
            </a:r>
          </a:p>
          <a:p>
            <a:pPr marL="0">
              <a:buFont typeface="Arial" pitchFamily="34" charset="0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71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Motiv sady Office</vt:lpstr>
      <vt:lpstr>23.  CHEMICKÉ VZORCE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Chemické vzorce</dc:title>
  <dc:creator>Petra Jonášová</dc:creator>
  <cp:lastModifiedBy>Čermáková, Anna</cp:lastModifiedBy>
  <cp:revision>14</cp:revision>
  <dcterms:created xsi:type="dcterms:W3CDTF">2014-01-06T18:25:41Z</dcterms:created>
  <dcterms:modified xsi:type="dcterms:W3CDTF">2023-08-29T08:13:43Z</dcterms:modified>
</cp:coreProperties>
</file>