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FD2A-28F0-4337-A56A-B66C4DA04725}" type="datetimeFigureOut">
              <a:rPr lang="cs-CZ" smtClean="0"/>
              <a:t>29.08.2023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0056-1DC4-44AD-84F8-0A52118A0E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FD2A-28F0-4337-A56A-B66C4DA04725}" type="datetimeFigureOut">
              <a:rPr lang="cs-CZ" smtClean="0"/>
              <a:t>29.08.2023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0056-1DC4-44AD-84F8-0A52118A0E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FD2A-28F0-4337-A56A-B66C4DA04725}" type="datetimeFigureOut">
              <a:rPr lang="cs-CZ" smtClean="0"/>
              <a:t>29.08.2023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0056-1DC4-44AD-84F8-0A52118A0E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FD2A-28F0-4337-A56A-B66C4DA04725}" type="datetimeFigureOut">
              <a:rPr lang="cs-CZ" smtClean="0"/>
              <a:t>29.08.2023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0056-1DC4-44AD-84F8-0A52118A0E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FD2A-28F0-4337-A56A-B66C4DA04725}" type="datetimeFigureOut">
              <a:rPr lang="cs-CZ" smtClean="0"/>
              <a:t>29.08.2023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0056-1DC4-44AD-84F8-0A52118A0E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FD2A-28F0-4337-A56A-B66C4DA04725}" type="datetimeFigureOut">
              <a:rPr lang="cs-CZ" smtClean="0"/>
              <a:t>29.08.2023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0056-1DC4-44AD-84F8-0A52118A0E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FD2A-28F0-4337-A56A-B66C4DA04725}" type="datetimeFigureOut">
              <a:rPr lang="cs-CZ" smtClean="0"/>
              <a:t>29.08.2023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0056-1DC4-44AD-84F8-0A52118A0E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FD2A-28F0-4337-A56A-B66C4DA04725}" type="datetimeFigureOut">
              <a:rPr lang="cs-CZ" smtClean="0"/>
              <a:t>29.08.2023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0056-1DC4-44AD-84F8-0A52118A0E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FD2A-28F0-4337-A56A-B66C4DA04725}" type="datetimeFigureOut">
              <a:rPr lang="cs-CZ" smtClean="0"/>
              <a:t>29.08.2023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0056-1DC4-44AD-84F8-0A52118A0E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FD2A-28F0-4337-A56A-B66C4DA04725}" type="datetimeFigureOut">
              <a:rPr lang="cs-CZ" smtClean="0"/>
              <a:t>29.08.2023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0056-1DC4-44AD-84F8-0A52118A0E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5FD2A-28F0-4337-A56A-B66C4DA04725}" type="datetimeFigureOut">
              <a:rPr lang="cs-CZ" smtClean="0"/>
              <a:t>29.08.2023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0056-1DC4-44AD-84F8-0A52118A0E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5FD2A-28F0-4337-A56A-B66C4DA04725}" type="datetimeFigureOut">
              <a:rPr lang="cs-CZ" smtClean="0"/>
              <a:t>29.08.2023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E0056-1DC4-44AD-84F8-0A52118A0E1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22.</a:t>
            </a:r>
            <a:br>
              <a:rPr lang="cs-CZ" sz="3600" dirty="0"/>
            </a:br>
            <a:r>
              <a:rPr lang="cs-CZ" sz="3600" u="sng" dirty="0"/>
              <a:t>IONTY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0874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Kationt </a:t>
            </a:r>
            <a:r>
              <a:rPr lang="cs-CZ" sz="2800" dirty="0"/>
              <a:t>– méně elektronů než protonů, vzniká </a:t>
            </a:r>
            <a:br>
              <a:rPr lang="cs-CZ" sz="2800" dirty="0"/>
            </a:br>
            <a:r>
              <a:rPr lang="cs-CZ" sz="2800" dirty="0"/>
              <a:t>                  odtržením jednoho nebo více elektronů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i="1" dirty="0"/>
              <a:t>zapisujeme: 	     </a:t>
            </a:r>
            <a:r>
              <a:rPr lang="cs-CZ" sz="2800" b="1" i="1" dirty="0">
                <a:solidFill>
                  <a:srgbClr val="0070C0"/>
                </a:solidFill>
                <a:latin typeface="Cambria" panose="02040503050406030204" pitchFamily="18" charset="0"/>
              </a:rPr>
              <a:t>Na   -    e</a:t>
            </a:r>
            <a:r>
              <a:rPr lang="cs-CZ" sz="2800" b="1" i="1" baseline="30000" dirty="0">
                <a:solidFill>
                  <a:srgbClr val="0070C0"/>
                </a:solidFill>
                <a:latin typeface="Cambria" panose="02040503050406030204" pitchFamily="18" charset="0"/>
              </a:rPr>
              <a:t>-</a:t>
            </a:r>
            <a:r>
              <a:rPr lang="cs-CZ" sz="2800" b="1" i="1" dirty="0">
                <a:solidFill>
                  <a:srgbClr val="0070C0"/>
                </a:solidFill>
                <a:latin typeface="Cambria" panose="02040503050406030204" pitchFamily="18" charset="0"/>
              </a:rPr>
              <a:t>     →      Na </a:t>
            </a:r>
            <a:r>
              <a:rPr lang="cs-CZ" sz="2800" b="1" i="1" baseline="30000" dirty="0">
                <a:solidFill>
                  <a:srgbClr val="0070C0"/>
                </a:solidFill>
                <a:latin typeface="Cambria" panose="02040503050406030204" pitchFamily="18" charset="0"/>
              </a:rPr>
              <a:t>+</a:t>
            </a:r>
            <a:r>
              <a:rPr lang="cs-CZ" sz="2800" b="1" i="1" dirty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r>
              <a:rPr lang="cs-CZ" sz="2800" b="1" i="1" dirty="0">
                <a:latin typeface="Cambria" panose="02040503050406030204" pitchFamily="18" charset="0"/>
              </a:rPr>
              <a:t> </a:t>
            </a:r>
            <a:r>
              <a:rPr lang="cs-CZ" sz="2800" i="1" dirty="0"/>
              <a:t>(kationt sodíku)</a:t>
            </a:r>
            <a:r>
              <a:rPr lang="cs-CZ" sz="2800" dirty="0"/>
              <a:t> </a:t>
            </a:r>
          </a:p>
          <a:p>
            <a:pPr marL="0" indent="0">
              <a:buNone/>
            </a:pPr>
            <a:r>
              <a:rPr lang="cs-CZ" sz="2800" dirty="0"/>
              <a:t>			     </a:t>
            </a:r>
            <a:r>
              <a:rPr lang="cs-CZ" sz="2800" b="1" i="1" dirty="0">
                <a:solidFill>
                  <a:srgbClr val="0070C0"/>
                </a:solidFill>
                <a:latin typeface="Cambria" panose="02040503050406030204" pitchFamily="18" charset="0"/>
              </a:rPr>
              <a:t>Al     -   3e</a:t>
            </a:r>
            <a:r>
              <a:rPr lang="cs-CZ" sz="2800" b="1" i="1" baseline="30000" dirty="0">
                <a:solidFill>
                  <a:srgbClr val="0070C0"/>
                </a:solidFill>
                <a:latin typeface="Cambria" panose="02040503050406030204" pitchFamily="18" charset="0"/>
              </a:rPr>
              <a:t>-</a:t>
            </a:r>
            <a:r>
              <a:rPr lang="cs-CZ" sz="2800" b="1" i="1" dirty="0">
                <a:solidFill>
                  <a:srgbClr val="0070C0"/>
                </a:solidFill>
                <a:latin typeface="Cambria" panose="02040503050406030204" pitchFamily="18" charset="0"/>
              </a:rPr>
              <a:t>    →     Al </a:t>
            </a:r>
            <a:r>
              <a:rPr lang="cs-CZ" sz="2800" b="1" i="1" baseline="30000" dirty="0">
                <a:solidFill>
                  <a:srgbClr val="0070C0"/>
                </a:solidFill>
                <a:latin typeface="Cambria" panose="02040503050406030204" pitchFamily="18" charset="0"/>
              </a:rPr>
              <a:t>3+ </a:t>
            </a:r>
            <a:r>
              <a:rPr lang="cs-CZ" sz="2800" b="1" i="1" dirty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r>
              <a:rPr lang="cs-CZ" sz="2800" i="1" dirty="0"/>
              <a:t>(kationt hliníku)</a:t>
            </a:r>
          </a:p>
          <a:p>
            <a:pPr marL="0" indent="0">
              <a:buNone/>
            </a:pPr>
            <a:br>
              <a:rPr lang="cs-CZ" sz="2800" b="1" dirty="0"/>
            </a:br>
            <a:r>
              <a:rPr lang="cs-CZ" sz="2800" b="1" dirty="0"/>
              <a:t>Aniont </a:t>
            </a:r>
            <a:r>
              <a:rPr lang="cs-CZ" sz="2800" dirty="0"/>
              <a:t>– více elektronů než protonů, vzniká přijetím </a:t>
            </a:r>
            <a:br>
              <a:rPr lang="cs-CZ" sz="2800" dirty="0"/>
            </a:br>
            <a:r>
              <a:rPr lang="cs-CZ" sz="2800" dirty="0"/>
              <a:t>                jednoho nebo více elektronů </a:t>
            </a:r>
          </a:p>
          <a:p>
            <a:pPr marL="0" indent="0">
              <a:buNone/>
            </a:pPr>
            <a:r>
              <a:rPr lang="cs-CZ" sz="2800" b="1" dirty="0"/>
              <a:t>	</a:t>
            </a:r>
            <a:r>
              <a:rPr lang="cs-CZ" sz="2800" i="1" dirty="0"/>
              <a:t>zapisujeme: 	      </a:t>
            </a:r>
            <a:r>
              <a:rPr lang="cs-CZ" sz="2800" b="1" i="1" dirty="0">
                <a:solidFill>
                  <a:srgbClr val="0070C0"/>
                </a:solidFill>
                <a:latin typeface="Cambria" panose="02040503050406030204" pitchFamily="18" charset="0"/>
              </a:rPr>
              <a:t>Cl   +    e</a:t>
            </a:r>
            <a:r>
              <a:rPr lang="cs-CZ" sz="2800" b="1" i="1" baseline="30000" dirty="0">
                <a:solidFill>
                  <a:srgbClr val="0070C0"/>
                </a:solidFill>
                <a:latin typeface="Cambria" panose="02040503050406030204" pitchFamily="18" charset="0"/>
              </a:rPr>
              <a:t>-</a:t>
            </a:r>
            <a:r>
              <a:rPr lang="cs-CZ" sz="2800" b="1" i="1" dirty="0">
                <a:solidFill>
                  <a:srgbClr val="0070C0"/>
                </a:solidFill>
                <a:latin typeface="Cambria" panose="02040503050406030204" pitchFamily="18" charset="0"/>
              </a:rPr>
              <a:t>     →      Cl </a:t>
            </a:r>
            <a:r>
              <a:rPr lang="cs-CZ" sz="2800" b="1" i="1" baseline="30000" dirty="0">
                <a:solidFill>
                  <a:srgbClr val="0070C0"/>
                </a:solidFill>
                <a:latin typeface="Cambria" panose="02040503050406030204" pitchFamily="18" charset="0"/>
              </a:rPr>
              <a:t>-</a:t>
            </a:r>
            <a:r>
              <a:rPr lang="cs-CZ" sz="2800" b="1" i="1" dirty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r>
              <a:rPr lang="cs-CZ" sz="2800" b="1" i="1" dirty="0">
                <a:latin typeface="Cambria" panose="02040503050406030204" pitchFamily="18" charset="0"/>
              </a:rPr>
              <a:t> </a:t>
            </a:r>
            <a:r>
              <a:rPr lang="cs-CZ" sz="2800" i="1" dirty="0"/>
              <a:t>(aniont chlóru)</a:t>
            </a:r>
            <a:r>
              <a:rPr lang="cs-CZ" sz="2800" dirty="0"/>
              <a:t> </a:t>
            </a:r>
          </a:p>
          <a:p>
            <a:pPr marL="0" indent="0">
              <a:buNone/>
            </a:pPr>
            <a:r>
              <a:rPr lang="cs-CZ" sz="2800" dirty="0"/>
              <a:t>			      </a:t>
            </a:r>
            <a:r>
              <a:rPr lang="cs-CZ" sz="2800" b="1" i="1" dirty="0">
                <a:solidFill>
                  <a:srgbClr val="0070C0"/>
                </a:solidFill>
                <a:latin typeface="Cambria" panose="02040503050406030204" pitchFamily="18" charset="0"/>
              </a:rPr>
              <a:t>O     </a:t>
            </a:r>
            <a:r>
              <a:rPr lang="cs-CZ" sz="2800" b="1" i="1">
                <a:solidFill>
                  <a:srgbClr val="0070C0"/>
                </a:solidFill>
                <a:latin typeface="Cambria" panose="02040503050406030204" pitchFamily="18" charset="0"/>
              </a:rPr>
              <a:t>+   2e</a:t>
            </a:r>
            <a:r>
              <a:rPr lang="cs-CZ" sz="2800" b="1" i="1" baseline="30000">
                <a:solidFill>
                  <a:srgbClr val="0070C0"/>
                </a:solidFill>
                <a:latin typeface="Cambria" panose="02040503050406030204" pitchFamily="18" charset="0"/>
              </a:rPr>
              <a:t>-</a:t>
            </a:r>
            <a:r>
              <a:rPr lang="cs-CZ" sz="2800" b="1" i="1">
                <a:solidFill>
                  <a:srgbClr val="0070C0"/>
                </a:solidFill>
                <a:latin typeface="Cambria" panose="02040503050406030204" pitchFamily="18" charset="0"/>
              </a:rPr>
              <a:t>    </a:t>
            </a:r>
            <a:r>
              <a:rPr lang="cs-CZ" sz="2800" b="1" i="1" dirty="0">
                <a:solidFill>
                  <a:srgbClr val="0070C0"/>
                </a:solidFill>
                <a:latin typeface="Cambria" panose="02040503050406030204" pitchFamily="18" charset="0"/>
              </a:rPr>
              <a:t>→     O </a:t>
            </a:r>
            <a:r>
              <a:rPr lang="cs-CZ" sz="2800" b="1" i="1" baseline="30000" dirty="0">
                <a:solidFill>
                  <a:srgbClr val="0070C0"/>
                </a:solidFill>
                <a:latin typeface="Cambria" panose="02040503050406030204" pitchFamily="18" charset="0"/>
              </a:rPr>
              <a:t>2- </a:t>
            </a:r>
            <a:r>
              <a:rPr lang="cs-CZ" sz="2800" b="1" i="1" dirty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r>
              <a:rPr lang="cs-CZ" sz="2800" i="1" dirty="0"/>
              <a:t>(aniont kyslíku)</a:t>
            </a:r>
          </a:p>
        </p:txBody>
      </p:sp>
    </p:spTree>
    <p:extLst>
      <p:ext uri="{BB962C8B-B14F-4D97-AF65-F5344CB8AC3E}">
        <p14:creationId xmlns:p14="http://schemas.microsoft.com/office/powerpoint/2010/main" val="475495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678807-B0F1-F63A-FCAE-B8E30D8F6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u="sng" dirty="0"/>
              <a:t>IONTOVÉ SLOUČENINY</a:t>
            </a:r>
          </a:p>
          <a:p>
            <a:pPr>
              <a:buFontTx/>
              <a:buChar char="-"/>
            </a:pPr>
            <a:r>
              <a:rPr lang="cs-CZ" sz="2800" dirty="0"/>
              <a:t>Jsou tvořeny iontovou vazbou</a:t>
            </a:r>
          </a:p>
          <a:p>
            <a:pPr>
              <a:buFontTx/>
              <a:buChar char="-"/>
            </a:pPr>
            <a:r>
              <a:rPr lang="cs-CZ" altLang="cs-CZ" sz="2800" dirty="0"/>
              <a:t>ionty jsou poutány </a:t>
            </a:r>
            <a:r>
              <a:rPr lang="cs-CZ" altLang="cs-CZ" sz="2800" b="1" dirty="0"/>
              <a:t>velkými silami</a:t>
            </a:r>
            <a:r>
              <a:rPr lang="cs-CZ" altLang="cs-CZ" sz="2800" dirty="0"/>
              <a:t>, proto se vyznačují následujícími </a:t>
            </a:r>
            <a:r>
              <a:rPr lang="cs-CZ" altLang="cs-CZ" sz="2800" u="sng" dirty="0"/>
              <a:t>vlastnostmi</a:t>
            </a:r>
            <a:r>
              <a:rPr lang="cs-CZ" altLang="cs-CZ" sz="2800" dirty="0"/>
              <a:t>: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cs-CZ" altLang="cs-CZ" sz="2800" dirty="0"/>
              <a:t>vysoká teplota tání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cs-CZ" altLang="cs-CZ" sz="2800" dirty="0"/>
              <a:t>vysoká teplota varu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cs-CZ" altLang="cs-CZ" sz="2800" dirty="0"/>
              <a:t>rozpustnost ve vodě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cs-CZ" altLang="cs-CZ" sz="2800" dirty="0"/>
              <a:t>tvorba krystalů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cs-CZ" altLang="cs-CZ" sz="2800" dirty="0"/>
              <a:t>vedou elektrický proud – rozpuštěné nebo roztavené iontové sloučeniny</a:t>
            </a:r>
          </a:p>
          <a:p>
            <a:pPr>
              <a:buFontTx/>
              <a:buChar char="-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857167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132</Words>
  <Application>Microsoft Office PowerPoint</Application>
  <PresentationFormat>Předvádění na obrazovce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</vt:lpstr>
      <vt:lpstr>Motiv sady Office</vt:lpstr>
      <vt:lpstr>22. IONTY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Znázornění síly.</dc:title>
  <dc:creator>Petra Jonášová</dc:creator>
  <cp:lastModifiedBy>Čermáková, Anna</cp:lastModifiedBy>
  <cp:revision>12</cp:revision>
  <dcterms:created xsi:type="dcterms:W3CDTF">2016-01-19T15:10:52Z</dcterms:created>
  <dcterms:modified xsi:type="dcterms:W3CDTF">2023-08-29T08:12:32Z</dcterms:modified>
</cp:coreProperties>
</file>