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3" r:id="rId2"/>
    <p:sldId id="532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7106" autoAdjust="0"/>
  </p:normalViewPr>
  <p:slideViewPr>
    <p:cSldViewPr snapToGrid="0">
      <p:cViewPr varScale="1">
        <p:scale>
          <a:sx n="78" d="100"/>
          <a:sy n="78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C541D-A3C2-4D4D-A3BA-9934C39D6103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AD4D9-058D-4C27-A04D-880432DD9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49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24572-E68A-0CDA-C0F2-AE189B267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25A6B6-C043-6C87-AE22-C2943A7A4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BA8CFD-9790-1E0E-1779-16A5F98DE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A8ABC8-CC91-C415-658E-768AD417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AA0E22-97CD-02AE-A256-AAB3CEC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4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8CB47-41FD-4AFC-0787-DE85E080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C42EBA-2E5A-AC23-29F1-CB10C9695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9B0865-FEF1-C9D3-EB10-FE7FFBED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E699F3-2977-F8A1-5407-31F9D2174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9AB6C2-9B04-FBCF-09E9-020BCAC9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7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D45ABB-1564-84FE-C402-F4ACC3CA0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E743DE-703A-800B-6812-AFDDDB712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318E8E-20C0-7DC9-6046-BF17FFC6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729F83-E224-B94A-1ECF-642F1354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B984AE-028D-DEA4-3F99-0FBAD4C7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24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6BEFD-D85A-F14F-22EA-453E494ED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0AF37-4ADA-7434-BF7D-CD9646F61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26F02-C442-4FAC-5B30-5170D749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9DE356-F642-C692-402C-A241F0C4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87DF81-1FCE-1048-FBF8-9E8129C7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86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32BDD-A3DC-F914-FC0B-1C4300AB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24480A-B447-DB9E-6968-5CAB75746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CE28D2-E964-E9C0-302C-42E2628F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F060F8-F73D-0B00-D6F6-FD0408241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717EA-40B3-7A51-229E-33F73B56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3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6A3C8-7BB5-4F82-91B1-7D028D8CC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3696BF-8E48-0B31-4B9B-E644AA410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DD9D32-46DF-E335-4C35-6A9D04071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5A6074-C55B-31D7-0E1D-64CADEE1E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D76BBC-75A2-4B6D-B963-E04BCEAA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5D6795-7C6A-BE50-143C-20F5B7CE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86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EAD66-2ACB-89CD-7126-D0BB8CE5E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6F284B-CD35-CCB6-A8C4-A03B66446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B810A1-15DA-3819-74AB-19F1EE36E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8F56EE-EA56-34DC-21CD-9E301AC97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0BB6B7-334B-9E82-1247-7C84F49BC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C097B6-41FF-5602-82D1-991BFED7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85B684-C58D-2A95-CF0E-0C47B9F3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A18CDC-0310-04BD-1351-9B05F804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6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B3B3-5E09-A66E-109B-7BD14F881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EB554D-9D07-EDF6-3BE6-802A5883B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E269DC-C294-D637-CD88-6B5E4559E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09AB89-170C-B021-9614-EC5E8C165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C55266-5B7E-82E7-0912-6BDC76E5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87BF4F-61E6-6CB0-8CB1-AEA73911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7F51F7-955B-8B28-8222-E13D36FF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38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9244A-51AE-6278-0EB3-7ADB5072C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B5945-B9BA-E9FA-0C58-CB9EA0181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58B395-8FDC-C48E-62E0-37B92A3A2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BABB31-A784-7D92-A84F-1FA703D0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E0EF13-CE19-5FAF-492B-EA8A801D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2583B0-34FA-A08F-F370-C701214E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6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A3CE0-3C01-391B-08EE-10266603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2EADD5-11C5-DF40-1C95-78C4F7121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78943A-5F1F-ABFF-CCE6-0F84751D1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954524-3DA6-15E1-0BF9-7F99D344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B88144-7EE3-69F8-F984-53523C23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2BAE50-55ED-9CDD-7BC0-EA600EEB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C26514-B6B8-33AD-B930-25AD3533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8C7191-94AD-E7ED-D4F3-E575DF1C7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BD8001-278D-162D-6D7B-CF4F41115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0C2B9-E3CE-4E6B-8A56-85976F5032AA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7E5DB-601A-4D5A-3A44-4B6D2EA20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79920D-B144-9F0E-A0E8-C0F37B020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E818-EE6F-48B2-9985-6FFA073C87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80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726FA5-ACEE-F861-7FE7-B60494BAE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210" y="157321"/>
            <a:ext cx="11567160" cy="6543357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cs-CZ" u="sng" dirty="0"/>
              <a:t>ČLENOVCI</a:t>
            </a:r>
            <a:r>
              <a:rPr lang="cs-CZ" dirty="0"/>
              <a:t> - zápis z hodiny</a:t>
            </a:r>
          </a:p>
          <a:p>
            <a:pPr>
              <a:defRPr/>
            </a:pPr>
            <a:r>
              <a:rPr lang="cs-CZ" dirty="0">
                <a:cs typeface="Arial" panose="020B0604020202020204" pitchFamily="34" charset="0"/>
              </a:rPr>
              <a:t>nejpočetnější živočišný kmen (1,5 mil. druhů)</a:t>
            </a:r>
          </a:p>
          <a:p>
            <a:pPr>
              <a:defRPr/>
            </a:pPr>
            <a:r>
              <a:rPr lang="cs-CZ" dirty="0">
                <a:cs typeface="Arial" panose="020B0604020202020204" pitchFamily="34" charset="0"/>
              </a:rPr>
              <a:t>nestejnoměrně článkované tělo a končetiny</a:t>
            </a:r>
          </a:p>
          <a:p>
            <a:pPr>
              <a:defRPr/>
            </a:pPr>
            <a:r>
              <a:rPr lang="cs-CZ" dirty="0">
                <a:cs typeface="Arial" panose="020B0604020202020204" pitchFamily="34" charset="0"/>
              </a:rPr>
              <a:t>tělo u většiny tvoří: hlava, hruď, zadeček</a:t>
            </a:r>
          </a:p>
          <a:p>
            <a:pPr>
              <a:defRPr/>
            </a:pPr>
            <a:r>
              <a:rPr lang="cs-CZ" dirty="0">
                <a:cs typeface="Arial" panose="020B0604020202020204" pitchFamily="34" charset="0"/>
              </a:rPr>
              <a:t>mají pevný </a:t>
            </a:r>
            <a:r>
              <a:rPr lang="cs-CZ" b="1" dirty="0">
                <a:cs typeface="Arial" panose="020B0604020202020204" pitchFamily="34" charset="0"/>
              </a:rPr>
              <a:t>chitinový pokryv </a:t>
            </a:r>
            <a:r>
              <a:rPr lang="cs-CZ" dirty="0">
                <a:cs typeface="Arial" panose="020B0604020202020204" pitchFamily="34" charset="0"/>
              </a:rPr>
              <a:t>– tzv. vnější kostra (</a:t>
            </a:r>
            <a:r>
              <a:rPr lang="cs-CZ" i="1" dirty="0">
                <a:cs typeface="Arial" panose="020B0604020202020204" pitchFamily="34" charset="0"/>
              </a:rPr>
              <a:t>zevnitř se na ní upíná svalstvo</a:t>
            </a:r>
            <a:r>
              <a:rPr lang="cs-CZ" dirty="0"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cs-CZ" dirty="0">
                <a:cs typeface="Arial" panose="020B0604020202020204" pitchFamily="34" charset="0"/>
              </a:rPr>
              <a:t>Rozdělení: Pavoukovci, Korýši, Vzdušnicovci (mnohonožky, stonožky a hmyz)</a:t>
            </a:r>
          </a:p>
          <a:p>
            <a:pPr marL="0" indent="0" algn="ctr">
              <a:buNone/>
              <a:defRPr/>
            </a:pPr>
            <a:r>
              <a:rPr lang="cs-CZ" altLang="cs-CZ" u="sng" dirty="0">
                <a:cs typeface="Arial" panose="020B0604020202020204" pitchFamily="34" charset="0"/>
              </a:rPr>
              <a:t>Pavoukovci</a:t>
            </a:r>
          </a:p>
          <a:p>
            <a:pPr>
              <a:defRPr/>
            </a:pPr>
            <a:r>
              <a:rPr lang="cs-CZ" altLang="cs-CZ" dirty="0">
                <a:cs typeface="Arial" panose="020B0604020202020204" pitchFamily="34" charset="0"/>
              </a:rPr>
              <a:t>tělo - hlavohruď + zadeček (připojen stopkou)</a:t>
            </a:r>
          </a:p>
          <a:p>
            <a:pPr eaLnBrk="1" hangingPunct="1">
              <a:defRPr/>
            </a:pPr>
            <a:r>
              <a:rPr lang="cs-CZ" altLang="cs-CZ" dirty="0">
                <a:cs typeface="Arial" panose="020B0604020202020204" pitchFamily="34" charset="0"/>
              </a:rPr>
              <a:t>6 párů končetin – klepítka, makadla a 4 páry nohou</a:t>
            </a:r>
          </a:p>
          <a:p>
            <a:pPr eaLnBrk="1" hangingPunct="1">
              <a:defRPr/>
            </a:pPr>
            <a:r>
              <a:rPr lang="cs-CZ" altLang="cs-CZ" dirty="0">
                <a:cs typeface="Arial" panose="020B0604020202020204" pitchFamily="34" charset="0"/>
              </a:rPr>
              <a:t>dýchají plicními vaky</a:t>
            </a:r>
          </a:p>
          <a:p>
            <a:pPr eaLnBrk="1" hangingPunct="1">
              <a:defRPr/>
            </a:pPr>
            <a:r>
              <a:rPr lang="cs-CZ" altLang="cs-CZ" dirty="0">
                <a:cs typeface="Arial" panose="020B0604020202020204" pitchFamily="34" charset="0"/>
              </a:rPr>
              <a:t>Pohlavní dimorfismus (samec je menší než samice), vývin přímý</a:t>
            </a:r>
          </a:p>
          <a:p>
            <a:pPr eaLnBrk="1" hangingPunct="1">
              <a:defRPr/>
            </a:pPr>
            <a:r>
              <a:rPr lang="cs-CZ" altLang="cs-CZ" dirty="0">
                <a:cs typeface="Arial" panose="020B0604020202020204" pitchFamily="34" charset="0"/>
              </a:rPr>
              <a:t>Do skupiny patří pavouci, sekáči, roztoči a štíři</a:t>
            </a:r>
            <a:endParaRPr lang="cs-CZ" dirty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dirty="0"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cs-CZ" u="sng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13">
            <a:extLst>
              <a:ext uri="{FF2B5EF4-FFF2-40B4-BE49-F238E27FC236}">
                <a16:creationId xmlns:a16="http://schemas.microsoft.com/office/drawing/2014/main" id="{E4880288-93A1-03C7-5A7A-584A71BEED37}"/>
              </a:ext>
            </a:extLst>
          </p:cNvPr>
          <p:cNvGrpSpPr>
            <a:grpSpLocks/>
          </p:cNvGrpSpPr>
          <p:nvPr/>
        </p:nvGrpSpPr>
        <p:grpSpPr bwMode="auto">
          <a:xfrm>
            <a:off x="3259456" y="687387"/>
            <a:ext cx="6696075" cy="5805488"/>
            <a:chOff x="2071670" y="0"/>
            <a:chExt cx="7256081" cy="6858000"/>
          </a:xfrm>
        </p:grpSpPr>
        <p:pic>
          <p:nvPicPr>
            <p:cNvPr id="5" name="Picture 2" descr="http://nd01.jxs.cz/553/961/97e41d6a81_42730186_o2.gif">
              <a:extLst>
                <a:ext uri="{FF2B5EF4-FFF2-40B4-BE49-F238E27FC236}">
                  <a16:creationId xmlns:a16="http://schemas.microsoft.com/office/drawing/2014/main" id="{0CDFA6C8-9E17-9D92-1C64-87EFD205F1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9"/>
            <a:stretch>
              <a:fillRect/>
            </a:stretch>
          </p:blipFill>
          <p:spPr bwMode="auto">
            <a:xfrm>
              <a:off x="2143108" y="0"/>
              <a:ext cx="558069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AAE60242-E4B6-A037-CBE0-D5333B240B55}"/>
                </a:ext>
              </a:extLst>
            </p:cNvPr>
            <p:cNvSpPr/>
            <p:nvPr/>
          </p:nvSpPr>
          <p:spPr>
            <a:xfrm>
              <a:off x="2143921" y="213785"/>
              <a:ext cx="1212788" cy="3581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noha (1.)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99275DCC-7145-EFBC-2EC5-C3FB7135B1E2}"/>
                </a:ext>
              </a:extLst>
            </p:cNvPr>
            <p:cNvSpPr/>
            <p:nvPr/>
          </p:nvSpPr>
          <p:spPr>
            <a:xfrm>
              <a:off x="2429485" y="1215199"/>
              <a:ext cx="856692" cy="498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noha (2.)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04F7BD5C-0837-6BDF-4B2F-FFDA0F8A1701}"/>
                </a:ext>
              </a:extLst>
            </p:cNvPr>
            <p:cNvSpPr/>
            <p:nvPr/>
          </p:nvSpPr>
          <p:spPr>
            <a:xfrm>
              <a:off x="2572268" y="5357754"/>
              <a:ext cx="856692" cy="5007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noha (3.)</a:t>
              </a: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70A254BB-11D7-8F18-53E0-6FB66A6AFAB1}"/>
                </a:ext>
              </a:extLst>
            </p:cNvPr>
            <p:cNvSpPr/>
            <p:nvPr/>
          </p:nvSpPr>
          <p:spPr>
            <a:xfrm>
              <a:off x="3571742" y="6143507"/>
              <a:ext cx="856692" cy="500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noha (4.)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86C3A11D-E2F1-9301-A4EF-FDD7E2459758}"/>
                </a:ext>
              </a:extLst>
            </p:cNvPr>
            <p:cNvSpPr/>
            <p:nvPr/>
          </p:nvSpPr>
          <p:spPr>
            <a:xfrm>
              <a:off x="6714668" y="1714031"/>
              <a:ext cx="1214508" cy="5719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makadla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FF5A0597-E363-1C59-098A-3A2A5E3BB0E8}"/>
                </a:ext>
              </a:extLst>
            </p:cNvPr>
            <p:cNvSpPr/>
            <p:nvPr/>
          </p:nvSpPr>
          <p:spPr>
            <a:xfrm>
              <a:off x="6714668" y="2642309"/>
              <a:ext cx="2613083" cy="3581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klepítka </a:t>
              </a:r>
              <a:r>
                <a:rPr lang="cs-CZ" sz="1600" b="1" i="1" dirty="0">
                  <a:solidFill>
                    <a:schemeClr val="tx1"/>
                  </a:solidFill>
                </a:rPr>
                <a:t>s jedovou žlázou</a:t>
              </a: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394A5883-2425-0CE4-6FE1-0AC8521C73A4}"/>
                </a:ext>
              </a:extLst>
            </p:cNvPr>
            <p:cNvSpPr/>
            <p:nvPr/>
          </p:nvSpPr>
          <p:spPr>
            <a:xfrm>
              <a:off x="6714668" y="2929230"/>
              <a:ext cx="786161" cy="3563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oči</a:t>
              </a:r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6D3958BD-B188-8C9D-A734-477AB60B9B83}"/>
                </a:ext>
              </a:extLst>
            </p:cNvPr>
            <p:cNvSpPr/>
            <p:nvPr/>
          </p:nvSpPr>
          <p:spPr>
            <a:xfrm>
              <a:off x="6714668" y="3214277"/>
              <a:ext cx="2143451" cy="2869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hlavohruď</a:t>
              </a:r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64345376-174A-16AB-CFC3-89F35721BCFB}"/>
                </a:ext>
              </a:extLst>
            </p:cNvPr>
            <p:cNvSpPr/>
            <p:nvPr/>
          </p:nvSpPr>
          <p:spPr>
            <a:xfrm>
              <a:off x="6644136" y="4572000"/>
              <a:ext cx="2143451" cy="2850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zadeček</a:t>
              </a:r>
            </a:p>
          </p:txBody>
        </p:sp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0F5EBA13-FF38-3DD6-3AFE-91E3B5CCC373}"/>
                </a:ext>
              </a:extLst>
            </p:cNvPr>
            <p:cNvSpPr/>
            <p:nvPr/>
          </p:nvSpPr>
          <p:spPr>
            <a:xfrm>
              <a:off x="6714668" y="5286492"/>
              <a:ext cx="2143451" cy="2850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snovací bradavky</a:t>
              </a: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3308E59F-96B4-05EB-08D0-5AEB3D6456F1}"/>
                </a:ext>
              </a:extLst>
            </p:cNvPr>
            <p:cNvSpPr/>
            <p:nvPr/>
          </p:nvSpPr>
          <p:spPr>
            <a:xfrm>
              <a:off x="2071670" y="3214277"/>
              <a:ext cx="928944" cy="9282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4E0DB859-D295-214B-1ED5-735C6FFA28E6}"/>
                </a:ext>
              </a:extLst>
            </p:cNvPr>
            <p:cNvSpPr/>
            <p:nvPr/>
          </p:nvSpPr>
          <p:spPr>
            <a:xfrm>
              <a:off x="2143921" y="3928770"/>
              <a:ext cx="571128" cy="9282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8FEDBF39-67B9-4264-70DA-1CC7A5F0E59E}"/>
                </a:ext>
              </a:extLst>
            </p:cNvPr>
            <p:cNvSpPr/>
            <p:nvPr/>
          </p:nvSpPr>
          <p:spPr>
            <a:xfrm>
              <a:off x="2143921" y="4286953"/>
              <a:ext cx="356096" cy="9282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40FA2857-2BC4-9ECC-D3EF-AEDA8CD63411}"/>
                </a:ext>
              </a:extLst>
            </p:cNvPr>
            <p:cNvSpPr/>
            <p:nvPr/>
          </p:nvSpPr>
          <p:spPr>
            <a:xfrm rot="16200000">
              <a:off x="3251042" y="3179251"/>
              <a:ext cx="142523" cy="9289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43307565-4E44-5446-ED88-55320D31FA5C}"/>
                </a:ext>
              </a:extLst>
            </p:cNvPr>
            <p:cNvSpPr/>
            <p:nvPr/>
          </p:nvSpPr>
          <p:spPr>
            <a:xfrm rot="16200000">
              <a:off x="3000744" y="3144244"/>
              <a:ext cx="142523" cy="7139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F4003CEF-7123-E151-A0F2-8F33E18DAA1C}"/>
                </a:ext>
              </a:extLst>
            </p:cNvPr>
            <p:cNvSpPr/>
            <p:nvPr/>
          </p:nvSpPr>
          <p:spPr>
            <a:xfrm rot="16200000">
              <a:off x="3000744" y="3429290"/>
              <a:ext cx="142523" cy="7139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DBD518D4-2AE1-D302-E0A7-AED289CB2BCC}"/>
                </a:ext>
              </a:extLst>
            </p:cNvPr>
            <p:cNvSpPr/>
            <p:nvPr/>
          </p:nvSpPr>
          <p:spPr>
            <a:xfrm>
              <a:off x="2071670" y="5001446"/>
              <a:ext cx="357815" cy="9282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931ADF42-9B07-959A-0B7B-EA41CE0492AD}"/>
                </a:ext>
              </a:extLst>
            </p:cNvPr>
            <p:cNvSpPr/>
            <p:nvPr/>
          </p:nvSpPr>
          <p:spPr>
            <a:xfrm>
              <a:off x="6644136" y="5642801"/>
              <a:ext cx="2143451" cy="2869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cs-CZ" b="1" i="1" dirty="0">
                  <a:solidFill>
                    <a:schemeClr val="tx1"/>
                  </a:solidFill>
                </a:rPr>
                <a:t>řitní otvor</a:t>
              </a:r>
            </a:p>
          </p:txBody>
        </p: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B18BB338-65F8-14DE-E820-B5CCBBA92FB9}"/>
                </a:ext>
              </a:extLst>
            </p:cNvPr>
            <p:cNvSpPr/>
            <p:nvPr/>
          </p:nvSpPr>
          <p:spPr>
            <a:xfrm>
              <a:off x="4858501" y="3572461"/>
              <a:ext cx="3142926" cy="1425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cs-CZ" b="1" i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2334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133</Words>
  <Application>Microsoft Office PowerPoint</Application>
  <PresentationFormat>Širokoúhlá obrazovka</PresentationFormat>
  <Paragraphs>23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cermakova@zsodolenavoda.cz</dc:creator>
  <cp:lastModifiedBy>cermakova@zsodolenavoda.cz</cp:lastModifiedBy>
  <cp:revision>13</cp:revision>
  <dcterms:created xsi:type="dcterms:W3CDTF">2024-06-06T12:14:17Z</dcterms:created>
  <dcterms:modified xsi:type="dcterms:W3CDTF">2024-06-15T06:39:40Z</dcterms:modified>
</cp:coreProperties>
</file>