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2EF6A-0B50-4484-AC63-4A766EA7F8B3}" type="datetimeFigureOut">
              <a:rPr lang="cs-CZ" smtClean="0"/>
              <a:t>28.08.2023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91A18F-1789-42F7-B514-6AE121B15DF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-99392"/>
            <a:ext cx="7772400" cy="794519"/>
          </a:xfrm>
        </p:spPr>
        <p:txBody>
          <a:bodyPr>
            <a:normAutofit/>
          </a:bodyPr>
          <a:lstStyle/>
          <a:p>
            <a:r>
              <a:rPr lang="cs-CZ" sz="3600" dirty="0"/>
              <a:t>21.</a:t>
            </a:r>
            <a:r>
              <a:rPr lang="cs-CZ" sz="3600" u="sng" dirty="0"/>
              <a:t>Typy chemické vazby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512" y="620688"/>
            <a:ext cx="9144000" cy="6264696"/>
          </a:xfrm>
        </p:spPr>
        <p:txBody>
          <a:bodyPr>
            <a:normAutofit/>
          </a:bodyPr>
          <a:lstStyle/>
          <a:p>
            <a:pPr algn="l"/>
            <a:r>
              <a:rPr lang="cs-CZ" sz="2700" b="1" dirty="0">
                <a:solidFill>
                  <a:srgbClr val="FF0000"/>
                </a:solidFill>
              </a:rPr>
              <a:t>Elektronegativita</a:t>
            </a:r>
            <a:r>
              <a:rPr lang="cs-CZ" sz="2700" dirty="0">
                <a:solidFill>
                  <a:schemeClr val="tx1"/>
                </a:solidFill>
              </a:rPr>
              <a:t> - schopnost atomu přitahovat vazebný elektronový pár. (Značíme </a:t>
            </a:r>
            <a:r>
              <a:rPr lang="cs-CZ" sz="2700" b="1" dirty="0">
                <a:solidFill>
                  <a:schemeClr val="tx1"/>
                </a:solidFill>
              </a:rPr>
              <a:t>X</a:t>
            </a:r>
            <a:r>
              <a:rPr lang="cs-CZ" sz="2700" dirty="0">
                <a:solidFill>
                  <a:schemeClr val="tx1"/>
                </a:solidFill>
              </a:rPr>
              <a:t>, najdeme ji v periodické tabulce prvků)</a:t>
            </a:r>
            <a:br>
              <a:rPr lang="cs-CZ" sz="2700" dirty="0">
                <a:solidFill>
                  <a:schemeClr val="tx1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			</a:t>
            </a:r>
            <a:r>
              <a:rPr lang="cs-CZ" sz="2700" b="1" dirty="0">
                <a:solidFill>
                  <a:schemeClr val="tx1"/>
                </a:solidFill>
              </a:rPr>
              <a:t>např.</a:t>
            </a:r>
          </a:p>
          <a:p>
            <a:pPr algn="l"/>
            <a:endParaRPr lang="cs-CZ" sz="2700" b="1" dirty="0">
              <a:solidFill>
                <a:schemeClr val="tx1"/>
              </a:solidFill>
            </a:endParaRPr>
          </a:p>
          <a:p>
            <a:pPr algn="l"/>
            <a:endParaRPr lang="cs-CZ" sz="2700" b="1" dirty="0">
              <a:solidFill>
                <a:schemeClr val="tx1"/>
              </a:solidFill>
            </a:endParaRPr>
          </a:p>
          <a:p>
            <a:pPr algn="l"/>
            <a:r>
              <a:rPr lang="cs-CZ" sz="2700" dirty="0">
                <a:solidFill>
                  <a:schemeClr val="tx1"/>
                </a:solidFill>
              </a:rPr>
              <a:t>Podle rozdílu hodnot elektronegativity sloučených atomů dělíme chemickou vazbu na:</a:t>
            </a:r>
            <a:br>
              <a:rPr lang="cs-CZ" sz="2700" dirty="0">
                <a:solidFill>
                  <a:schemeClr val="tx1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- </a:t>
            </a:r>
            <a:r>
              <a:rPr lang="cs-CZ" sz="2700" b="1" dirty="0">
                <a:solidFill>
                  <a:schemeClr val="tx1"/>
                </a:solidFill>
              </a:rPr>
              <a:t>nepolární</a:t>
            </a:r>
            <a:r>
              <a:rPr lang="cs-CZ" sz="2700" dirty="0">
                <a:solidFill>
                  <a:schemeClr val="tx1"/>
                </a:solidFill>
              </a:rPr>
              <a:t> (</a:t>
            </a:r>
            <a:r>
              <a:rPr lang="cs-CZ" sz="2700" b="1" dirty="0">
                <a:solidFill>
                  <a:schemeClr val="tx1"/>
                </a:solidFill>
              </a:rPr>
              <a:t>X = 0</a:t>
            </a:r>
            <a:r>
              <a:rPr lang="cs-CZ" sz="2700" dirty="0">
                <a:solidFill>
                  <a:schemeClr val="tx1"/>
                </a:solidFill>
              </a:rPr>
              <a:t>) - např. </a:t>
            </a:r>
            <a:r>
              <a:rPr lang="cs-CZ" sz="2700" b="1" dirty="0">
                <a:solidFill>
                  <a:schemeClr val="tx1"/>
                </a:solidFill>
                <a:latin typeface="Cambria" panose="02040503050406030204" pitchFamily="18" charset="0"/>
              </a:rPr>
              <a:t>H</a:t>
            </a:r>
            <a:r>
              <a:rPr lang="cs-CZ" sz="2700" b="1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700" dirty="0">
                <a:solidFill>
                  <a:schemeClr val="tx1"/>
                </a:solidFill>
              </a:rPr>
              <a:t>, </a:t>
            </a:r>
            <a:r>
              <a:rPr lang="cs-CZ" sz="2700" b="1" dirty="0">
                <a:solidFill>
                  <a:schemeClr val="tx1"/>
                </a:solidFill>
                <a:latin typeface="Cambria" panose="02040503050406030204" pitchFamily="18" charset="0"/>
              </a:rPr>
              <a:t>Cl</a:t>
            </a:r>
            <a:r>
              <a:rPr lang="cs-CZ" sz="2700" b="1" baseline="-25000" dirty="0">
                <a:solidFill>
                  <a:schemeClr val="tx1"/>
                </a:solidFill>
                <a:latin typeface="Cambria" panose="02040503050406030204" pitchFamily="18" charset="0"/>
              </a:rPr>
              <a:t>2</a:t>
            </a:r>
            <a:r>
              <a:rPr lang="cs-CZ" sz="2700" dirty="0">
                <a:solidFill>
                  <a:schemeClr val="tx1"/>
                </a:solidFill>
              </a:rPr>
              <a:t> (molekuly ze stejných atomů)</a:t>
            </a:r>
            <a:br>
              <a:rPr lang="cs-CZ" sz="2700" dirty="0">
                <a:solidFill>
                  <a:schemeClr val="tx1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- </a:t>
            </a:r>
            <a:r>
              <a:rPr lang="cs-CZ" sz="2700" b="1" dirty="0">
                <a:solidFill>
                  <a:schemeClr val="tx1"/>
                </a:solidFill>
              </a:rPr>
              <a:t>polární</a:t>
            </a:r>
            <a:r>
              <a:rPr lang="cs-CZ" sz="2700" dirty="0">
                <a:solidFill>
                  <a:schemeClr val="tx1"/>
                </a:solidFill>
              </a:rPr>
              <a:t> (</a:t>
            </a:r>
            <a:r>
              <a:rPr lang="cs-CZ" sz="2700" b="1" dirty="0">
                <a:solidFill>
                  <a:schemeClr val="tx1"/>
                </a:solidFill>
              </a:rPr>
              <a:t>0 ˂ X ≤ 1,7</a:t>
            </a:r>
            <a:r>
              <a:rPr lang="cs-CZ" sz="2700" dirty="0">
                <a:solidFill>
                  <a:schemeClr val="tx1"/>
                </a:solidFill>
              </a:rPr>
              <a:t>) - např. </a:t>
            </a:r>
            <a:r>
              <a:rPr lang="cs-CZ" sz="27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HCl</a:t>
            </a:r>
            <a:br>
              <a:rPr lang="cs-CZ" sz="2700" dirty="0">
                <a:solidFill>
                  <a:schemeClr val="tx1"/>
                </a:solidFill>
              </a:rPr>
            </a:br>
            <a:r>
              <a:rPr lang="cs-CZ" sz="2700" dirty="0">
                <a:solidFill>
                  <a:schemeClr val="tx1"/>
                </a:solidFill>
              </a:rPr>
              <a:t>- </a:t>
            </a:r>
            <a:r>
              <a:rPr lang="cs-CZ" sz="2700" b="1" dirty="0">
                <a:solidFill>
                  <a:schemeClr val="tx1"/>
                </a:solidFill>
              </a:rPr>
              <a:t>iontová</a:t>
            </a:r>
            <a:r>
              <a:rPr lang="cs-CZ" sz="2700" dirty="0">
                <a:solidFill>
                  <a:schemeClr val="tx1"/>
                </a:solidFill>
              </a:rPr>
              <a:t> (silně polární) (</a:t>
            </a:r>
            <a:r>
              <a:rPr lang="cs-CZ" sz="2700" b="1" dirty="0">
                <a:solidFill>
                  <a:schemeClr val="tx1"/>
                </a:solidFill>
              </a:rPr>
              <a:t>X ˃ 1,7</a:t>
            </a:r>
            <a:r>
              <a:rPr lang="cs-CZ" sz="2700" dirty="0">
                <a:solidFill>
                  <a:schemeClr val="tx1"/>
                </a:solidFill>
              </a:rPr>
              <a:t>) - např. </a:t>
            </a:r>
            <a:r>
              <a:rPr lang="cs-CZ" sz="2700" b="1" dirty="0" err="1">
                <a:solidFill>
                  <a:schemeClr val="tx1"/>
                </a:solidFill>
                <a:latin typeface="Cambria" panose="02040503050406030204" pitchFamily="18" charset="0"/>
              </a:rPr>
              <a:t>NaCl</a:t>
            </a:r>
            <a:endParaRPr lang="cs-CZ" sz="2700" b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/>
            <a:r>
              <a:rPr lang="cs-CZ" sz="2700" dirty="0">
                <a:solidFill>
                  <a:schemeClr val="tx1"/>
                </a:solidFill>
              </a:rPr>
              <a:t>Při vzniku iontové vazby se z atomů tvoří </a:t>
            </a:r>
            <a:r>
              <a:rPr lang="cs-CZ" sz="2700" b="1" dirty="0">
                <a:solidFill>
                  <a:schemeClr val="tx1"/>
                </a:solidFill>
              </a:rPr>
              <a:t>ionty</a:t>
            </a:r>
            <a:r>
              <a:rPr lang="cs-CZ" sz="2700" dirty="0">
                <a:solidFill>
                  <a:schemeClr val="tx1"/>
                </a:solidFill>
              </a:rPr>
              <a:t>. </a:t>
            </a:r>
            <a:r>
              <a:rPr lang="cs-CZ" sz="2700" b="1" dirty="0">
                <a:solidFill>
                  <a:srgbClr val="FF0000"/>
                </a:solidFill>
              </a:rPr>
              <a:t>Kladně nabitý </a:t>
            </a:r>
            <a:r>
              <a:rPr lang="cs-CZ" sz="2700" dirty="0">
                <a:solidFill>
                  <a:schemeClr val="tx1"/>
                </a:solidFill>
              </a:rPr>
              <a:t>iont (ztratil elektron) se nazývá </a:t>
            </a:r>
            <a:r>
              <a:rPr lang="cs-CZ" sz="2700" b="1" dirty="0">
                <a:solidFill>
                  <a:srgbClr val="FF0000"/>
                </a:solidFill>
              </a:rPr>
              <a:t>kationt</a:t>
            </a:r>
            <a:r>
              <a:rPr lang="cs-CZ" sz="2700" dirty="0">
                <a:solidFill>
                  <a:schemeClr val="tx1"/>
                </a:solidFill>
              </a:rPr>
              <a:t>. </a:t>
            </a:r>
            <a:r>
              <a:rPr lang="cs-CZ" sz="2700" b="1" dirty="0">
                <a:solidFill>
                  <a:srgbClr val="00B050"/>
                </a:solidFill>
              </a:rPr>
              <a:t>Záporně nabitý </a:t>
            </a:r>
            <a:r>
              <a:rPr lang="cs-CZ" sz="2700" dirty="0">
                <a:solidFill>
                  <a:schemeClr val="tx1"/>
                </a:solidFill>
              </a:rPr>
              <a:t>iont (přijal elektron) se nazývá </a:t>
            </a:r>
            <a:r>
              <a:rPr lang="cs-CZ" sz="2700" b="1" dirty="0">
                <a:solidFill>
                  <a:srgbClr val="00B050"/>
                </a:solidFill>
              </a:rPr>
              <a:t>aniont</a:t>
            </a:r>
            <a:r>
              <a:rPr lang="cs-CZ" sz="2700" dirty="0">
                <a:solidFill>
                  <a:schemeClr val="tx1"/>
                </a:solidFill>
              </a:rPr>
              <a:t>.  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3707904" y="1700807"/>
            <a:ext cx="1512168" cy="1569660"/>
            <a:chOff x="2123728" y="4581128"/>
            <a:chExt cx="1872208" cy="1774673"/>
          </a:xfrm>
        </p:grpSpPr>
        <p:sp>
          <p:nvSpPr>
            <p:cNvPr id="5" name="TextovéPole 4"/>
            <p:cNvSpPr txBox="1"/>
            <p:nvPr/>
          </p:nvSpPr>
          <p:spPr>
            <a:xfrm>
              <a:off x="2123728" y="4581128"/>
              <a:ext cx="1872208" cy="1774673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cs-CZ" sz="2400" b="1" dirty="0"/>
                <a:t>        2,8</a:t>
              </a:r>
            </a:p>
            <a:p>
              <a:pPr algn="ctr"/>
              <a:r>
                <a:rPr lang="cs-CZ" sz="4800" b="1" baseline="-25000" dirty="0"/>
                <a:t>17</a:t>
              </a:r>
              <a:r>
                <a:rPr lang="cs-CZ" sz="4800" b="1" dirty="0"/>
                <a:t>Cl</a:t>
              </a:r>
            </a:p>
            <a:p>
              <a:pPr algn="ctr"/>
              <a:r>
                <a:rPr lang="cs-CZ" sz="2400" dirty="0"/>
                <a:t>chlor</a:t>
              </a:r>
            </a:p>
          </p:txBody>
        </p:sp>
        <p:sp>
          <p:nvSpPr>
            <p:cNvPr id="6" name="Ovál 23"/>
            <p:cNvSpPr/>
            <p:nvPr/>
          </p:nvSpPr>
          <p:spPr>
            <a:xfrm>
              <a:off x="2926103" y="4660845"/>
              <a:ext cx="980680" cy="387875"/>
            </a:xfrm>
            <a:prstGeom prst="ellipse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7" name="TextovéPole 6"/>
          <p:cNvSpPr txBox="1"/>
          <p:nvPr/>
        </p:nvSpPr>
        <p:spPr>
          <a:xfrm>
            <a:off x="5292080" y="1628800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hodnota elektronegativity</a:t>
            </a:r>
          </a:p>
        </p:txBody>
      </p:sp>
      <p:sp>
        <p:nvSpPr>
          <p:cNvPr id="8" name="Zahnutá šipka nahoru 7"/>
          <p:cNvSpPr/>
          <p:nvPr/>
        </p:nvSpPr>
        <p:spPr>
          <a:xfrm flipH="1">
            <a:off x="5004048" y="2132856"/>
            <a:ext cx="1008112" cy="288032"/>
          </a:xfrm>
          <a:prstGeom prst="curvedUpArrow">
            <a:avLst>
              <a:gd name="adj1" fmla="val 25000"/>
              <a:gd name="adj2" fmla="val 65686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130</Words>
  <Application>Microsoft Office PowerPoint</Application>
  <PresentationFormat>Předvádění na obrazovce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Motiv sady Office</vt:lpstr>
      <vt:lpstr>21.Typy chemické vazby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5.6 Typy chemické vazby</dc:title>
  <dc:creator>Petra Jonášová</dc:creator>
  <cp:lastModifiedBy>Anna Čermáková</cp:lastModifiedBy>
  <cp:revision>10</cp:revision>
  <dcterms:created xsi:type="dcterms:W3CDTF">2014-03-13T18:41:47Z</dcterms:created>
  <dcterms:modified xsi:type="dcterms:W3CDTF">2023-08-28T15:15:11Z</dcterms:modified>
</cp:coreProperties>
</file>