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653E4-FE34-417D-A29B-B76A5C9D1D4C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8BCD6-58CA-4700-AF59-BACC5D7360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yslík je dúležitý hlavně pro fotosyntézu rostlin"/>
          <p:cNvPicPr>
            <a:picLocks noChangeAspect="1" noChangeArrowheads="1"/>
          </p:cNvPicPr>
          <p:nvPr/>
        </p:nvPicPr>
        <p:blipFill>
          <a:blip r:embed="rId2" cstate="print">
            <a:lum bright="9000" contrast="6000"/>
          </a:blip>
          <a:srcRect/>
          <a:stretch>
            <a:fillRect/>
          </a:stretch>
        </p:blipFill>
        <p:spPr bwMode="auto">
          <a:xfrm>
            <a:off x="1403648" y="3562803"/>
            <a:ext cx="3096344" cy="1666397"/>
          </a:xfrm>
          <a:prstGeom prst="rect">
            <a:avLst/>
          </a:prstGeom>
          <a:noFill/>
        </p:spPr>
      </p:pic>
      <p:pic>
        <p:nvPicPr>
          <p:cNvPr id="1028" name="Picture 4" descr="http://www.jutro.si/slike/u1/a49_fosfor_model.jpg"/>
          <p:cNvPicPr>
            <a:picLocks noChangeAspect="1" noChangeArrowheads="1"/>
          </p:cNvPicPr>
          <p:nvPr/>
        </p:nvPicPr>
        <p:blipFill rotWithShape="1">
          <a:blip r:embed="rId3" cstate="print"/>
          <a:srcRect t="50000"/>
          <a:stretch/>
        </p:blipFill>
        <p:spPr bwMode="auto">
          <a:xfrm>
            <a:off x="6156176" y="3212976"/>
            <a:ext cx="2274291" cy="2232248"/>
          </a:xfrm>
          <a:prstGeom prst="rect">
            <a:avLst/>
          </a:prstGeom>
          <a:noFill/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8520" y="501675"/>
            <a:ext cx="9144000" cy="249527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19.</a:t>
            </a:r>
          </a:p>
          <a:p>
            <a:pPr algn="l"/>
            <a:r>
              <a:rPr lang="cs-CZ" sz="2800" b="1" dirty="0">
                <a:solidFill>
                  <a:srgbClr val="FF0000"/>
                </a:solidFill>
              </a:rPr>
              <a:t>MOLEKULA</a:t>
            </a:r>
            <a:r>
              <a:rPr lang="cs-CZ" sz="2800" dirty="0">
                <a:solidFill>
                  <a:schemeClr val="tx1"/>
                </a:solidFill>
              </a:rPr>
              <a:t> – vzniká sloučením dvou nebo více atomů</a:t>
            </a:r>
          </a:p>
          <a:p>
            <a:pPr marL="360000" algn="l"/>
            <a:r>
              <a:rPr lang="cs-CZ" sz="2800" dirty="0">
                <a:solidFill>
                  <a:schemeClr val="tx1"/>
                </a:solidFill>
              </a:rPr>
              <a:t>  </a:t>
            </a:r>
            <a:r>
              <a:rPr lang="cs-CZ" sz="2800" b="1" dirty="0">
                <a:solidFill>
                  <a:schemeClr val="tx1"/>
                </a:solidFill>
              </a:rPr>
              <a:t>1)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>
                <a:solidFill>
                  <a:schemeClr val="tx1"/>
                </a:solidFill>
              </a:rPr>
              <a:t>sloučením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u="sng" dirty="0">
                <a:solidFill>
                  <a:schemeClr val="tx1"/>
                </a:solidFill>
              </a:rPr>
              <a:t>stejných</a:t>
            </a:r>
            <a:r>
              <a:rPr lang="cs-CZ" sz="2800" b="1" dirty="0">
                <a:solidFill>
                  <a:schemeClr val="tx1"/>
                </a:solidFill>
              </a:rPr>
              <a:t> atomů:</a:t>
            </a:r>
            <a:br>
              <a:rPr lang="cs-CZ" sz="2800" b="1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    např. </a:t>
            </a:r>
            <a:r>
              <a:rPr lang="cs-CZ" sz="2800" b="1" dirty="0">
                <a:solidFill>
                  <a:schemeClr val="tx1"/>
                </a:solidFill>
              </a:rPr>
              <a:t>O</a:t>
            </a:r>
            <a:r>
              <a:rPr lang="cs-CZ" sz="2800" b="1" baseline="-25000" dirty="0">
                <a:solidFill>
                  <a:schemeClr val="tx1"/>
                </a:solidFill>
              </a:rPr>
              <a:t>2</a:t>
            </a:r>
            <a:r>
              <a:rPr lang="cs-CZ" sz="2800" dirty="0">
                <a:solidFill>
                  <a:schemeClr val="tx1"/>
                </a:solidFill>
              </a:rPr>
              <a:t> (dvouatomová molekula kyslíku)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              </a:t>
            </a:r>
            <a:r>
              <a:rPr lang="cs-CZ" sz="2800" b="1" dirty="0">
                <a:solidFill>
                  <a:schemeClr val="tx1"/>
                </a:solidFill>
              </a:rPr>
              <a:t>P</a:t>
            </a:r>
            <a:r>
              <a:rPr lang="cs-CZ" sz="2800" b="1" baseline="-25000" dirty="0">
                <a:solidFill>
                  <a:schemeClr val="tx1"/>
                </a:solidFill>
              </a:rPr>
              <a:t>4</a:t>
            </a:r>
            <a:r>
              <a:rPr lang="cs-CZ" sz="2800" dirty="0">
                <a:solidFill>
                  <a:schemeClr val="tx1"/>
                </a:solidFill>
              </a:rPr>
              <a:t> (</a:t>
            </a:r>
            <a:r>
              <a:rPr lang="cs-CZ" sz="2800" dirty="0" err="1">
                <a:solidFill>
                  <a:schemeClr val="tx1"/>
                </a:solidFill>
              </a:rPr>
              <a:t>čtyřatomová</a:t>
            </a:r>
            <a:r>
              <a:rPr lang="cs-CZ" sz="2800" dirty="0">
                <a:solidFill>
                  <a:schemeClr val="tx1"/>
                </a:solidFill>
              </a:rPr>
              <a:t> molekula fosforu) 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03648" y="3276273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chemeClr val="tx1"/>
                </a:solidFill>
              </a:rPr>
              <a:t>O</a:t>
            </a:r>
            <a:r>
              <a:rPr lang="cs-CZ" sz="3200" b="1" baseline="-25000" dirty="0">
                <a:solidFill>
                  <a:schemeClr val="tx1"/>
                </a:solidFill>
              </a:rPr>
              <a:t>2</a:t>
            </a:r>
            <a:endParaRPr lang="cs-CZ" sz="3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940152" y="3068960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P</a:t>
            </a:r>
            <a:r>
              <a:rPr lang="cs-CZ" sz="3200" b="1" baseline="-25000" dirty="0">
                <a:solidFill>
                  <a:schemeClr val="tx1"/>
                </a:solidFill>
              </a:rPr>
              <a:t>4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6024" y="5571237"/>
            <a:ext cx="8748464" cy="9541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Látky, které jsou složené z molekul vzniklých sloučením </a:t>
            </a:r>
            <a:r>
              <a:rPr lang="cs-CZ" sz="2800" b="1" dirty="0"/>
              <a:t>stejných</a:t>
            </a:r>
            <a:r>
              <a:rPr lang="cs-CZ" sz="2800" dirty="0"/>
              <a:t> atomů (stejné protonové číslo), nazýváme </a:t>
            </a:r>
            <a:r>
              <a:rPr lang="cs-CZ" sz="2800" b="1" dirty="0">
                <a:solidFill>
                  <a:srgbClr val="FF0000"/>
                </a:solidFill>
              </a:rPr>
              <a:t>PRVKY</a:t>
            </a:r>
            <a:r>
              <a:rPr lang="cs-CZ" sz="28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upload.wikimedia.org/wikipedia/commons/thumb/a/af/Carbon-dioxide-3D-vdW.svg/220px-Carbon-dioxide-3D-vdW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322694"/>
            <a:ext cx="2880320" cy="1898394"/>
          </a:xfrm>
          <a:prstGeom prst="rect">
            <a:avLst/>
          </a:prstGeom>
          <a:noFill/>
        </p:spPr>
      </p:pic>
      <p:pic>
        <p:nvPicPr>
          <p:cNvPr id="4102" name="Picture 6" descr="http://science.widener.edu/svb/molecule/jpeg/h2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1574793"/>
            <a:ext cx="4104456" cy="2862319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32657"/>
            <a:ext cx="9144000" cy="1656184"/>
          </a:xfrm>
        </p:spPr>
        <p:txBody>
          <a:bodyPr>
            <a:normAutofit/>
          </a:bodyPr>
          <a:lstStyle/>
          <a:p>
            <a:pPr marL="8910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2) sloučením </a:t>
            </a:r>
            <a:r>
              <a:rPr lang="cs-CZ" sz="2800" b="1" u="sng" dirty="0">
                <a:solidFill>
                  <a:schemeClr val="tx1"/>
                </a:solidFill>
              </a:rPr>
              <a:t>různých</a:t>
            </a:r>
            <a:r>
              <a:rPr lang="cs-CZ" sz="2800" b="1" dirty="0">
                <a:solidFill>
                  <a:schemeClr val="tx1"/>
                </a:solidFill>
              </a:rPr>
              <a:t> atomů:</a:t>
            </a:r>
            <a:br>
              <a:rPr lang="cs-CZ" sz="2800" b="1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 např. </a:t>
            </a:r>
            <a:r>
              <a:rPr lang="cs-CZ" sz="2800" b="1" dirty="0">
                <a:solidFill>
                  <a:schemeClr val="tx1"/>
                </a:solidFill>
              </a:rPr>
              <a:t>H</a:t>
            </a:r>
            <a:r>
              <a:rPr lang="cs-CZ" sz="2800" b="1" baseline="-25000" dirty="0">
                <a:solidFill>
                  <a:schemeClr val="tx1"/>
                </a:solidFill>
              </a:rPr>
              <a:t>2</a:t>
            </a:r>
            <a:r>
              <a:rPr lang="cs-CZ" sz="2800" b="1" dirty="0">
                <a:solidFill>
                  <a:schemeClr val="tx1"/>
                </a:solidFill>
              </a:rPr>
              <a:t>O</a:t>
            </a:r>
            <a:r>
              <a:rPr lang="cs-CZ" sz="2800" dirty="0">
                <a:solidFill>
                  <a:schemeClr val="tx1"/>
                </a:solidFill>
              </a:rPr>
              <a:t> voda (2 atomy vodíku + 1 atom kyslíku)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           </a:t>
            </a:r>
            <a:r>
              <a:rPr lang="cs-CZ" sz="2800" b="1" dirty="0">
                <a:solidFill>
                  <a:schemeClr val="tx1"/>
                </a:solidFill>
              </a:rPr>
              <a:t>CO</a:t>
            </a:r>
            <a:r>
              <a:rPr lang="cs-CZ" sz="2800" b="1" baseline="-25000" dirty="0">
                <a:solidFill>
                  <a:schemeClr val="tx1"/>
                </a:solidFill>
              </a:rPr>
              <a:t>2</a:t>
            </a:r>
            <a:r>
              <a:rPr lang="cs-CZ" sz="2800" dirty="0">
                <a:solidFill>
                  <a:schemeClr val="tx1"/>
                </a:solidFill>
              </a:rPr>
              <a:t> oxid uhličitý (1 atom uhlíku + 2 atomy kyslíku) </a:t>
            </a:r>
            <a:endParaRPr lang="cs-CZ" sz="2800" b="1" dirty="0">
              <a:solidFill>
                <a:schemeClr val="tx1"/>
              </a:solidFill>
            </a:endParaRPr>
          </a:p>
          <a:p>
            <a:pPr>
              <a:buNone/>
            </a:pP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2196153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chemeClr val="tx1"/>
                </a:solidFill>
              </a:rPr>
              <a:t>H</a:t>
            </a:r>
            <a:r>
              <a:rPr lang="cs-CZ" sz="3200" b="1" baseline="-25000" dirty="0">
                <a:solidFill>
                  <a:schemeClr val="tx1"/>
                </a:solidFill>
              </a:rPr>
              <a:t>2</a:t>
            </a:r>
            <a:r>
              <a:rPr lang="cs-CZ" sz="3200" b="1" dirty="0">
                <a:solidFill>
                  <a:schemeClr val="tx1"/>
                </a:solidFill>
              </a:rPr>
              <a:t>O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499992" y="2132856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chemeClr val="tx1"/>
                </a:solidFill>
              </a:rPr>
              <a:t>CO</a:t>
            </a:r>
            <a:r>
              <a:rPr lang="cs-CZ" sz="3200" b="1" baseline="-25000" dirty="0">
                <a:solidFill>
                  <a:schemeClr val="tx1"/>
                </a:solidFill>
              </a:rPr>
              <a:t>2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6024" y="4869160"/>
            <a:ext cx="8748464" cy="1384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Látky, které jsou složené z molekul vzniklých sloučením </a:t>
            </a:r>
            <a:r>
              <a:rPr lang="cs-CZ" sz="2800" b="1" dirty="0"/>
              <a:t>různých</a:t>
            </a:r>
            <a:r>
              <a:rPr lang="cs-CZ" sz="2800" dirty="0"/>
              <a:t> atomů (různé protonové číslo), nazýváme </a:t>
            </a:r>
            <a:r>
              <a:rPr lang="cs-CZ" sz="2800" b="1" dirty="0">
                <a:solidFill>
                  <a:srgbClr val="FF0000"/>
                </a:solidFill>
              </a:rPr>
              <a:t>SLOUČENINY</a:t>
            </a:r>
            <a:r>
              <a:rPr lang="cs-CZ" sz="28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112</Words>
  <Application>Microsoft Office PowerPoint</Application>
  <PresentationFormat>Předvádění na obrazovce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4.4 Atomy se spojují v molekuly.</dc:title>
  <dc:creator>Petra Jonášová</dc:creator>
  <cp:lastModifiedBy>Anna Čermáková</cp:lastModifiedBy>
  <cp:revision>12</cp:revision>
  <dcterms:created xsi:type="dcterms:W3CDTF">2013-12-16T15:22:32Z</dcterms:created>
  <dcterms:modified xsi:type="dcterms:W3CDTF">2023-08-28T15:09:04Z</dcterms:modified>
</cp:coreProperties>
</file>